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4"/>
  </p:notesMasterIdLst>
  <p:handoutMasterIdLst>
    <p:handoutMasterId r:id="rId495"/>
  </p:handoutMasterIdLst>
  <p:sldIdLst>
    <p:sldId id="4064" r:id="rId2"/>
    <p:sldId id="257" r:id="rId3"/>
    <p:sldId id="4065" r:id="rId4"/>
    <p:sldId id="4555" r:id="rId5"/>
    <p:sldId id="4066" r:id="rId6"/>
    <p:sldId id="4095" r:id="rId7"/>
    <p:sldId id="258" r:id="rId8"/>
    <p:sldId id="259" r:id="rId9"/>
    <p:sldId id="2400" r:id="rId10"/>
    <p:sldId id="2420" r:id="rId11"/>
    <p:sldId id="2502" r:id="rId12"/>
    <p:sldId id="2403" r:id="rId13"/>
    <p:sldId id="4556" r:id="rId14"/>
    <p:sldId id="4115" r:id="rId15"/>
    <p:sldId id="4092" r:id="rId16"/>
    <p:sldId id="4094" r:id="rId17"/>
    <p:sldId id="4093" r:id="rId18"/>
    <p:sldId id="3985" r:id="rId19"/>
    <p:sldId id="3981" r:id="rId20"/>
    <p:sldId id="261" r:id="rId21"/>
    <p:sldId id="2402" r:id="rId22"/>
    <p:sldId id="2401" r:id="rId23"/>
    <p:sldId id="804" r:id="rId24"/>
    <p:sldId id="1040" r:id="rId25"/>
    <p:sldId id="805" r:id="rId26"/>
    <p:sldId id="2545" r:id="rId27"/>
    <p:sldId id="2543" r:id="rId28"/>
    <p:sldId id="2546" r:id="rId29"/>
    <p:sldId id="2544" r:id="rId30"/>
    <p:sldId id="4071" r:id="rId31"/>
    <p:sldId id="4096" r:id="rId32"/>
    <p:sldId id="2043" r:id="rId33"/>
    <p:sldId id="4097" r:id="rId34"/>
    <p:sldId id="4072" r:id="rId35"/>
    <p:sldId id="3971" r:id="rId36"/>
    <p:sldId id="2558" r:id="rId37"/>
    <p:sldId id="2565" r:id="rId38"/>
    <p:sldId id="4099" r:id="rId39"/>
    <p:sldId id="4100" r:id="rId40"/>
    <p:sldId id="4101" r:id="rId41"/>
    <p:sldId id="2563" r:id="rId42"/>
    <p:sldId id="4102" r:id="rId43"/>
    <p:sldId id="2564" r:id="rId44"/>
    <p:sldId id="4103" r:id="rId45"/>
    <p:sldId id="2231" r:id="rId46"/>
    <p:sldId id="4129" r:id="rId47"/>
    <p:sldId id="2429" r:id="rId48"/>
    <p:sldId id="2554" r:id="rId49"/>
    <p:sldId id="2556" r:id="rId50"/>
    <p:sldId id="4125" r:id="rId51"/>
    <p:sldId id="2555" r:id="rId52"/>
    <p:sldId id="3974" r:id="rId53"/>
    <p:sldId id="4557" r:id="rId54"/>
    <p:sldId id="2548" r:id="rId55"/>
    <p:sldId id="2634" r:id="rId56"/>
    <p:sldId id="4130" r:id="rId57"/>
    <p:sldId id="314" r:id="rId58"/>
    <p:sldId id="3816" r:id="rId59"/>
    <p:sldId id="3817" r:id="rId60"/>
    <p:sldId id="4104" r:id="rId61"/>
    <p:sldId id="2430" r:id="rId62"/>
    <p:sldId id="2557" r:id="rId63"/>
    <p:sldId id="3875" r:id="rId64"/>
    <p:sldId id="2643" r:id="rId65"/>
    <p:sldId id="2463" r:id="rId66"/>
    <p:sldId id="3863" r:id="rId67"/>
    <p:sldId id="3818" r:id="rId68"/>
    <p:sldId id="4105" r:id="rId69"/>
    <p:sldId id="3975" r:id="rId70"/>
    <p:sldId id="3815" r:id="rId71"/>
    <p:sldId id="3802" r:id="rId72"/>
    <p:sldId id="4085" r:id="rId73"/>
    <p:sldId id="3819" r:id="rId74"/>
    <p:sldId id="3911" r:id="rId75"/>
    <p:sldId id="2264" r:id="rId76"/>
    <p:sldId id="4073" r:id="rId77"/>
    <p:sldId id="2253" r:id="rId78"/>
    <p:sldId id="2268" r:id="rId79"/>
    <p:sldId id="2584" r:id="rId80"/>
    <p:sldId id="2585" r:id="rId81"/>
    <p:sldId id="4126" r:id="rId82"/>
    <p:sldId id="4087" r:id="rId83"/>
    <p:sldId id="4088" r:id="rId84"/>
    <p:sldId id="4089" r:id="rId85"/>
    <p:sldId id="2031" r:id="rId86"/>
    <p:sldId id="4127" r:id="rId87"/>
    <p:sldId id="2580" r:id="rId88"/>
    <p:sldId id="2581" r:id="rId89"/>
    <p:sldId id="3910" r:id="rId90"/>
    <p:sldId id="4074" r:id="rId91"/>
    <p:sldId id="4086" r:id="rId92"/>
    <p:sldId id="2582" r:id="rId93"/>
    <p:sldId id="2419" r:id="rId94"/>
    <p:sldId id="2583" r:id="rId95"/>
    <p:sldId id="3905" r:id="rId96"/>
    <p:sldId id="2421" r:id="rId97"/>
    <p:sldId id="2588" r:id="rId98"/>
    <p:sldId id="4109" r:id="rId99"/>
    <p:sldId id="4110" r:id="rId100"/>
    <p:sldId id="3709" r:id="rId101"/>
    <p:sldId id="2474" r:id="rId102"/>
    <p:sldId id="3716" r:id="rId103"/>
    <p:sldId id="3713" r:id="rId104"/>
    <p:sldId id="3730" r:id="rId105"/>
    <p:sldId id="3779" r:id="rId106"/>
    <p:sldId id="4098" r:id="rId107"/>
    <p:sldId id="3980" r:id="rId108"/>
    <p:sldId id="3978" r:id="rId109"/>
    <p:sldId id="3946" r:id="rId110"/>
    <p:sldId id="1033" r:id="rId111"/>
    <p:sldId id="4558" r:id="rId112"/>
    <p:sldId id="3982" r:id="rId113"/>
    <p:sldId id="4106" r:id="rId114"/>
    <p:sldId id="4107" r:id="rId115"/>
    <p:sldId id="4108" r:id="rId116"/>
    <p:sldId id="2033" r:id="rId117"/>
    <p:sldId id="4111" r:id="rId118"/>
    <p:sldId id="3983" r:id="rId119"/>
    <p:sldId id="3984" r:id="rId120"/>
    <p:sldId id="809" r:id="rId121"/>
    <p:sldId id="2187" r:id="rId122"/>
    <p:sldId id="2381" r:id="rId123"/>
    <p:sldId id="2359" r:id="rId124"/>
    <p:sldId id="3989" r:id="rId125"/>
    <p:sldId id="4131" r:id="rId126"/>
    <p:sldId id="3987" r:id="rId127"/>
    <p:sldId id="2096" r:id="rId128"/>
    <p:sldId id="946" r:id="rId129"/>
    <p:sldId id="2179" r:id="rId130"/>
    <p:sldId id="2078" r:id="rId131"/>
    <p:sldId id="2057" r:id="rId132"/>
    <p:sldId id="2053" r:id="rId133"/>
    <p:sldId id="2105" r:id="rId134"/>
    <p:sldId id="2058" r:id="rId135"/>
    <p:sldId id="3988" r:id="rId136"/>
    <p:sldId id="2048" r:id="rId137"/>
    <p:sldId id="4112" r:id="rId138"/>
    <p:sldId id="4132" r:id="rId139"/>
    <p:sldId id="4133" r:id="rId140"/>
    <p:sldId id="4134" r:id="rId141"/>
    <p:sldId id="4113" r:id="rId142"/>
    <p:sldId id="4116" r:id="rId143"/>
    <p:sldId id="4117" r:id="rId144"/>
    <p:sldId id="3904" r:id="rId145"/>
    <p:sldId id="4118" r:id="rId146"/>
    <p:sldId id="4119" r:id="rId147"/>
    <p:sldId id="4120" r:id="rId148"/>
    <p:sldId id="4121" r:id="rId149"/>
    <p:sldId id="4123" r:id="rId150"/>
    <p:sldId id="4124" r:id="rId151"/>
    <p:sldId id="4128" r:id="rId152"/>
    <p:sldId id="4531" r:id="rId153"/>
    <p:sldId id="4546" r:id="rId154"/>
    <p:sldId id="4547" r:id="rId155"/>
    <p:sldId id="4566" r:id="rId156"/>
    <p:sldId id="2489" r:id="rId157"/>
    <p:sldId id="4135" r:id="rId158"/>
    <p:sldId id="4114" r:id="rId159"/>
    <p:sldId id="4561" r:id="rId160"/>
    <p:sldId id="3537" r:id="rId161"/>
    <p:sldId id="3607" r:id="rId162"/>
    <p:sldId id="2095" r:id="rId163"/>
    <p:sldId id="1992" r:id="rId164"/>
    <p:sldId id="4562" r:id="rId165"/>
    <p:sldId id="4563" r:id="rId166"/>
    <p:sldId id="2129" r:id="rId167"/>
    <p:sldId id="4560" r:id="rId168"/>
    <p:sldId id="4550" r:id="rId169"/>
    <p:sldId id="4549" r:id="rId170"/>
    <p:sldId id="4548" r:id="rId171"/>
    <p:sldId id="1989" r:id="rId172"/>
    <p:sldId id="3898" r:id="rId173"/>
    <p:sldId id="2073" r:id="rId174"/>
    <p:sldId id="816" r:id="rId175"/>
    <p:sldId id="762" r:id="rId176"/>
    <p:sldId id="2286" r:id="rId177"/>
    <p:sldId id="3992" r:id="rId178"/>
    <p:sldId id="856" r:id="rId179"/>
    <p:sldId id="763" r:id="rId180"/>
    <p:sldId id="3993" r:id="rId181"/>
    <p:sldId id="820" r:id="rId182"/>
    <p:sldId id="835" r:id="rId183"/>
    <p:sldId id="725" r:id="rId184"/>
    <p:sldId id="720" r:id="rId185"/>
    <p:sldId id="2098" r:id="rId186"/>
    <p:sldId id="2045" r:id="rId187"/>
    <p:sldId id="4564" r:id="rId188"/>
    <p:sldId id="3913" r:id="rId189"/>
    <p:sldId id="4136" r:id="rId190"/>
    <p:sldId id="4138" r:id="rId191"/>
    <p:sldId id="4091" r:id="rId192"/>
    <p:sldId id="4293" r:id="rId193"/>
    <p:sldId id="4294" r:id="rId194"/>
    <p:sldId id="4295" r:id="rId195"/>
    <p:sldId id="4296" r:id="rId196"/>
    <p:sldId id="3967" r:id="rId197"/>
    <p:sldId id="4359" r:id="rId198"/>
    <p:sldId id="4288" r:id="rId199"/>
    <p:sldId id="4360" r:id="rId200"/>
    <p:sldId id="4298" r:id="rId201"/>
    <p:sldId id="4301" r:id="rId202"/>
    <p:sldId id="4300" r:id="rId203"/>
    <p:sldId id="4302" r:id="rId204"/>
    <p:sldId id="4299" r:id="rId205"/>
    <p:sldId id="4042" r:id="rId206"/>
    <p:sldId id="4043" r:id="rId207"/>
    <p:sldId id="4041" r:id="rId208"/>
    <p:sldId id="414" r:id="rId209"/>
    <p:sldId id="4545" r:id="rId210"/>
    <p:sldId id="4331" r:id="rId211"/>
    <p:sldId id="4460" r:id="rId212"/>
    <p:sldId id="4461" r:id="rId213"/>
    <p:sldId id="4493" r:id="rId214"/>
    <p:sldId id="4494" r:id="rId215"/>
    <p:sldId id="4502" r:id="rId216"/>
    <p:sldId id="4501" r:id="rId217"/>
    <p:sldId id="4137" r:id="rId218"/>
    <p:sldId id="2377" r:id="rId219"/>
    <p:sldId id="1445" r:id="rId220"/>
    <p:sldId id="2116" r:id="rId221"/>
    <p:sldId id="3986" r:id="rId222"/>
    <p:sldId id="2305" r:id="rId223"/>
    <p:sldId id="2304" r:id="rId224"/>
    <p:sldId id="2378" r:id="rId225"/>
    <p:sldId id="4567" r:id="rId226"/>
    <p:sldId id="3784" r:id="rId227"/>
    <p:sldId id="4568" r:id="rId228"/>
    <p:sldId id="4569" r:id="rId229"/>
    <p:sldId id="4544" r:id="rId230"/>
    <p:sldId id="3837" r:id="rId231"/>
    <p:sldId id="3785" r:id="rId232"/>
    <p:sldId id="4570" r:id="rId233"/>
    <p:sldId id="2433" r:id="rId234"/>
    <p:sldId id="2297" r:id="rId235"/>
    <p:sldId id="4529" r:id="rId236"/>
    <p:sldId id="4551" r:id="rId237"/>
    <p:sldId id="4552" r:id="rId238"/>
    <p:sldId id="4553" r:id="rId239"/>
    <p:sldId id="4571" r:id="rId240"/>
    <p:sldId id="4572" r:id="rId241"/>
    <p:sldId id="4250" r:id="rId242"/>
    <p:sldId id="4251" r:id="rId243"/>
    <p:sldId id="4324" r:id="rId244"/>
    <p:sldId id="4048" r:id="rId245"/>
    <p:sldId id="4259" r:id="rId246"/>
    <p:sldId id="4441" r:id="rId247"/>
    <p:sldId id="4415" r:id="rId248"/>
    <p:sldId id="1930" r:id="rId249"/>
    <p:sldId id="4419" r:id="rId250"/>
    <p:sldId id="4420" r:id="rId251"/>
    <p:sldId id="4574" r:id="rId252"/>
    <p:sldId id="4492" r:id="rId253"/>
    <p:sldId id="4510" r:id="rId254"/>
    <p:sldId id="4413" r:id="rId255"/>
    <p:sldId id="4445" r:id="rId256"/>
    <p:sldId id="4511" r:id="rId257"/>
    <p:sldId id="4322" r:id="rId258"/>
    <p:sldId id="4495" r:id="rId259"/>
    <p:sldId id="4542" r:id="rId260"/>
    <p:sldId id="4543" r:id="rId261"/>
    <p:sldId id="4323" r:id="rId262"/>
    <p:sldId id="4325" r:id="rId263"/>
    <p:sldId id="4326" r:id="rId264"/>
    <p:sldId id="4327" r:id="rId265"/>
    <p:sldId id="4328" r:id="rId266"/>
    <p:sldId id="4573" r:id="rId267"/>
    <p:sldId id="2461" r:id="rId268"/>
    <p:sldId id="2612" r:id="rId269"/>
    <p:sldId id="2426" r:id="rId270"/>
    <p:sldId id="3870" r:id="rId271"/>
    <p:sldId id="2559" r:id="rId272"/>
    <p:sldId id="3780" r:id="rId273"/>
    <p:sldId id="3782" r:id="rId274"/>
    <p:sldId id="3783" r:id="rId275"/>
    <p:sldId id="2428" r:id="rId276"/>
    <p:sldId id="3887" r:id="rId277"/>
    <p:sldId id="2460" r:id="rId278"/>
    <p:sldId id="4004" r:id="rId279"/>
    <p:sldId id="4565" r:id="rId280"/>
    <p:sldId id="2561" r:id="rId281"/>
    <p:sldId id="2562" r:id="rId282"/>
    <p:sldId id="577" r:id="rId283"/>
    <p:sldId id="2366" r:id="rId284"/>
    <p:sldId id="2574" r:id="rId285"/>
    <p:sldId id="2595" r:id="rId286"/>
    <p:sldId id="3914" r:id="rId287"/>
    <p:sldId id="3814" r:id="rId288"/>
    <p:sldId id="2437" r:id="rId289"/>
    <p:sldId id="4554" r:id="rId290"/>
    <p:sldId id="4090" r:id="rId291"/>
    <p:sldId id="2527" r:id="rId292"/>
    <p:sldId id="2529" r:id="rId293"/>
    <p:sldId id="2528" r:id="rId294"/>
    <p:sldId id="2530" r:id="rId295"/>
    <p:sldId id="2531" r:id="rId296"/>
    <p:sldId id="3787" r:id="rId297"/>
    <p:sldId id="2532" r:id="rId298"/>
    <p:sldId id="3990" r:id="rId299"/>
    <p:sldId id="2309" r:id="rId300"/>
    <p:sldId id="3828" r:id="rId301"/>
    <p:sldId id="2434" r:id="rId302"/>
    <p:sldId id="2590" r:id="rId303"/>
    <p:sldId id="2298" r:id="rId304"/>
    <p:sldId id="3794" r:id="rId305"/>
    <p:sldId id="3786" r:id="rId306"/>
    <p:sldId id="3832" r:id="rId307"/>
    <p:sldId id="2328" r:id="rId308"/>
    <p:sldId id="2361" r:id="rId309"/>
    <p:sldId id="2362" r:id="rId310"/>
    <p:sldId id="2308" r:id="rId311"/>
    <p:sldId id="2216" r:id="rId312"/>
    <p:sldId id="2233" r:id="rId313"/>
    <p:sldId id="2500" r:id="rId314"/>
    <p:sldId id="3798" r:id="rId315"/>
    <p:sldId id="4079" r:id="rId316"/>
    <p:sldId id="2602" r:id="rId317"/>
    <p:sldId id="4005" r:id="rId318"/>
    <p:sldId id="4060" r:id="rId319"/>
    <p:sldId id="2599" r:id="rId320"/>
    <p:sldId id="495" r:id="rId321"/>
    <p:sldId id="2323" r:id="rId322"/>
    <p:sldId id="2338" r:id="rId323"/>
    <p:sldId id="2600" r:id="rId324"/>
    <p:sldId id="2504" r:id="rId325"/>
    <p:sldId id="3908" r:id="rId326"/>
    <p:sldId id="3821" r:id="rId327"/>
    <p:sldId id="3823" r:id="rId328"/>
    <p:sldId id="2537" r:id="rId329"/>
    <p:sldId id="4082" r:id="rId330"/>
    <p:sldId id="3811" r:id="rId331"/>
    <p:sldId id="3793" r:id="rId332"/>
    <p:sldId id="3799" r:id="rId333"/>
    <p:sldId id="2333" r:id="rId334"/>
    <p:sldId id="2337" r:id="rId335"/>
    <p:sldId id="2438" r:id="rId336"/>
    <p:sldId id="2440" r:id="rId337"/>
    <p:sldId id="2360" r:id="rId338"/>
    <p:sldId id="4068" r:id="rId339"/>
    <p:sldId id="2586" r:id="rId340"/>
    <p:sldId id="2293" r:id="rId341"/>
    <p:sldId id="2310" r:id="rId342"/>
    <p:sldId id="2237" r:id="rId343"/>
    <p:sldId id="2454" r:id="rId344"/>
    <p:sldId id="2358" r:id="rId345"/>
    <p:sldId id="3810" r:id="rId346"/>
    <p:sldId id="2369" r:id="rId347"/>
    <p:sldId id="2288" r:id="rId348"/>
    <p:sldId id="2289" r:id="rId349"/>
    <p:sldId id="405" r:id="rId350"/>
    <p:sldId id="2320" r:id="rId351"/>
    <p:sldId id="4577" r:id="rId352"/>
    <p:sldId id="4578" r:id="rId353"/>
    <p:sldId id="4579" r:id="rId354"/>
    <p:sldId id="4580" r:id="rId355"/>
    <p:sldId id="3788" r:id="rId356"/>
    <p:sldId id="2443" r:id="rId357"/>
    <p:sldId id="4069" r:id="rId358"/>
    <p:sldId id="2395" r:id="rId359"/>
    <p:sldId id="2303" r:id="rId360"/>
    <p:sldId id="2265" r:id="rId361"/>
    <p:sldId id="2458" r:id="rId362"/>
    <p:sldId id="2240" r:id="rId363"/>
    <p:sldId id="2398" r:id="rId364"/>
    <p:sldId id="4083" r:id="rId365"/>
    <p:sldId id="4084" r:id="rId366"/>
    <p:sldId id="2302" r:id="rId367"/>
    <p:sldId id="921" r:id="rId368"/>
    <p:sldId id="2246" r:id="rId369"/>
    <p:sldId id="3906" r:id="rId370"/>
    <p:sldId id="4575" r:id="rId371"/>
    <p:sldId id="4576" r:id="rId372"/>
    <p:sldId id="2324" r:id="rId373"/>
    <p:sldId id="2445" r:id="rId374"/>
    <p:sldId id="2448" r:id="rId375"/>
    <p:sldId id="2447" r:id="rId376"/>
    <p:sldId id="2515" r:id="rId377"/>
    <p:sldId id="2236" r:id="rId378"/>
    <p:sldId id="2507" r:id="rId379"/>
    <p:sldId id="2587" r:id="rId380"/>
    <p:sldId id="485" r:id="rId381"/>
    <p:sldId id="2292" r:id="rId382"/>
    <p:sldId id="2371" r:id="rId383"/>
    <p:sldId id="2373" r:id="rId384"/>
    <p:sldId id="2261" r:id="rId385"/>
    <p:sldId id="509" r:id="rId386"/>
    <p:sldId id="2311" r:id="rId387"/>
    <p:sldId id="2353" r:id="rId388"/>
    <p:sldId id="2280" r:id="rId389"/>
    <p:sldId id="2248" r:id="rId390"/>
    <p:sldId id="3790" r:id="rId391"/>
    <p:sldId id="2444" r:id="rId392"/>
    <p:sldId id="4080" r:id="rId393"/>
    <p:sldId id="2319" r:id="rId394"/>
    <p:sldId id="2317" r:id="rId395"/>
    <p:sldId id="3830" r:id="rId396"/>
    <p:sldId id="3820" r:id="rId397"/>
    <p:sldId id="2325" r:id="rId398"/>
    <p:sldId id="2449" r:id="rId399"/>
    <p:sldId id="2247" r:id="rId400"/>
    <p:sldId id="463" r:id="rId401"/>
    <p:sldId id="2251" r:id="rId402"/>
    <p:sldId id="2243" r:id="rId403"/>
    <p:sldId id="501" r:id="rId404"/>
    <p:sldId id="2508" r:id="rId405"/>
    <p:sldId id="2589" r:id="rId406"/>
    <p:sldId id="3878" r:id="rId407"/>
    <p:sldId id="3991" r:id="rId408"/>
    <p:sldId id="3826" r:id="rId409"/>
    <p:sldId id="2334" r:id="rId410"/>
    <p:sldId id="462" r:id="rId411"/>
    <p:sldId id="3791" r:id="rId412"/>
    <p:sldId id="2275" r:id="rId413"/>
    <p:sldId id="2301" r:id="rId414"/>
    <p:sldId id="2313" r:id="rId415"/>
    <p:sldId id="2326" r:id="rId416"/>
    <p:sldId id="4063" r:id="rId417"/>
    <p:sldId id="2290" r:id="rId418"/>
    <p:sldId id="2291" r:id="rId419"/>
    <p:sldId id="2274" r:id="rId420"/>
    <p:sldId id="504" r:id="rId421"/>
    <p:sldId id="2450" r:id="rId422"/>
    <p:sldId id="3789" r:id="rId423"/>
    <p:sldId id="2517" r:id="rId424"/>
    <p:sldId id="2518" r:id="rId425"/>
    <p:sldId id="2519" r:id="rId426"/>
    <p:sldId id="2520" r:id="rId427"/>
    <p:sldId id="2521" r:id="rId428"/>
    <p:sldId id="2522" r:id="rId429"/>
    <p:sldId id="2523" r:id="rId430"/>
    <p:sldId id="2524" r:id="rId431"/>
    <p:sldId id="2392" r:id="rId432"/>
    <p:sldId id="2382" r:id="rId433"/>
    <p:sldId id="2383" r:id="rId434"/>
    <p:sldId id="2384" r:id="rId435"/>
    <p:sldId id="2245" r:id="rId436"/>
    <p:sldId id="2476" r:id="rId437"/>
    <p:sldId id="3890" r:id="rId438"/>
    <p:sldId id="3891" r:id="rId439"/>
    <p:sldId id="3888" r:id="rId440"/>
    <p:sldId id="3879" r:id="rId441"/>
    <p:sldId id="2488" r:id="rId442"/>
    <p:sldId id="3873" r:id="rId443"/>
    <p:sldId id="3866" r:id="rId444"/>
    <p:sldId id="3872" r:id="rId445"/>
    <p:sldId id="2486" r:id="rId446"/>
    <p:sldId id="3868" r:id="rId447"/>
    <p:sldId id="3867" r:id="rId448"/>
    <p:sldId id="3881" r:id="rId449"/>
    <p:sldId id="3858" r:id="rId450"/>
    <p:sldId id="2514" r:id="rId451"/>
    <p:sldId id="3859" r:id="rId452"/>
    <p:sldId id="3860" r:id="rId453"/>
    <p:sldId id="3865" r:id="rId454"/>
    <p:sldId id="2513" r:id="rId455"/>
    <p:sldId id="3882" r:id="rId456"/>
    <p:sldId id="2478" r:id="rId457"/>
    <p:sldId id="3874" r:id="rId458"/>
    <p:sldId id="3877" r:id="rId459"/>
    <p:sldId id="2399" r:id="rId460"/>
    <p:sldId id="2512" r:id="rId461"/>
    <p:sldId id="2525" r:id="rId462"/>
    <p:sldId id="2510" r:id="rId463"/>
    <p:sldId id="3861" r:id="rId464"/>
    <p:sldId id="3880" r:id="rId465"/>
    <p:sldId id="3883" r:id="rId466"/>
    <p:sldId id="2516" r:id="rId467"/>
    <p:sldId id="2509" r:id="rId468"/>
    <p:sldId id="3862" r:id="rId469"/>
    <p:sldId id="3864" r:id="rId470"/>
    <p:sldId id="2511" r:id="rId471"/>
    <p:sldId id="2479" r:id="rId472"/>
    <p:sldId id="4003" r:id="rId473"/>
    <p:sldId id="3893" r:id="rId474"/>
    <p:sldId id="3894" r:id="rId475"/>
    <p:sldId id="3825" r:id="rId476"/>
    <p:sldId id="3827" r:id="rId477"/>
    <p:sldId id="3777" r:id="rId478"/>
    <p:sldId id="3775" r:id="rId479"/>
    <p:sldId id="2471" r:id="rId480"/>
    <p:sldId id="2299" r:id="rId481"/>
    <p:sldId id="2300" r:id="rId482"/>
    <p:sldId id="3841" r:id="rId483"/>
    <p:sldId id="3840" r:id="rId484"/>
    <p:sldId id="3846" r:id="rId485"/>
    <p:sldId id="3801" r:id="rId486"/>
    <p:sldId id="2341" r:id="rId487"/>
    <p:sldId id="3884" r:id="rId488"/>
    <p:sldId id="2348" r:id="rId489"/>
    <p:sldId id="435" r:id="rId490"/>
    <p:sldId id="436" r:id="rId491"/>
    <p:sldId id="439" r:id="rId492"/>
    <p:sldId id="2266" r:id="rId493"/>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7BB6"/>
    <a:srgbClr val="043F63"/>
    <a:srgbClr val="FF9933"/>
    <a:srgbClr val="152E58"/>
    <a:srgbClr val="003A63"/>
    <a:srgbClr val="4545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4" autoAdjust="0"/>
    <p:restoredTop sz="94707" autoAdjust="0"/>
  </p:normalViewPr>
  <p:slideViewPr>
    <p:cSldViewPr snapToGrid="0">
      <p:cViewPr varScale="1">
        <p:scale>
          <a:sx n="71" d="100"/>
          <a:sy n="71" d="100"/>
        </p:scale>
        <p:origin x="1076" y="44"/>
      </p:cViewPr>
      <p:guideLst>
        <p:guide orient="horz" pos="2160"/>
        <p:guide pos="2880"/>
      </p:guideLst>
    </p:cSldViewPr>
  </p:slideViewPr>
  <p:notesTextViewPr>
    <p:cViewPr>
      <p:scale>
        <a:sx n="1" d="1"/>
        <a:sy n="1" d="1"/>
      </p:scale>
      <p:origin x="0" y="0"/>
    </p:cViewPr>
  </p:notesTextViewPr>
  <p:sorterViewPr>
    <p:cViewPr>
      <p:scale>
        <a:sx n="50" d="100"/>
        <a:sy n="50" d="100"/>
      </p:scale>
      <p:origin x="0" y="-9342"/>
    </p:cViewPr>
  </p:sorterViewPr>
  <p:notesViewPr>
    <p:cSldViewPr snapToGrid="0">
      <p:cViewPr varScale="1">
        <p:scale>
          <a:sx n="77" d="100"/>
          <a:sy n="77" d="100"/>
        </p:scale>
        <p:origin x="3120" y="9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viewProps" Target="viewProps.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499" Type="http://schemas.openxmlformats.org/officeDocument/2006/relationships/tableStyles" Target="tableStyles.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437" Type="http://schemas.openxmlformats.org/officeDocument/2006/relationships/slide" Target="slides/slide436.xml"/><Relationship Id="rId479" Type="http://schemas.openxmlformats.org/officeDocument/2006/relationships/slide" Target="slides/slide478.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490" Type="http://schemas.openxmlformats.org/officeDocument/2006/relationships/slide" Target="slides/slide489.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492" Type="http://schemas.openxmlformats.org/officeDocument/2006/relationships/slide" Target="slides/slide491.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212" Type="http://schemas.openxmlformats.org/officeDocument/2006/relationships/slide" Target="slides/slide211.xml"/><Relationship Id="rId254" Type="http://schemas.openxmlformats.org/officeDocument/2006/relationships/slide" Target="slides/slide253.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223" Type="http://schemas.openxmlformats.org/officeDocument/2006/relationships/slide" Target="slides/slide222.xml"/><Relationship Id="rId430" Type="http://schemas.openxmlformats.org/officeDocument/2006/relationships/slide" Target="slides/slide429.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slide" Target="slides/slide471.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71" Type="http://schemas.openxmlformats.org/officeDocument/2006/relationships/slide" Target="slides/slide70.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83" Type="http://schemas.openxmlformats.org/officeDocument/2006/relationships/slide" Target="slides/slide482.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494" Type="http://schemas.openxmlformats.org/officeDocument/2006/relationships/notesMaster" Target="notesMasters/notesMaster1.xml"/><Relationship Id="rId105" Type="http://schemas.openxmlformats.org/officeDocument/2006/relationships/slide" Target="slides/slide104.xml"/><Relationship Id="rId147" Type="http://schemas.openxmlformats.org/officeDocument/2006/relationships/slide" Target="slides/slide146.xml"/><Relationship Id="rId312" Type="http://schemas.openxmlformats.org/officeDocument/2006/relationships/slide" Target="slides/slide311.xml"/><Relationship Id="rId354" Type="http://schemas.openxmlformats.org/officeDocument/2006/relationships/slide" Target="slides/slide353.xml"/><Relationship Id="rId51" Type="http://schemas.openxmlformats.org/officeDocument/2006/relationships/slide" Target="slides/slide50.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214" Type="http://schemas.openxmlformats.org/officeDocument/2006/relationships/slide" Target="slides/slide213.xml"/><Relationship Id="rId256" Type="http://schemas.openxmlformats.org/officeDocument/2006/relationships/slide" Target="slides/slide255.xml"/><Relationship Id="rId298" Type="http://schemas.openxmlformats.org/officeDocument/2006/relationships/slide" Target="slides/slide297.xml"/><Relationship Id="rId421" Type="http://schemas.openxmlformats.org/officeDocument/2006/relationships/slide" Target="slides/slide420.xml"/><Relationship Id="rId463" Type="http://schemas.openxmlformats.org/officeDocument/2006/relationships/slide" Target="slides/slide462.xml"/><Relationship Id="rId116" Type="http://schemas.openxmlformats.org/officeDocument/2006/relationships/slide" Target="slides/slide115.xml"/><Relationship Id="rId158" Type="http://schemas.openxmlformats.org/officeDocument/2006/relationships/slide" Target="slides/slide157.xml"/><Relationship Id="rId323" Type="http://schemas.openxmlformats.org/officeDocument/2006/relationships/slide" Target="slides/slide322.xml"/><Relationship Id="rId20" Type="http://schemas.openxmlformats.org/officeDocument/2006/relationships/slide" Target="slides/slide19.xml"/><Relationship Id="rId62" Type="http://schemas.openxmlformats.org/officeDocument/2006/relationships/slide" Target="slides/slide61.xml"/><Relationship Id="rId365" Type="http://schemas.openxmlformats.org/officeDocument/2006/relationships/slide" Target="slides/slide364.xml"/><Relationship Id="rId225" Type="http://schemas.openxmlformats.org/officeDocument/2006/relationships/slide" Target="slides/slide224.xml"/><Relationship Id="rId267" Type="http://schemas.openxmlformats.org/officeDocument/2006/relationships/slide" Target="slides/slide266.xml"/><Relationship Id="rId432" Type="http://schemas.openxmlformats.org/officeDocument/2006/relationships/slide" Target="slides/slide431.xml"/><Relationship Id="rId474" Type="http://schemas.openxmlformats.org/officeDocument/2006/relationships/slide" Target="slides/slide473.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495"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443" Type="http://schemas.openxmlformats.org/officeDocument/2006/relationships/slide" Target="slides/slide442.xml"/><Relationship Id="rId464" Type="http://schemas.openxmlformats.org/officeDocument/2006/relationships/slide" Target="slides/slide463.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presProps" Target="presProps.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theme" Target="theme/theme1.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220" Type="http://schemas.openxmlformats.org/officeDocument/2006/relationships/slide" Target="slides/slide219.xml"/><Relationship Id="rId458" Type="http://schemas.openxmlformats.org/officeDocument/2006/relationships/slide" Target="slides/slide457.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202" Type="http://schemas.openxmlformats.org/officeDocument/2006/relationships/slide" Target="slides/slide201.xml"/><Relationship Id="rId244" Type="http://schemas.openxmlformats.org/officeDocument/2006/relationships/slide" Target="slides/slide243.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61" Type="http://schemas.openxmlformats.org/officeDocument/2006/relationships/slide" Target="slides/slide60.xml"/><Relationship Id="rId199" Type="http://schemas.openxmlformats.org/officeDocument/2006/relationships/slide" Target="slides/slide198.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72" Type="http://schemas.openxmlformats.org/officeDocument/2006/relationships/slide" Target="slides/slide71.xml"/><Relationship Id="rId375" Type="http://schemas.openxmlformats.org/officeDocument/2006/relationships/slide" Target="slides/slide374.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f82d64a42721f930/Courses%20New/Chapter%205.%20Electricity/Jamica%20Study/South%20Africa%20Case%20Study/Hourly%20Analysi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'Bill Analysis'!$I$7</c:f>
              <c:strCache>
                <c:ptCount val="1"/>
                <c:pt idx="0">
                  <c:v>Bill</c:v>
                </c:pt>
              </c:strCache>
            </c:strRef>
          </c:tx>
          <c:spPr>
            <a:solidFill>
              <a:schemeClr val="accent1"/>
            </a:solidFill>
            <a:ln>
              <a:noFill/>
            </a:ln>
            <a:effectLst/>
          </c:spPr>
          <c:invertIfNegative val="0"/>
          <c:cat>
            <c:strRef>
              <c:f>'Bill Analysis'!$H$8:$H$13</c:f>
              <c:strCache>
                <c:ptCount val="6"/>
                <c:pt idx="0">
                  <c:v>High demand Period Off Peak</c:v>
                </c:pt>
                <c:pt idx="1">
                  <c:v>High demand Period On Peak</c:v>
                </c:pt>
                <c:pt idx="2">
                  <c:v>High demand Period Standard</c:v>
                </c:pt>
                <c:pt idx="3">
                  <c:v>Low demand Period Off Peak</c:v>
                </c:pt>
                <c:pt idx="4">
                  <c:v>Low demand Period On Peak</c:v>
                </c:pt>
                <c:pt idx="5">
                  <c:v>Low demand Period Standard</c:v>
                </c:pt>
              </c:strCache>
            </c:strRef>
          </c:cat>
          <c:val>
            <c:numRef>
              <c:f>'Bill Analysis'!$I$8:$I$13</c:f>
              <c:numCache>
                <c:formatCode>_-* #,##0.00_-;[Red]_(* \(#,##0.00\);_-* "-"??_-;_-@_-</c:formatCode>
                <c:ptCount val="6"/>
                <c:pt idx="0">
                  <c:v>552.84000000000947</c:v>
                </c:pt>
                <c:pt idx="1">
                  <c:v>4321.9199999999537</c:v>
                </c:pt>
                <c:pt idx="2">
                  <c:v>101.24400000000013</c:v>
                </c:pt>
                <c:pt idx="3">
                  <c:v>1429.180000000008</c:v>
                </c:pt>
                <c:pt idx="4">
                  <c:v>998.71199999998782</c:v>
                </c:pt>
                <c:pt idx="5">
                  <c:v>2328.1919999999814</c:v>
                </c:pt>
              </c:numCache>
            </c:numRef>
          </c:val>
          <c:extLst>
            <c:ext xmlns:c16="http://schemas.microsoft.com/office/drawing/2014/chart" uri="{C3380CC4-5D6E-409C-BE32-E72D297353CC}">
              <c16:uniqueId val="{00000000-D6C0-43EE-B98B-BCF43602D868}"/>
            </c:ext>
          </c:extLst>
        </c:ser>
        <c:dLbls>
          <c:showLegendKey val="0"/>
          <c:showVal val="0"/>
          <c:showCatName val="0"/>
          <c:showSerName val="0"/>
          <c:showPercent val="0"/>
          <c:showBubbleSize val="0"/>
        </c:dLbls>
        <c:gapWidth val="219"/>
        <c:overlap val="-27"/>
        <c:axId val="634953855"/>
        <c:axId val="634957215"/>
      </c:barChart>
      <c:catAx>
        <c:axId val="634953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4957215"/>
        <c:crosses val="autoZero"/>
        <c:auto val="1"/>
        <c:lblAlgn val="ctr"/>
        <c:lblOffset val="100"/>
        <c:noMultiLvlLbl val="0"/>
      </c:catAx>
      <c:valAx>
        <c:axId val="634957215"/>
        <c:scaling>
          <c:orientation val="minMax"/>
        </c:scaling>
        <c:delete val="0"/>
        <c:axPos val="l"/>
        <c:majorGridlines>
          <c:spPr>
            <a:ln w="9525" cap="flat" cmpd="sng" algn="ctr">
              <a:solidFill>
                <a:schemeClr val="tx1">
                  <a:lumMod val="15000"/>
                  <a:lumOff val="85000"/>
                </a:schemeClr>
              </a:solidFill>
              <a:round/>
            </a:ln>
            <a:effectLst/>
          </c:spPr>
        </c:majorGridlines>
        <c:numFmt formatCode="_-* #,##0.00_-;[Red]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49538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dirty="0"/>
          </a:p>
        </p:txBody>
      </p:sp>
      <p:sp>
        <p:nvSpPr>
          <p:cNvPr id="4" name="Footer Placeholder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dirty="0"/>
          </a:p>
        </p:txBody>
      </p:sp>
      <p:sp>
        <p:nvSpPr>
          <p:cNvPr id="5" name="Slide Number Placeholder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A4BD871-AC4C-4644-8D41-937EFAD34EDE}" type="slidenum">
              <a:rPr lang="en-GB" smtClean="0"/>
              <a:t>‹#›</a:t>
            </a:fld>
            <a:endParaRPr lang="en-GB" dirty="0"/>
          </a:p>
        </p:txBody>
      </p:sp>
    </p:spTree>
    <p:extLst>
      <p:ext uri="{BB962C8B-B14F-4D97-AF65-F5344CB8AC3E}">
        <p14:creationId xmlns:p14="http://schemas.microsoft.com/office/powerpoint/2010/main" val="6994193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dirty="0"/>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33F28571-2F41-43C0-88A5-5009138D1E05}" type="datetimeFigureOut">
              <a:rPr lang="en-GB" smtClean="0"/>
              <a:t>04/09/2026</a:t>
            </a:fld>
            <a:endParaRPr lang="en-GB" dirty="0"/>
          </a:p>
        </p:txBody>
      </p:sp>
      <p:sp>
        <p:nvSpPr>
          <p:cNvPr id="4" name="Slide Image Placeholder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9048" tIns="49524" rIns="99048" bIns="49524" rtlCol="0" anchor="ctr"/>
          <a:lstStyle/>
          <a:p>
            <a:endParaRPr lang="en-GB" dirty="0"/>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dirty="0"/>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92A4A1E6-AFF2-4655-977E-81BC5B8B3CD5}" type="slidenum">
              <a:rPr lang="en-GB" smtClean="0"/>
              <a:t>‹#›</a:t>
            </a:fld>
            <a:endParaRPr lang="en-GB" dirty="0"/>
          </a:p>
        </p:txBody>
      </p:sp>
    </p:spTree>
    <p:extLst>
      <p:ext uri="{BB962C8B-B14F-4D97-AF65-F5344CB8AC3E}">
        <p14:creationId xmlns:p14="http://schemas.microsoft.com/office/powerpoint/2010/main" val="355637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97728" y="2308044"/>
            <a:ext cx="7772400" cy="1767794"/>
          </a:xfrm>
        </p:spPr>
        <p:txBody>
          <a:bodyPr anchor="b">
            <a:normAutofit/>
          </a:bodyPr>
          <a:lstStyle>
            <a:lvl1pPr algn="l">
              <a:defRPr sz="3450" b="1">
                <a:solidFill>
                  <a:srgbClr val="043F63"/>
                </a:solidFill>
                <a:latin typeface="Rockwell" panose="02060603020205020403" pitchFamily="18" charset="0"/>
              </a:defRPr>
            </a:lvl1pPr>
          </a:lstStyle>
          <a:p>
            <a:r>
              <a:rPr lang="en-US" dirty="0"/>
              <a:t>Click to edit Master title style</a:t>
            </a:r>
          </a:p>
        </p:txBody>
      </p:sp>
      <p:sp>
        <p:nvSpPr>
          <p:cNvPr id="8" name="Rectangle 7"/>
          <p:cNvSpPr/>
          <p:nvPr userDrawn="1"/>
        </p:nvSpPr>
        <p:spPr>
          <a:xfrm>
            <a:off x="8694424" y="6604908"/>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2436830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751762" cy="777875"/>
          </a:xfrm>
        </p:spPr>
        <p:txBody>
          <a:bodyPr/>
          <a:lstStyle>
            <a:lvl1pPr>
              <a:defRPr lang="en-US" sz="2954" kern="1200" baseline="0" dirty="0" smtClean="0">
                <a:solidFill>
                  <a:schemeClr val="tx1"/>
                </a:solidFill>
                <a:latin typeface="Franklin Gothic Demi" pitchFamily="34" charset="0"/>
                <a:ea typeface="+mj-ea"/>
                <a:cs typeface="Times New Roman" pitchFamily="18" charset="0"/>
              </a:defRPr>
            </a:lvl1pPr>
          </a:lstStyle>
          <a:p>
            <a:r>
              <a:rPr lang="en-US" dirty="0"/>
              <a:t>Click to edit Master title style</a:t>
            </a:r>
          </a:p>
        </p:txBody>
      </p:sp>
      <p:sp>
        <p:nvSpPr>
          <p:cNvPr id="3" name="Text Placeholder 2"/>
          <p:cNvSpPr>
            <a:spLocks noGrp="1"/>
          </p:cNvSpPr>
          <p:nvPr>
            <p:ph type="body" idx="1"/>
          </p:nvPr>
        </p:nvSpPr>
        <p:spPr>
          <a:xfrm>
            <a:off x="630237" y="1202582"/>
            <a:ext cx="3868738" cy="441159"/>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81000" y="1774763"/>
            <a:ext cx="4117975" cy="434346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202582"/>
            <a:ext cx="3752850" cy="431058"/>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1774763"/>
            <a:ext cx="4210050" cy="429433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직사각형 42"/>
          <p:cNvSpPr/>
          <p:nvPr userDrawn="1"/>
        </p:nvSpPr>
        <p:spPr>
          <a:xfrm>
            <a:off x="0" y="6249245"/>
            <a:ext cx="9144000" cy="714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8"/>
          </a:p>
        </p:txBody>
      </p:sp>
      <p:sp>
        <p:nvSpPr>
          <p:cNvPr id="15" name="슬라이드 번호 개체 틀 5"/>
          <p:cNvSpPr>
            <a:spLocks noGrp="1"/>
          </p:cNvSpPr>
          <p:nvPr>
            <p:ph type="sldNum" sz="quarter" idx="12"/>
          </p:nvPr>
        </p:nvSpPr>
        <p:spPr>
          <a:xfrm>
            <a:off x="8053382" y="6513781"/>
            <a:ext cx="785818" cy="214314"/>
          </a:xfrm>
        </p:spPr>
        <p:txBody>
          <a:bodyPr/>
          <a:lstStyle>
            <a:lvl1pPr>
              <a:defRPr>
                <a:solidFill>
                  <a:schemeClr val="accent1"/>
                </a:solidFill>
              </a:defRPr>
            </a:lvl1pPr>
          </a:lstStyle>
          <a:p>
            <a:pPr algn="ctr"/>
            <a:fld id="{0C3A1854-6B63-4059-B360-A3C4972BF0FC}" type="slidenum">
              <a:rPr lang="ko-KR" altLang="en-US" smtClean="0"/>
              <a:pPr algn="ctr"/>
              <a:t>‹#›</a:t>
            </a:fld>
            <a:endParaRPr lang="ko-KR" altLang="en-US" dirty="0"/>
          </a:p>
        </p:txBody>
      </p:sp>
    </p:spTree>
    <p:extLst>
      <p:ext uri="{BB962C8B-B14F-4D97-AF65-F5344CB8AC3E}">
        <p14:creationId xmlns:p14="http://schemas.microsoft.com/office/powerpoint/2010/main" val="1232926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82876" y="1707280"/>
            <a:ext cx="7772400" cy="1767794"/>
          </a:xfrm>
        </p:spPr>
        <p:txBody>
          <a:bodyPr anchor="b">
            <a:normAutofit/>
          </a:bodyPr>
          <a:lstStyle>
            <a:lvl1pPr algn="l">
              <a:defRPr sz="2588" b="1">
                <a:solidFill>
                  <a:srgbClr val="043F63"/>
                </a:solidFill>
                <a:latin typeface="Rockwell" panose="02060603020205020403" pitchFamily="18" charset="0"/>
              </a:defRPr>
            </a:lvl1pPr>
          </a:lstStyle>
          <a:p>
            <a:r>
              <a:rPr lang="en-US"/>
              <a:t>Click to edit Master title style</a:t>
            </a:r>
          </a:p>
        </p:txBody>
      </p:sp>
      <p:sp>
        <p:nvSpPr>
          <p:cNvPr id="8" name="Rectangle 7"/>
          <p:cNvSpPr/>
          <p:nvPr userDrawn="1"/>
        </p:nvSpPr>
        <p:spPr>
          <a:xfrm>
            <a:off x="8694424" y="6604910"/>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94" dirty="0">
                <a:solidFill>
                  <a:schemeClr val="bg1"/>
                </a:solidFill>
              </a:rPr>
              <a:t>© 2026</a:t>
            </a:r>
            <a:endParaRPr lang="en-GB" sz="394" dirty="0">
              <a:solidFill>
                <a:schemeClr val="tx1"/>
              </a:solidFill>
            </a:endParaRPr>
          </a:p>
        </p:txBody>
      </p:sp>
    </p:spTree>
    <p:extLst>
      <p:ext uri="{BB962C8B-B14F-4D97-AF65-F5344CB8AC3E}">
        <p14:creationId xmlns:p14="http://schemas.microsoft.com/office/powerpoint/2010/main" val="28033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B241CD2-1E45-42A3-B213-66A034DF9A3B}" type="slidenum">
              <a:rPr lang="en-GB" smtClean="0"/>
              <a:t>‹#›</a:t>
            </a:fld>
            <a:endParaRPr lang="en-GB" dirty="0"/>
          </a:p>
        </p:txBody>
      </p:sp>
      <p:sp>
        <p:nvSpPr>
          <p:cNvPr id="5" name="Rectangle 4"/>
          <p:cNvSpPr/>
          <p:nvPr userDrawn="1"/>
        </p:nvSpPr>
        <p:spPr>
          <a:xfrm>
            <a:off x="8286985" y="6604908"/>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3348068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787178"/>
            <a:ext cx="7886700" cy="1572303"/>
          </a:xfrm>
        </p:spPr>
        <p:txBody>
          <a:bodyPr anchor="b">
            <a:normAutofit/>
          </a:bodyPr>
          <a:lstStyle>
            <a:lvl1pPr algn="l">
              <a:defRPr sz="3450"/>
            </a:lvl1pPr>
          </a:lstStyle>
          <a:p>
            <a:r>
              <a:rPr lang="en-US"/>
              <a:t>Click to edit Master title style</a:t>
            </a:r>
            <a:endParaRPr lang="en-US" dirty="0"/>
          </a:p>
        </p:txBody>
      </p:sp>
      <p:sp>
        <p:nvSpPr>
          <p:cNvPr id="3" name="Text Placeholder 2"/>
          <p:cNvSpPr>
            <a:spLocks noGrp="1"/>
          </p:cNvSpPr>
          <p:nvPr>
            <p:ph type="body" idx="1"/>
          </p:nvPr>
        </p:nvSpPr>
        <p:spPr>
          <a:xfrm>
            <a:off x="623888" y="2669721"/>
            <a:ext cx="7886700" cy="2808515"/>
          </a:xfrm>
        </p:spPr>
        <p:txBody>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EB241CD2-1E45-42A3-B213-66A034DF9A3B}" type="slidenum">
              <a:rPr lang="en-GB" smtClean="0"/>
              <a:t>‹#›</a:t>
            </a:fld>
            <a:endParaRPr lang="en-GB" dirty="0"/>
          </a:p>
        </p:txBody>
      </p:sp>
      <p:sp>
        <p:nvSpPr>
          <p:cNvPr id="7" name="Rectangle 6"/>
          <p:cNvSpPr/>
          <p:nvPr userDrawn="1"/>
        </p:nvSpPr>
        <p:spPr>
          <a:xfrm>
            <a:off x="8286985" y="6604908"/>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11066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38125" y="1285875"/>
            <a:ext cx="4152900" cy="4665890"/>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43425" y="1285875"/>
            <a:ext cx="4152900" cy="4665890"/>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EB241CD2-1E45-42A3-B213-66A034DF9A3B}" type="slidenum">
              <a:rPr lang="en-GB" smtClean="0"/>
              <a:t>‹#›</a:t>
            </a:fld>
            <a:endParaRPr lang="en-GB" dirty="0"/>
          </a:p>
        </p:txBody>
      </p:sp>
      <p:sp>
        <p:nvSpPr>
          <p:cNvPr id="8" name="Rectangle 7"/>
          <p:cNvSpPr/>
          <p:nvPr userDrawn="1"/>
        </p:nvSpPr>
        <p:spPr>
          <a:xfrm>
            <a:off x="8286985" y="6604908"/>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2371713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EB241CD2-1E45-42A3-B213-66A034DF9A3B}" type="slidenum">
              <a:rPr lang="en-GB" smtClean="0"/>
              <a:t>‹#›</a:t>
            </a:fld>
            <a:endParaRPr lang="en-GB" dirty="0"/>
          </a:p>
        </p:txBody>
      </p:sp>
      <p:sp>
        <p:nvSpPr>
          <p:cNvPr id="6" name="Rectangle 5"/>
          <p:cNvSpPr/>
          <p:nvPr userDrawn="1"/>
        </p:nvSpPr>
        <p:spPr>
          <a:xfrm>
            <a:off x="8286985" y="6604908"/>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2321785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B241CD2-1E45-42A3-B213-66A034DF9A3B}" type="slidenum">
              <a:rPr lang="en-GB" smtClean="0"/>
              <a:t>‹#›</a:t>
            </a:fld>
            <a:endParaRPr lang="en-GB" dirty="0"/>
          </a:p>
        </p:txBody>
      </p:sp>
      <p:sp>
        <p:nvSpPr>
          <p:cNvPr id="5" name="Rectangle 4"/>
          <p:cNvSpPr/>
          <p:nvPr userDrawn="1"/>
        </p:nvSpPr>
        <p:spPr>
          <a:xfrm>
            <a:off x="8286985" y="6604908"/>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1302044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NaturEner 1 Column">
    <p:spTree>
      <p:nvGrpSpPr>
        <p:cNvPr id="1" name=""/>
        <p:cNvGrpSpPr/>
        <p:nvPr/>
      </p:nvGrpSpPr>
      <p:grpSpPr>
        <a:xfrm>
          <a:off x="0" y="0"/>
          <a:ext cx="0" cy="0"/>
          <a:chOff x="0" y="0"/>
          <a:chExt cx="0" cy="0"/>
        </a:xfrm>
      </p:grpSpPr>
      <p:sp>
        <p:nvSpPr>
          <p:cNvPr id="12" name="Title 1"/>
          <p:cNvSpPr>
            <a:spLocks noGrp="1"/>
          </p:cNvSpPr>
          <p:nvPr>
            <p:ph type="ctrTitle" hasCustomPrompt="1"/>
          </p:nvPr>
        </p:nvSpPr>
        <p:spPr>
          <a:xfrm>
            <a:off x="238117" y="566590"/>
            <a:ext cx="8649509" cy="488877"/>
          </a:xfrm>
          <a:noFill/>
        </p:spPr>
        <p:txBody>
          <a:bodyPr>
            <a:noAutofit/>
          </a:bodyPr>
          <a:lstStyle>
            <a:lvl1pPr algn="l">
              <a:defRPr sz="3200" b="1" baseline="0">
                <a:solidFill>
                  <a:srgbClr val="002060"/>
                </a:solidFill>
                <a:latin typeface="Calibri" pitchFamily="34" charset="0"/>
              </a:defRPr>
            </a:lvl1pPr>
          </a:lstStyle>
          <a:p>
            <a:r>
              <a:rPr lang="en-US" dirty="0"/>
              <a:t>Title</a:t>
            </a:r>
          </a:p>
        </p:txBody>
      </p:sp>
      <p:sp>
        <p:nvSpPr>
          <p:cNvPr id="13" name="Text Placeholder 12"/>
          <p:cNvSpPr>
            <a:spLocks noGrp="1"/>
          </p:cNvSpPr>
          <p:nvPr>
            <p:ph type="body" sz="quarter" idx="13"/>
          </p:nvPr>
        </p:nvSpPr>
        <p:spPr>
          <a:xfrm>
            <a:off x="247102" y="1136653"/>
            <a:ext cx="8640524" cy="4763816"/>
          </a:xfrm>
        </p:spPr>
        <p:txBody>
          <a:bodyPr/>
          <a:lstStyle>
            <a:lvl1pPr>
              <a:buFont typeface="Wingdings" pitchFamily="2" charset="2"/>
              <a:buChar char="§"/>
              <a:defRPr sz="1650" b="1" i="0" baseline="0">
                <a:solidFill>
                  <a:srgbClr val="898989"/>
                </a:solidFill>
                <a:latin typeface="Calibri" pitchFamily="34" charset="0"/>
              </a:defRPr>
            </a:lvl1pPr>
            <a:lvl2pPr>
              <a:buFont typeface="Wingdings" pitchFamily="2" charset="2"/>
              <a:buChar char="ú"/>
              <a:defRPr sz="1500" b="1" i="0" baseline="0">
                <a:solidFill>
                  <a:srgbClr val="898989"/>
                </a:solidFill>
                <a:latin typeface="Calibri" pitchFamily="34" charset="0"/>
              </a:defRPr>
            </a:lvl2pPr>
            <a:lvl3pPr>
              <a:buFont typeface="Wingdings 2" pitchFamily="18" charset="2"/>
              <a:buChar char=""/>
              <a:defRPr sz="1350" b="1" i="0" baseline="0">
                <a:solidFill>
                  <a:srgbClr val="898989"/>
                </a:solidFill>
                <a:latin typeface="Calibri" pitchFamily="34" charset="0"/>
              </a:defRPr>
            </a:lvl3pPr>
            <a:lvl4pPr>
              <a:buFont typeface="Courier New" pitchFamily="49" charset="0"/>
              <a:buChar char="o"/>
              <a:defRPr sz="1200" b="1" i="0" baseline="0">
                <a:solidFill>
                  <a:srgbClr val="898989"/>
                </a:solidFill>
                <a:latin typeface="Calibri"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97817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NaturEner 1 Column">
    <p:spTree>
      <p:nvGrpSpPr>
        <p:cNvPr id="1" name=""/>
        <p:cNvGrpSpPr/>
        <p:nvPr/>
      </p:nvGrpSpPr>
      <p:grpSpPr>
        <a:xfrm>
          <a:off x="0" y="0"/>
          <a:ext cx="0" cy="0"/>
          <a:chOff x="0" y="0"/>
          <a:chExt cx="0" cy="0"/>
        </a:xfrm>
      </p:grpSpPr>
      <p:sp>
        <p:nvSpPr>
          <p:cNvPr id="12" name="Title 1"/>
          <p:cNvSpPr>
            <a:spLocks noGrp="1"/>
          </p:cNvSpPr>
          <p:nvPr>
            <p:ph type="ctrTitle" hasCustomPrompt="1"/>
          </p:nvPr>
        </p:nvSpPr>
        <p:spPr>
          <a:xfrm>
            <a:off x="242608" y="391656"/>
            <a:ext cx="8649509" cy="488877"/>
          </a:xfrm>
          <a:noFill/>
        </p:spPr>
        <p:txBody>
          <a:bodyPr>
            <a:noAutofit/>
          </a:bodyPr>
          <a:lstStyle>
            <a:lvl1pPr algn="l">
              <a:defRPr sz="3600" b="1" baseline="0">
                <a:solidFill>
                  <a:srgbClr val="002060"/>
                </a:solidFill>
                <a:latin typeface="Calibri" pitchFamily="34" charset="0"/>
              </a:defRPr>
            </a:lvl1pPr>
          </a:lstStyle>
          <a:p>
            <a:r>
              <a:rPr lang="en-US" dirty="0"/>
              <a:t>Title</a:t>
            </a:r>
          </a:p>
        </p:txBody>
      </p:sp>
      <p:sp>
        <p:nvSpPr>
          <p:cNvPr id="13" name="Text Placeholder 12"/>
          <p:cNvSpPr>
            <a:spLocks noGrp="1"/>
          </p:cNvSpPr>
          <p:nvPr>
            <p:ph type="body" sz="quarter" idx="13"/>
          </p:nvPr>
        </p:nvSpPr>
        <p:spPr>
          <a:xfrm>
            <a:off x="242608" y="1060704"/>
            <a:ext cx="8471624" cy="4916763"/>
          </a:xfrm>
        </p:spPr>
        <p:txBody>
          <a:bodyPr/>
          <a:lstStyle>
            <a:lvl1pPr>
              <a:buFont typeface="Wingdings" pitchFamily="2" charset="2"/>
              <a:buChar char="§"/>
              <a:defRPr sz="2400" b="0" i="0" baseline="0">
                <a:solidFill>
                  <a:schemeClr val="tx1"/>
                </a:solidFill>
                <a:latin typeface="Calibri" pitchFamily="34" charset="0"/>
              </a:defRPr>
            </a:lvl1pPr>
            <a:lvl2pPr>
              <a:buFont typeface="Wingdings" pitchFamily="2" charset="2"/>
              <a:buChar char="ú"/>
              <a:defRPr sz="2400" b="0" i="0" baseline="0">
                <a:solidFill>
                  <a:srgbClr val="898989"/>
                </a:solidFill>
                <a:latin typeface="Calibri" pitchFamily="34" charset="0"/>
              </a:defRPr>
            </a:lvl2pPr>
            <a:lvl3pPr>
              <a:buFont typeface="Wingdings 2" pitchFamily="18" charset="2"/>
              <a:buChar char=""/>
              <a:defRPr sz="1800" b="0" i="0" baseline="0">
                <a:solidFill>
                  <a:srgbClr val="898989"/>
                </a:solidFill>
                <a:latin typeface="Calibri" pitchFamily="34" charset="0"/>
              </a:defRPr>
            </a:lvl3pPr>
            <a:lvl4pPr>
              <a:buFont typeface="Courier New" pitchFamily="49" charset="0"/>
              <a:buChar char="o"/>
              <a:defRPr sz="1600" b="0" i="0" baseline="0">
                <a:solidFill>
                  <a:srgbClr val="898989"/>
                </a:solidFill>
                <a:latin typeface="Calibri"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31220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9F657-77C7-42B3-B914-85EEC4582CC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F5B5865-828A-4971-9485-787895614002}"/>
              </a:ext>
            </a:extLst>
          </p:cNvPr>
          <p:cNvSpPr>
            <a:spLocks noGrp="1"/>
          </p:cNvSpPr>
          <p:nvPr>
            <p:ph type="ftr" sz="quarter" idx="10"/>
          </p:nvPr>
        </p:nvSpPr>
        <p:spPr/>
        <p:txBody>
          <a:bodyPr/>
          <a:lstStyle/>
          <a:p>
            <a:pPr>
              <a:spcBef>
                <a:spcPct val="0"/>
              </a:spcBef>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19EFD11-9DD8-4115-B18B-73567E579587}"/>
              </a:ext>
            </a:extLst>
          </p:cNvPr>
          <p:cNvSpPr>
            <a:spLocks noGrp="1"/>
          </p:cNvSpPr>
          <p:nvPr>
            <p:ph type="sldNum" sz="quarter" idx="11"/>
          </p:nvPr>
        </p:nvSpPr>
        <p:spPr/>
        <p:txBody>
          <a:bodyPr/>
          <a:lstStyle/>
          <a:p>
            <a:fld id="{1D963C44-05F1-400C-9AA3-0B5012F5D92A}" type="slidenum">
              <a:rPr lang="en-US" smtClean="0"/>
              <a:pPr/>
              <a:t>‹#›</a:t>
            </a:fld>
            <a:endParaRPr lang="en-US" dirty="0"/>
          </a:p>
        </p:txBody>
      </p:sp>
      <p:sp>
        <p:nvSpPr>
          <p:cNvPr id="6" name="Content Placeholder 5">
            <a:extLst>
              <a:ext uri="{FF2B5EF4-FFF2-40B4-BE49-F238E27FC236}">
                <a16:creationId xmlns:a16="http://schemas.microsoft.com/office/drawing/2014/main" id="{E7B844F4-E80C-467E-9D11-B925B39F0F7B}"/>
              </a:ext>
            </a:extLst>
          </p:cNvPr>
          <p:cNvSpPr>
            <a:spLocks noGrp="1"/>
          </p:cNvSpPr>
          <p:nvPr>
            <p:ph sz="quarter" idx="12"/>
          </p:nvPr>
        </p:nvSpPr>
        <p:spPr>
          <a:xfrm>
            <a:off x="1571625" y="1600200"/>
            <a:ext cx="2944416" cy="4660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710D2CC8-5951-45EA-B1C5-385AAAA02C11}"/>
              </a:ext>
            </a:extLst>
          </p:cNvPr>
          <p:cNvSpPr>
            <a:spLocks noGrp="1"/>
          </p:cNvSpPr>
          <p:nvPr>
            <p:ph sz="quarter" idx="13"/>
          </p:nvPr>
        </p:nvSpPr>
        <p:spPr>
          <a:xfrm>
            <a:off x="4627959" y="1600200"/>
            <a:ext cx="2944416" cy="464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790543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0025" y="203203"/>
            <a:ext cx="7606242" cy="65404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04801" y="1209675"/>
            <a:ext cx="8316686" cy="46931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21487" y="6457951"/>
            <a:ext cx="522514" cy="400050"/>
          </a:xfrm>
          <a:prstGeom prst="rect">
            <a:avLst/>
          </a:prstGeom>
        </p:spPr>
        <p:txBody>
          <a:bodyPr vert="horz" lIns="91440" tIns="45720" rIns="91440" bIns="45720" rtlCol="0" anchor="ctr"/>
          <a:lstStyle>
            <a:lvl1pPr algn="r">
              <a:defRPr sz="900">
                <a:solidFill>
                  <a:schemeClr val="bg1"/>
                </a:solidFill>
                <a:latin typeface="Arial" panose="020B0604020202020204" pitchFamily="34" charset="0"/>
                <a:cs typeface="Arial" panose="020B0604020202020204" pitchFamily="34" charset="0"/>
              </a:defRPr>
            </a:lvl1pPr>
          </a:lstStyle>
          <a:p>
            <a:fld id="{EB241CD2-1E45-42A3-B213-66A034DF9A3B}" type="slidenum">
              <a:rPr lang="en-GB" smtClean="0"/>
              <a:pPr/>
              <a:t>‹#›</a:t>
            </a:fld>
            <a:endParaRPr lang="en-GB" dirty="0"/>
          </a:p>
        </p:txBody>
      </p:sp>
    </p:spTree>
    <p:extLst>
      <p:ext uri="{BB962C8B-B14F-4D97-AF65-F5344CB8AC3E}">
        <p14:creationId xmlns:p14="http://schemas.microsoft.com/office/powerpoint/2010/main" val="17195747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69" r:id="rId7"/>
    <p:sldLayoutId id="2147483670" r:id="rId8"/>
    <p:sldLayoutId id="2147483672" r:id="rId9"/>
    <p:sldLayoutId id="2147483673" r:id="rId10"/>
    <p:sldLayoutId id="2147483674" r:id="rId11"/>
  </p:sldLayoutIdLst>
  <p:hf hdr="0" ftr="0" dt="0"/>
  <p:txStyles>
    <p:titleStyle>
      <a:lvl1pPr algn="l" defTabSz="685800" rtl="0" eaLnBrk="1" latinLnBrk="0" hangingPunct="1">
        <a:lnSpc>
          <a:spcPct val="90000"/>
        </a:lnSpc>
        <a:spcBef>
          <a:spcPct val="0"/>
        </a:spcBef>
        <a:buNone/>
        <a:defRPr sz="2800" b="1" kern="1200">
          <a:solidFill>
            <a:srgbClr val="0D7BB6"/>
          </a:solidFill>
          <a:latin typeface="Arial" panose="020B0604020202020204" pitchFamily="34" charset="0"/>
          <a:ea typeface="+mj-ea"/>
          <a:cs typeface="Arial" panose="020B0604020202020204" pitchFamily="34" charset="0"/>
        </a:defRPr>
      </a:lvl1pPr>
    </p:titleStyle>
    <p:bodyStyle>
      <a:lvl1pPr marL="171450" indent="-171450" algn="just" defTabSz="685800" rtl="0" eaLnBrk="1" latinLnBrk="0" hangingPunct="1">
        <a:lnSpc>
          <a:spcPct val="90000"/>
        </a:lnSpc>
        <a:spcBef>
          <a:spcPts val="750"/>
        </a:spcBef>
        <a:buFont typeface="Arial" panose="020B0604020202020204" pitchFamily="34" charset="0"/>
        <a:buChar char="•"/>
        <a:defRPr sz="15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514350" indent="-171450" algn="just" defTabSz="685800" rtl="0" eaLnBrk="1" latinLnBrk="0" hangingPunct="1">
        <a:lnSpc>
          <a:spcPct val="90000"/>
        </a:lnSpc>
        <a:spcBef>
          <a:spcPts val="375"/>
        </a:spcBef>
        <a:buFont typeface="Wingdings 3" panose="05040102010807070707" pitchFamily="18" charset="2"/>
        <a:buChar char=""/>
        <a:defRPr sz="135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857250" indent="-171450" algn="just" defTabSz="685800" rtl="0" eaLnBrk="1" latinLnBrk="0" hangingPunct="1">
        <a:lnSpc>
          <a:spcPct val="90000"/>
        </a:lnSpc>
        <a:spcBef>
          <a:spcPts val="375"/>
        </a:spcBef>
        <a:buFont typeface="Wingdings 3" panose="05040102010807070707" pitchFamily="18" charset="2"/>
        <a:buChar char=""/>
        <a:defRPr sz="1275"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200150" indent="-171450" algn="just" defTabSz="685800" rtl="0" eaLnBrk="1" latinLnBrk="0" hangingPunct="1">
        <a:lnSpc>
          <a:spcPct val="90000"/>
        </a:lnSpc>
        <a:spcBef>
          <a:spcPts val="375"/>
        </a:spcBef>
        <a:buFont typeface="Wingdings 3" panose="05040102010807070707" pitchFamily="18" charset="2"/>
        <a:buChar char=""/>
        <a:defRPr sz="12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543050" indent="-171450" algn="just" defTabSz="685800" rtl="0" eaLnBrk="1" latinLnBrk="0" hangingPunct="1">
        <a:lnSpc>
          <a:spcPct val="90000"/>
        </a:lnSpc>
        <a:spcBef>
          <a:spcPts val="375"/>
        </a:spcBef>
        <a:buFont typeface="Wingdings 3" panose="05040102010807070707" pitchFamily="18" charset="2"/>
        <a:buChar char=""/>
        <a:defRPr sz="1125"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hyperlink" Target="https://ember-energy.org/data/european-wholesale-electricity-price-data/" TargetMode="Externa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wm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50.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142.emf"/><Relationship Id="rId2" Type="http://schemas.openxmlformats.org/officeDocument/2006/relationships/image" Target="../media/image141.emf"/><Relationship Id="rId1" Type="http://schemas.openxmlformats.org/officeDocument/2006/relationships/slideLayout" Target="../slideLayouts/slideLayout10.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7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9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5.xml"/></Relationships>
</file>

<file path=ppt/slides/_rels/slide201.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5.xml"/></Relationships>
</file>

<file path=ppt/slides/_rels/slide20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image" Target="../media/image167.emf"/><Relationship Id="rId2" Type="http://schemas.openxmlformats.org/officeDocument/2006/relationships/image" Target="../media/image166.emf"/><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2.xml"/><Relationship Id="rId4" Type="http://schemas.openxmlformats.org/officeDocument/2006/relationships/image" Target="../media/image170.pn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4.xml"/></Relationships>
</file>

<file path=ppt/slides/_rels/slide213.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2.xml"/><Relationship Id="rId5" Type="http://schemas.openxmlformats.org/officeDocument/2006/relationships/image" Target="../media/image183.png"/><Relationship Id="rId4" Type="http://schemas.openxmlformats.org/officeDocument/2006/relationships/image" Target="../media/image182.png"/></Relationships>
</file>

<file path=ppt/slides/_rels/slide221.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8.xml"/></Relationships>
</file>

<file path=ppt/slides/_rels/slide222.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Layout" Target="../slideLayouts/slideLayout8.xml"/></Relationships>
</file>

<file path=ppt/slides/_rels/slide283.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33.png"/><Relationship Id="rId1" Type="http://schemas.openxmlformats.org/officeDocument/2006/relationships/slideLayout" Target="../slideLayouts/slideLayout8.xml"/></Relationships>
</file>

<file path=ppt/slides/_rels/slide284.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png"/><Relationship Id="rId1" Type="http://schemas.openxmlformats.org/officeDocument/2006/relationships/slideLayout" Target="../slideLayouts/slideLayout2.xml"/><Relationship Id="rId4" Type="http://schemas.openxmlformats.org/officeDocument/2006/relationships/image" Target="../media/image242.png"/></Relationships>
</file>

<file path=ppt/slides/_rels/slide29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image" Target="../media/image251.png"/><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254.pn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25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2" Type="http://schemas.openxmlformats.org/officeDocument/2006/relationships/image" Target="../media/image261.png"/><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image" Target="../media/image262.png"/><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image" Target="../media/image263.png"/><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7.xml"/></Relationships>
</file>

<file path=ppt/slides/_rels/slide321.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2" Type="http://schemas.openxmlformats.org/officeDocument/2006/relationships/image" Target="../media/image268.png"/><Relationship Id="rId1" Type="http://schemas.openxmlformats.org/officeDocument/2006/relationships/slideLayout" Target="../slideLayouts/slideLayout8.xml"/></Relationships>
</file>

<file path=ppt/slides/_rels/slide323.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png"/><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271.pn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image" Target="../media/image272.png"/><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image" Target="../media/image273.png"/><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2" Type="http://schemas.openxmlformats.org/officeDocument/2006/relationships/image" Target="../media/image274.png"/><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image" Target="../media/image275.png"/><Relationship Id="rId1" Type="http://schemas.openxmlformats.org/officeDocument/2006/relationships/slideLayout" Target="../slideLayouts/slideLayout8.xml"/></Relationships>
</file>

<file path=ppt/slides/_rels/slide334.xml.rels><?xml version="1.0" encoding="UTF-8" standalone="yes"?>
<Relationships xmlns="http://schemas.openxmlformats.org/package/2006/relationships"><Relationship Id="rId2" Type="http://schemas.openxmlformats.org/officeDocument/2006/relationships/image" Target="../media/image276.png"/><Relationship Id="rId1" Type="http://schemas.openxmlformats.org/officeDocument/2006/relationships/slideLayout" Target="../slideLayouts/slideLayout8.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image" Target="../media/image277.png"/><Relationship Id="rId1" Type="http://schemas.openxmlformats.org/officeDocument/2006/relationships/slideLayout" Target="../slideLayouts/slideLayout8.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image" Target="../media/image278.png"/><Relationship Id="rId1" Type="http://schemas.openxmlformats.org/officeDocument/2006/relationships/slideLayout" Target="../slideLayouts/slideLayout8.xml"/></Relationships>
</file>

<file path=ppt/slides/_rels/slide341.xml.rels><?xml version="1.0" encoding="UTF-8" standalone="yes"?>
<Relationships xmlns="http://schemas.openxmlformats.org/package/2006/relationships"><Relationship Id="rId2" Type="http://schemas.openxmlformats.org/officeDocument/2006/relationships/image" Target="../media/image279.png"/><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image" Target="../media/image283.png"/><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image" Target="../media/image284.png"/><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8.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8.xml"/></Relationships>
</file>

<file path=ppt/slides/_rels/slide349.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image" Target="../media/image286.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2" Type="http://schemas.openxmlformats.org/officeDocument/2006/relationships/image" Target="../media/image288.png"/><Relationship Id="rId1" Type="http://schemas.openxmlformats.org/officeDocument/2006/relationships/slideLayout" Target="../slideLayouts/slideLayout8.xml"/></Relationships>
</file>

<file path=ppt/slides/_rels/slide351.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image" Target="../media/image289.pn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3.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image" Target="../media/image291.pn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7.xml"/></Relationships>
</file>

<file path=ppt/slides/_rels/slide359.xml.rels><?xml version="1.0" encoding="UTF-8" standalone="yes"?>
<Relationships xmlns="http://schemas.openxmlformats.org/package/2006/relationships"><Relationship Id="rId2" Type="http://schemas.openxmlformats.org/officeDocument/2006/relationships/image" Target="../media/image293.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2" Type="http://schemas.openxmlformats.org/officeDocument/2006/relationships/image" Target="../media/image294.png"/><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image" Target="../media/image295.png"/><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2" Type="http://schemas.openxmlformats.org/officeDocument/2006/relationships/image" Target="../media/image296.png"/><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2" Type="http://schemas.openxmlformats.org/officeDocument/2006/relationships/image" Target="../media/image297.png"/><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3" Type="http://schemas.openxmlformats.org/officeDocument/2006/relationships/image" Target="../media/image299.png"/><Relationship Id="rId2" Type="http://schemas.openxmlformats.org/officeDocument/2006/relationships/image" Target="../media/image298.png"/><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300.png"/><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image" Target="../media/image30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2" Type="http://schemas.openxmlformats.org/officeDocument/2006/relationships/image" Target="../media/image303.png"/><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2" Type="http://schemas.openxmlformats.org/officeDocument/2006/relationships/hyperlink" Target="https://lithiumhub.com/lithium-deep-cycle-batteries/lithium-rv-batteries/" TargetMode="External"/><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image" Target="../media/image304.png"/><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2" Type="http://schemas.openxmlformats.org/officeDocument/2006/relationships/image" Target="../media/image305.png"/><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2" Type="http://schemas.openxmlformats.org/officeDocument/2006/relationships/image" Target="../media/image306.png"/><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3" Type="http://schemas.openxmlformats.org/officeDocument/2006/relationships/image" Target="../media/image308.png"/><Relationship Id="rId2" Type="http://schemas.openxmlformats.org/officeDocument/2006/relationships/image" Target="../media/image307.png"/><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2" Type="http://schemas.openxmlformats.org/officeDocument/2006/relationships/image" Target="../media/image30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3" Type="http://schemas.openxmlformats.org/officeDocument/2006/relationships/hyperlink" Target="https://www.hp.com/us-en/shop/cat/laptops" TargetMode="External"/><Relationship Id="rId2" Type="http://schemas.openxmlformats.org/officeDocument/2006/relationships/hyperlink" Target="https://www.hp.com/us-en/shop/cv/batteryfinder" TargetMode="Externa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2" Type="http://schemas.openxmlformats.org/officeDocument/2006/relationships/image" Target="../media/image312.png"/><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2" Type="http://schemas.openxmlformats.org/officeDocument/2006/relationships/image" Target="../media/image314.png"/><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2" Type="http://schemas.openxmlformats.org/officeDocument/2006/relationships/image" Target="../media/image315.png"/><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2" Type="http://schemas.openxmlformats.org/officeDocument/2006/relationships/image" Target="../media/image316.png"/><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2" Type="http://schemas.openxmlformats.org/officeDocument/2006/relationships/image" Target="../media/image317.png"/><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2" Type="http://schemas.openxmlformats.org/officeDocument/2006/relationships/image" Target="../media/image318.png"/><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8.xml.rels><?xml version="1.0" encoding="UTF-8" standalone="yes"?>
<Relationships xmlns="http://schemas.openxmlformats.org/package/2006/relationships"><Relationship Id="rId2" Type="http://schemas.openxmlformats.org/officeDocument/2006/relationships/image" Target="../media/image319.png"/><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2" Type="http://schemas.openxmlformats.org/officeDocument/2006/relationships/image" Target="../media/image321.png"/><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2" Type="http://schemas.openxmlformats.org/officeDocument/2006/relationships/image" Target="../media/image322.png"/><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2" Type="http://schemas.openxmlformats.org/officeDocument/2006/relationships/image" Target="../media/image323.png"/><Relationship Id="rId1" Type="http://schemas.openxmlformats.org/officeDocument/2006/relationships/slideLayout" Target="../slideLayouts/slideLayout8.xml"/></Relationships>
</file>

<file path=ppt/slides/_rels/slide404.xml.rels><?xml version="1.0" encoding="UTF-8" standalone="yes"?>
<Relationships xmlns="http://schemas.openxmlformats.org/package/2006/relationships"><Relationship Id="rId2" Type="http://schemas.openxmlformats.org/officeDocument/2006/relationships/image" Target="../media/image324.png"/><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6.png"/><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2" Type="http://schemas.openxmlformats.org/officeDocument/2006/relationships/image" Target="../media/image328.png"/><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2" Type="http://schemas.openxmlformats.org/officeDocument/2006/relationships/image" Target="../media/image329.png"/><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6.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image" Target="../media/image331.png"/><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2" Type="http://schemas.openxmlformats.org/officeDocument/2006/relationships/image" Target="../media/image333.png"/><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image" Target="../media/image334.png"/><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2" Type="http://schemas.openxmlformats.org/officeDocument/2006/relationships/image" Target="../media/image3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2" Type="http://schemas.openxmlformats.org/officeDocument/2006/relationships/image" Target="../media/image336.png"/><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3.xml.rels><?xml version="1.0" encoding="UTF-8" standalone="yes"?>
<Relationships xmlns="http://schemas.openxmlformats.org/package/2006/relationships"><Relationship Id="rId2" Type="http://schemas.openxmlformats.org/officeDocument/2006/relationships/image" Target="../media/image337.png"/><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3" Type="http://schemas.openxmlformats.org/officeDocument/2006/relationships/image" Target="../media/image339.png"/><Relationship Id="rId2" Type="http://schemas.openxmlformats.org/officeDocument/2006/relationships/image" Target="../media/image338.png"/><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2" Type="http://schemas.openxmlformats.org/officeDocument/2006/relationships/image" Target="../media/image340.png"/><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3" Type="http://schemas.openxmlformats.org/officeDocument/2006/relationships/image" Target="../media/image342.png"/><Relationship Id="rId2" Type="http://schemas.openxmlformats.org/officeDocument/2006/relationships/image" Target="../media/image341.png"/><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3" Type="http://schemas.openxmlformats.org/officeDocument/2006/relationships/image" Target="../media/image344.png"/><Relationship Id="rId2" Type="http://schemas.openxmlformats.org/officeDocument/2006/relationships/image" Target="../media/image343.png"/><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2" Type="http://schemas.openxmlformats.org/officeDocument/2006/relationships/image" Target="../media/image345.png"/><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3" Type="http://schemas.openxmlformats.org/officeDocument/2006/relationships/image" Target="../media/image347.png"/><Relationship Id="rId2" Type="http://schemas.openxmlformats.org/officeDocument/2006/relationships/image" Target="../media/image3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2" Type="http://schemas.openxmlformats.org/officeDocument/2006/relationships/image" Target="../media/image348.png"/><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2" Type="http://schemas.openxmlformats.org/officeDocument/2006/relationships/image" Target="../media/image349.png"/><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2" Type="http://schemas.openxmlformats.org/officeDocument/2006/relationships/image" Target="../media/image351.png"/><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7.xml.rels><?xml version="1.0" encoding="UTF-8" standalone="yes"?>
<Relationships xmlns="http://schemas.openxmlformats.org/package/2006/relationships"><Relationship Id="rId2" Type="http://schemas.openxmlformats.org/officeDocument/2006/relationships/image" Target="../media/image353.png"/><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2" Type="http://schemas.openxmlformats.org/officeDocument/2006/relationships/image" Target="../media/image3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2" Type="http://schemas.openxmlformats.org/officeDocument/2006/relationships/image" Target="../media/image356.png"/><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2" Type="http://schemas.openxmlformats.org/officeDocument/2006/relationships/image" Target="../media/image357.png"/><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3" Type="http://schemas.openxmlformats.org/officeDocument/2006/relationships/image" Target="../media/image359.png"/><Relationship Id="rId2" Type="http://schemas.openxmlformats.org/officeDocument/2006/relationships/image" Target="../media/image358.png"/><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3" Type="http://schemas.openxmlformats.org/officeDocument/2006/relationships/image" Target="../media/image361.png"/><Relationship Id="rId2" Type="http://schemas.openxmlformats.org/officeDocument/2006/relationships/image" Target="../media/image360.png"/><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6.xml.rels><?xml version="1.0" encoding="UTF-8" standalone="yes"?>
<Relationships xmlns="http://schemas.openxmlformats.org/package/2006/relationships"><Relationship Id="rId3" Type="http://schemas.openxmlformats.org/officeDocument/2006/relationships/image" Target="../media/image363.png"/><Relationship Id="rId2" Type="http://schemas.openxmlformats.org/officeDocument/2006/relationships/image" Target="../media/image362.png"/><Relationship Id="rId1" Type="http://schemas.openxmlformats.org/officeDocument/2006/relationships/slideLayout" Target="../slideLayouts/slideLayout2.xml"/><Relationship Id="rId4" Type="http://schemas.openxmlformats.org/officeDocument/2006/relationships/image" Target="../media/image364.png"/></Relationships>
</file>

<file path=ppt/slides/_rels/slide447.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image" Target="../media/image365.png"/><Relationship Id="rId1" Type="http://schemas.openxmlformats.org/officeDocument/2006/relationships/slideLayout" Target="../slideLayouts/slideLayout2.xml"/><Relationship Id="rId4" Type="http://schemas.openxmlformats.org/officeDocument/2006/relationships/image" Target="../media/image367.png"/></Relationships>
</file>

<file path=ppt/slides/_rels/slide448.xml.rels><?xml version="1.0" encoding="UTF-8" standalone="yes"?>
<Relationships xmlns="http://schemas.openxmlformats.org/package/2006/relationships"><Relationship Id="rId3" Type="http://schemas.openxmlformats.org/officeDocument/2006/relationships/image" Target="../media/image369.png"/><Relationship Id="rId2" Type="http://schemas.openxmlformats.org/officeDocument/2006/relationships/image" Target="../media/image368.png"/><Relationship Id="rId1" Type="http://schemas.openxmlformats.org/officeDocument/2006/relationships/slideLayout" Target="../slideLayouts/slideLayout2.xml"/><Relationship Id="rId4" Type="http://schemas.openxmlformats.org/officeDocument/2006/relationships/image" Target="../media/image370.png"/></Relationships>
</file>

<file path=ppt/slides/_rels/slide449.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image" Target="../media/image37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2" Type="http://schemas.openxmlformats.org/officeDocument/2006/relationships/image" Target="../media/image373.png"/><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3" Type="http://schemas.openxmlformats.org/officeDocument/2006/relationships/image" Target="../media/image375.png"/><Relationship Id="rId2" Type="http://schemas.openxmlformats.org/officeDocument/2006/relationships/image" Target="../media/image374.png"/><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2" Type="http://schemas.openxmlformats.org/officeDocument/2006/relationships/image" Target="../media/image376.png"/><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3" Type="http://schemas.openxmlformats.org/officeDocument/2006/relationships/image" Target="../media/image378.png"/><Relationship Id="rId2" Type="http://schemas.openxmlformats.org/officeDocument/2006/relationships/image" Target="../media/image377.png"/><Relationship Id="rId1" Type="http://schemas.openxmlformats.org/officeDocument/2006/relationships/slideLayout" Target="../slideLayouts/slideLayout2.xml"/><Relationship Id="rId4" Type="http://schemas.openxmlformats.org/officeDocument/2006/relationships/image" Target="../media/image379.png"/></Relationships>
</file>

<file path=ppt/slides/_rels/slide454.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image" Target="../media/image381.png"/><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2" Type="http://schemas.openxmlformats.org/officeDocument/2006/relationships/image" Target="../media/image383.png"/><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Layout" Target="../slideLayouts/slideLayout2.xml"/><Relationship Id="rId4" Type="http://schemas.openxmlformats.org/officeDocument/2006/relationships/image" Target="../media/image38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0.xml.rels><?xml version="1.0" encoding="UTF-8" standalone="yes"?>
<Relationships xmlns="http://schemas.openxmlformats.org/package/2006/relationships"><Relationship Id="rId2" Type="http://schemas.openxmlformats.org/officeDocument/2006/relationships/image" Target="../media/image387.png"/><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2" Type="http://schemas.openxmlformats.org/officeDocument/2006/relationships/image" Target="../media/image388.png"/><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2" Type="http://schemas.openxmlformats.org/officeDocument/2006/relationships/image" Target="../media/image389.png"/><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4.xml.rels><?xml version="1.0" encoding="UTF-8" standalone="yes"?>
<Relationships xmlns="http://schemas.openxmlformats.org/package/2006/relationships"><Relationship Id="rId2" Type="http://schemas.openxmlformats.org/officeDocument/2006/relationships/image" Target="../media/image390.png"/><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2" Type="http://schemas.openxmlformats.org/officeDocument/2006/relationships/image" Target="../media/image391.png"/><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2" Type="http://schemas.openxmlformats.org/officeDocument/2006/relationships/image" Target="../media/image392.png"/><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2" Type="http://schemas.openxmlformats.org/officeDocument/2006/relationships/image" Target="../media/image393.png"/><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2" Type="http://schemas.openxmlformats.org/officeDocument/2006/relationships/image" Target="../media/image39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2" Type="http://schemas.openxmlformats.org/officeDocument/2006/relationships/image" Target="../media/image397.png"/><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3.xml.rels><?xml version="1.0" encoding="UTF-8" standalone="yes"?>
<Relationships xmlns="http://schemas.openxmlformats.org/package/2006/relationships"><Relationship Id="rId2" Type="http://schemas.openxmlformats.org/officeDocument/2006/relationships/image" Target="../media/image398.png"/><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2" Type="http://schemas.openxmlformats.org/officeDocument/2006/relationships/image" Target="../media/image399.png"/><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2" Type="http://schemas.openxmlformats.org/officeDocument/2006/relationships/image" Target="../media/image400.png"/><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2" Type="http://schemas.openxmlformats.org/officeDocument/2006/relationships/image" Target="../media/image401.png"/><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2" Type="http://schemas.openxmlformats.org/officeDocument/2006/relationships/image" Target="../media/image402.png"/><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2" Type="http://schemas.openxmlformats.org/officeDocument/2006/relationships/image" Target="../media/image403.png"/><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2" Type="http://schemas.openxmlformats.org/officeDocument/2006/relationships/image" Target="../media/image404.png"/><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2" Type="http://schemas.openxmlformats.org/officeDocument/2006/relationships/image" Target="../media/image405.png"/><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2" Type="http://schemas.openxmlformats.org/officeDocument/2006/relationships/image" Target="../media/image406.png"/><Relationship Id="rId1" Type="http://schemas.openxmlformats.org/officeDocument/2006/relationships/slideLayout" Target="../slideLayouts/slideLayout8.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8.xml.rels><?xml version="1.0" encoding="UTF-8" standalone="yes"?>
<Relationships xmlns="http://schemas.openxmlformats.org/package/2006/relationships"><Relationship Id="rId2" Type="http://schemas.openxmlformats.org/officeDocument/2006/relationships/image" Target="../media/image407.png"/><Relationship Id="rId1" Type="http://schemas.openxmlformats.org/officeDocument/2006/relationships/slideLayout" Target="../slideLayouts/slideLayout8.xml"/></Relationships>
</file>

<file path=ppt/slides/_rels/slide489.xml.rels><?xml version="1.0" encoding="UTF-8" standalone="yes"?>
<Relationships xmlns="http://schemas.openxmlformats.org/package/2006/relationships"><Relationship Id="rId2" Type="http://schemas.openxmlformats.org/officeDocument/2006/relationships/image" Target="../media/image408.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90.xml.rels><?xml version="1.0" encoding="UTF-8" standalone="yes"?>
<Relationships xmlns="http://schemas.openxmlformats.org/package/2006/relationships"><Relationship Id="rId2" Type="http://schemas.openxmlformats.org/officeDocument/2006/relationships/image" Target="../media/image409.jpeg"/><Relationship Id="rId1" Type="http://schemas.openxmlformats.org/officeDocument/2006/relationships/slideLayout" Target="../slideLayouts/slideLayout8.xml"/></Relationships>
</file>

<file path=ppt/slides/_rels/slide491.xml.rels><?xml version="1.0" encoding="UTF-8" standalone="yes"?>
<Relationships xmlns="http://schemas.openxmlformats.org/package/2006/relationships"><Relationship Id="rId2" Type="http://schemas.openxmlformats.org/officeDocument/2006/relationships/image" Target="../media/image410.jpeg"/><Relationship Id="rId1" Type="http://schemas.openxmlformats.org/officeDocument/2006/relationships/slideLayout" Target="../slideLayouts/slideLayout8.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www.thewindpower.net/"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9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5FBC4-268A-1F71-C27E-3E26536424CB}"/>
              </a:ext>
            </a:extLst>
          </p:cNvPr>
          <p:cNvSpPr>
            <a:spLocks noGrp="1"/>
          </p:cNvSpPr>
          <p:nvPr>
            <p:ph type="ctrTitle"/>
          </p:nvPr>
        </p:nvSpPr>
        <p:spPr/>
        <p:txBody>
          <a:bodyPr/>
          <a:lstStyle/>
          <a:p>
            <a:r>
              <a:rPr lang="en-US" dirty="0"/>
              <a:t>Introduction</a:t>
            </a:r>
          </a:p>
        </p:txBody>
      </p:sp>
    </p:spTree>
    <p:extLst>
      <p:ext uri="{BB962C8B-B14F-4D97-AF65-F5344CB8AC3E}">
        <p14:creationId xmlns:p14="http://schemas.microsoft.com/office/powerpoint/2010/main" val="2279849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A86DB-B07B-A84B-AE29-A3644C065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E46AA-7B65-EF3D-D640-A37F7E60B68F}"/>
              </a:ext>
            </a:extLst>
          </p:cNvPr>
          <p:cNvSpPr>
            <a:spLocks noGrp="1"/>
          </p:cNvSpPr>
          <p:nvPr>
            <p:ph type="title"/>
          </p:nvPr>
        </p:nvSpPr>
        <p:spPr/>
        <p:txBody>
          <a:bodyPr>
            <a:normAutofit/>
          </a:bodyPr>
          <a:lstStyle/>
          <a:p>
            <a:r>
              <a:rPr lang="en-US" dirty="0"/>
              <a:t>Some Provocative Comments (Continued)</a:t>
            </a:r>
          </a:p>
        </p:txBody>
      </p:sp>
      <p:sp>
        <p:nvSpPr>
          <p:cNvPr id="3" name="Content Placeholder 2">
            <a:extLst>
              <a:ext uri="{FF2B5EF4-FFF2-40B4-BE49-F238E27FC236}">
                <a16:creationId xmlns:a16="http://schemas.microsoft.com/office/drawing/2014/main" id="{C3CCA70C-0206-7171-DF5A-ED5653A9F575}"/>
              </a:ext>
            </a:extLst>
          </p:cNvPr>
          <p:cNvSpPr>
            <a:spLocks noGrp="1"/>
          </p:cNvSpPr>
          <p:nvPr>
            <p:ph idx="1"/>
          </p:nvPr>
        </p:nvSpPr>
        <p:spPr/>
        <p:txBody>
          <a:bodyPr>
            <a:normAutofit/>
          </a:bodyPr>
          <a:lstStyle/>
          <a:p>
            <a:pPr algn="l"/>
            <a:r>
              <a:rPr lang="en-US" sz="2000" dirty="0"/>
              <a:t>Don’t make things seem complex by using big words – the issue with ancillary services is show fast can thermal plants react to sudden changes in wind or solar output that do not have the inertia of thermal plants. </a:t>
            </a:r>
          </a:p>
          <a:p>
            <a:pPr algn="l"/>
            <a:r>
              <a:rPr lang="en-US" sz="2000" dirty="0"/>
              <a:t>Don’t use general statements about how wind and solar together can diversify and lessen the need for ancillary services. Instead, get you hands dirty with PVGIS where you can do the analysis by yourself. </a:t>
            </a:r>
          </a:p>
          <a:p>
            <a:pPr algn="l"/>
            <a:r>
              <a:rPr lang="en-US" sz="2000" dirty="0"/>
              <a:t>A banker or a lawyer is so much better if he or she understands the underlying economics and technical aspects of what is in the contracts (i.e. batteries, solar or wind)</a:t>
            </a:r>
          </a:p>
          <a:p>
            <a:pPr algn="l"/>
            <a:r>
              <a:rPr lang="en-US" sz="2000" dirty="0"/>
              <a:t>With renewable and battery, you cannot do analysis using the old methods</a:t>
            </a:r>
          </a:p>
          <a:p>
            <a:pPr algn="l"/>
            <a:r>
              <a:rPr lang="en-US" sz="2000" dirty="0"/>
              <a:t>Simple is difficult and more important </a:t>
            </a:r>
          </a:p>
        </p:txBody>
      </p:sp>
    </p:spTree>
    <p:extLst>
      <p:ext uri="{BB962C8B-B14F-4D97-AF65-F5344CB8AC3E}">
        <p14:creationId xmlns:p14="http://schemas.microsoft.com/office/powerpoint/2010/main" val="405964222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37B16-7321-00CD-F440-4BAAFD071C5F}"/>
              </a:ext>
            </a:extLst>
          </p:cNvPr>
          <p:cNvSpPr>
            <a:spLocks noGrp="1"/>
          </p:cNvSpPr>
          <p:nvPr>
            <p:ph type="title"/>
          </p:nvPr>
        </p:nvSpPr>
        <p:spPr/>
        <p:txBody>
          <a:bodyPr/>
          <a:lstStyle/>
          <a:p>
            <a:r>
              <a:rPr lang="en-US" dirty="0"/>
              <a:t>Orsted’s Cancellation and Write-off</a:t>
            </a:r>
          </a:p>
        </p:txBody>
      </p:sp>
      <p:sp>
        <p:nvSpPr>
          <p:cNvPr id="3" name="Content Placeholder 2">
            <a:extLst>
              <a:ext uri="{FF2B5EF4-FFF2-40B4-BE49-F238E27FC236}">
                <a16:creationId xmlns:a16="http://schemas.microsoft.com/office/drawing/2014/main" id="{5EE91A3D-1966-5AC9-6A93-5AD94DFDDD23}"/>
              </a:ext>
            </a:extLst>
          </p:cNvPr>
          <p:cNvSpPr>
            <a:spLocks noGrp="1"/>
          </p:cNvSpPr>
          <p:nvPr>
            <p:ph idx="1"/>
          </p:nvPr>
        </p:nvSpPr>
        <p:spPr>
          <a:xfrm>
            <a:off x="304800" y="1764506"/>
            <a:ext cx="5241734" cy="3296444"/>
          </a:xfrm>
        </p:spPr>
        <p:txBody>
          <a:bodyPr/>
          <a:lstStyle/>
          <a:p>
            <a:r>
              <a:rPr lang="en-US" dirty="0"/>
              <a:t>The table below shows parts of the loss for abandoning the Ocean Wind project and other U.S. projects. The loss includes amounts spent on the project and liabilities for cash cancellation fees.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56B41ED-716A-D1B0-C805-C5D52DD72E91}"/>
              </a:ext>
            </a:extLst>
          </p:cNvPr>
          <p:cNvSpPr>
            <a:spLocks noGrp="1"/>
          </p:cNvSpPr>
          <p:nvPr>
            <p:ph type="sldNum" sz="quarter" idx="12"/>
          </p:nvPr>
        </p:nvSpPr>
        <p:spPr/>
        <p:txBody>
          <a:bodyPr/>
          <a:lstStyle/>
          <a:p>
            <a:fld id="{EB241CD2-1E45-42A3-B213-66A034DF9A3B}" type="slidenum">
              <a:rPr lang="en-GB" smtClean="0"/>
              <a:t>100</a:t>
            </a:fld>
            <a:endParaRPr lang="en-GB" dirty="0"/>
          </a:p>
        </p:txBody>
      </p:sp>
      <p:pic>
        <p:nvPicPr>
          <p:cNvPr id="6" name="Picture 5">
            <a:extLst>
              <a:ext uri="{FF2B5EF4-FFF2-40B4-BE49-F238E27FC236}">
                <a16:creationId xmlns:a16="http://schemas.microsoft.com/office/drawing/2014/main" id="{D0BDE58B-1FD1-4D84-9414-E5E246677ADA}"/>
              </a:ext>
            </a:extLst>
          </p:cNvPr>
          <p:cNvPicPr>
            <a:picLocks noChangeAspect="1"/>
          </p:cNvPicPr>
          <p:nvPr/>
        </p:nvPicPr>
        <p:blipFill>
          <a:blip r:embed="rId2"/>
          <a:stretch>
            <a:fillRect/>
          </a:stretch>
        </p:blipFill>
        <p:spPr>
          <a:xfrm>
            <a:off x="5710087" y="1944862"/>
            <a:ext cx="2557859" cy="2235223"/>
          </a:xfrm>
          <a:prstGeom prst="rect">
            <a:avLst/>
          </a:prstGeom>
        </p:spPr>
      </p:pic>
      <p:pic>
        <p:nvPicPr>
          <p:cNvPr id="5" name="Picture 4">
            <a:extLst>
              <a:ext uri="{FF2B5EF4-FFF2-40B4-BE49-F238E27FC236}">
                <a16:creationId xmlns:a16="http://schemas.microsoft.com/office/drawing/2014/main" id="{1F8EE134-A2A6-D7D1-A717-53C71E89D365}"/>
              </a:ext>
            </a:extLst>
          </p:cNvPr>
          <p:cNvPicPr>
            <a:picLocks noChangeAspect="1"/>
          </p:cNvPicPr>
          <p:nvPr/>
        </p:nvPicPr>
        <p:blipFill>
          <a:blip r:embed="rId3"/>
          <a:stretch>
            <a:fillRect/>
          </a:stretch>
        </p:blipFill>
        <p:spPr>
          <a:xfrm>
            <a:off x="4572000" y="4094880"/>
            <a:ext cx="3804849" cy="1680536"/>
          </a:xfrm>
          <a:prstGeom prst="rect">
            <a:avLst/>
          </a:prstGeom>
        </p:spPr>
      </p:pic>
      <p:pic>
        <p:nvPicPr>
          <p:cNvPr id="8" name="Picture 7">
            <a:extLst>
              <a:ext uri="{FF2B5EF4-FFF2-40B4-BE49-F238E27FC236}">
                <a16:creationId xmlns:a16="http://schemas.microsoft.com/office/drawing/2014/main" id="{F25B98DF-8DBD-735A-8DCF-688F156131CD}"/>
              </a:ext>
            </a:extLst>
          </p:cNvPr>
          <p:cNvPicPr>
            <a:picLocks noChangeAspect="1"/>
          </p:cNvPicPr>
          <p:nvPr/>
        </p:nvPicPr>
        <p:blipFill>
          <a:blip r:embed="rId4"/>
          <a:stretch>
            <a:fillRect/>
          </a:stretch>
        </p:blipFill>
        <p:spPr>
          <a:xfrm>
            <a:off x="1478293" y="2835490"/>
            <a:ext cx="2669884" cy="3165260"/>
          </a:xfrm>
          <a:prstGeom prst="rect">
            <a:avLst/>
          </a:prstGeom>
        </p:spPr>
      </p:pic>
      <p:sp>
        <p:nvSpPr>
          <p:cNvPr id="9" name="TextBox 8">
            <a:extLst>
              <a:ext uri="{FF2B5EF4-FFF2-40B4-BE49-F238E27FC236}">
                <a16:creationId xmlns:a16="http://schemas.microsoft.com/office/drawing/2014/main" id="{D2A17A07-3C0A-F66B-98D2-71905E34BDE4}"/>
              </a:ext>
            </a:extLst>
          </p:cNvPr>
          <p:cNvSpPr txBox="1"/>
          <p:nvPr/>
        </p:nvSpPr>
        <p:spPr>
          <a:xfrm>
            <a:off x="4416234" y="3062474"/>
            <a:ext cx="1130300" cy="923330"/>
          </a:xfrm>
          <a:prstGeom prst="rect">
            <a:avLst/>
          </a:prstGeom>
          <a:solidFill>
            <a:srgbClr val="FFFF00"/>
          </a:solidFill>
        </p:spPr>
        <p:txBody>
          <a:bodyPr wrap="square" rtlCol="0">
            <a:spAutoFit/>
          </a:bodyPr>
          <a:lstStyle/>
          <a:p>
            <a:r>
              <a:rPr lang="en-US" sz="1350" dirty="0">
                <a:latin typeface="Arial" panose="020B0604020202020204" pitchFamily="34" charset="0"/>
                <a:cs typeface="Arial" panose="020B0604020202020204" pitchFamily="34" charset="0"/>
              </a:rPr>
              <a:t>Why didn’t Orsted pull the plug much earlier</a:t>
            </a:r>
          </a:p>
        </p:txBody>
      </p:sp>
    </p:spTree>
    <p:extLst>
      <p:ext uri="{BB962C8B-B14F-4D97-AF65-F5344CB8AC3E}">
        <p14:creationId xmlns:p14="http://schemas.microsoft.com/office/powerpoint/2010/main" val="31264653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B0D72-A8F8-4F62-12EE-361EC13D02EA}"/>
              </a:ext>
            </a:extLst>
          </p:cNvPr>
          <p:cNvSpPr>
            <a:spLocks noGrp="1"/>
          </p:cNvSpPr>
          <p:nvPr>
            <p:ph type="title"/>
          </p:nvPr>
        </p:nvSpPr>
        <p:spPr/>
        <p:txBody>
          <a:bodyPr>
            <a:normAutofit fontScale="90000"/>
          </a:bodyPr>
          <a:lstStyle/>
          <a:p>
            <a:r>
              <a:rPr lang="en-US" dirty="0"/>
              <a:t>Comment by Investor on Orsted and Any Corporation as Sum of Projects</a:t>
            </a:r>
          </a:p>
        </p:txBody>
      </p:sp>
      <p:sp>
        <p:nvSpPr>
          <p:cNvPr id="3" name="Content Placeholder 2">
            <a:extLst>
              <a:ext uri="{FF2B5EF4-FFF2-40B4-BE49-F238E27FC236}">
                <a16:creationId xmlns:a16="http://schemas.microsoft.com/office/drawing/2014/main" id="{0D0D2949-FD11-05EE-0592-B0B928EE65A5}"/>
              </a:ext>
            </a:extLst>
          </p:cNvPr>
          <p:cNvSpPr>
            <a:spLocks noGrp="1"/>
          </p:cNvSpPr>
          <p:nvPr>
            <p:ph idx="1"/>
          </p:nvPr>
        </p:nvSpPr>
        <p:spPr>
          <a:xfrm>
            <a:off x="304800" y="1764506"/>
            <a:ext cx="7056120" cy="3801904"/>
          </a:xfrm>
        </p:spPr>
        <p:txBody>
          <a:bodyPr>
            <a:normAutofit lnSpcReduction="10000"/>
          </a:bodyPr>
          <a:lstStyle/>
          <a:p>
            <a:pPr marL="0" indent="0" algn="l">
              <a:buNone/>
            </a:pPr>
            <a:r>
              <a:rPr lang="en-US" dirty="0"/>
              <a:t>The following is a statement from and investor about the value of existing assets versus the speculative value of development assets in an earnings conference call.</a:t>
            </a:r>
          </a:p>
          <a:p>
            <a:pPr algn="l"/>
            <a:r>
              <a:rPr lang="en-US" dirty="0"/>
              <a:t>Analysts on this call probably get the same question I get every day. That question is what is the the valuation of Orsted’s existing assets? And I'm sure you get similar questions, but the question tells you something. It tells you that </a:t>
            </a:r>
            <a:r>
              <a:rPr lang="en-US" b="1" i="1" dirty="0"/>
              <a:t>investors do understand that you have a portfolio of operating assets that are valuable</a:t>
            </a:r>
            <a:r>
              <a:rPr lang="en-US" dirty="0"/>
              <a:t>.</a:t>
            </a:r>
          </a:p>
          <a:p>
            <a:pPr algn="l"/>
            <a:r>
              <a:rPr lang="en-US" dirty="0"/>
              <a:t>But what </a:t>
            </a:r>
            <a:r>
              <a:rPr lang="en-US" b="1" i="1" dirty="0"/>
              <a:t>investors are not buying is the conditional stuff </a:t>
            </a:r>
            <a:r>
              <a:rPr lang="en-US" dirty="0"/>
              <a:t>(related to the development of new assets). Investors do not like to hear we (Orsted) hope to build this if type thing, if we get the tax credit, if we get a bump in the tax credit, if we can negotiate better terms, etcetera. So, I feel like if you guys in your strategy update can come with a base plan that is really dependable and is as reliable as people think the existing constructed assets are, and I think you'll get credit for that. And what I hope you'll be able to do is, is take away any pieces of it where there's still an uncertainty or something that people have to buy into a belief. Because it seems to me that the share price at the moment is telling us that nobody wants to believe in any of those kind of development uncertainties anymore. </a:t>
            </a:r>
          </a:p>
        </p:txBody>
      </p:sp>
      <p:sp>
        <p:nvSpPr>
          <p:cNvPr id="5" name="Slide Number Placeholder 4">
            <a:extLst>
              <a:ext uri="{FF2B5EF4-FFF2-40B4-BE49-F238E27FC236}">
                <a16:creationId xmlns:a16="http://schemas.microsoft.com/office/drawing/2014/main" id="{DC353AE7-5C89-28DE-8EDB-D7E7687C0324}"/>
              </a:ext>
            </a:extLst>
          </p:cNvPr>
          <p:cNvSpPr>
            <a:spLocks noGrp="1"/>
          </p:cNvSpPr>
          <p:nvPr>
            <p:ph type="sldNum" sz="quarter" idx="12"/>
          </p:nvPr>
        </p:nvSpPr>
        <p:spPr/>
        <p:txBody>
          <a:bodyPr/>
          <a:lstStyle/>
          <a:p>
            <a:fld id="{EB241CD2-1E45-42A3-B213-66A034DF9A3B}" type="slidenum">
              <a:rPr lang="en-GB" smtClean="0"/>
              <a:t>101</a:t>
            </a:fld>
            <a:endParaRPr lang="en-GB" dirty="0"/>
          </a:p>
        </p:txBody>
      </p:sp>
      <p:sp>
        <p:nvSpPr>
          <p:cNvPr id="4" name="TextBox 3">
            <a:extLst>
              <a:ext uri="{FF2B5EF4-FFF2-40B4-BE49-F238E27FC236}">
                <a16:creationId xmlns:a16="http://schemas.microsoft.com/office/drawing/2014/main" id="{51910A06-49C8-BFF2-BEF9-B5532936FD68}"/>
              </a:ext>
            </a:extLst>
          </p:cNvPr>
          <p:cNvSpPr txBox="1"/>
          <p:nvPr/>
        </p:nvSpPr>
        <p:spPr>
          <a:xfrm>
            <a:off x="7618913" y="1855946"/>
            <a:ext cx="1348739" cy="3208571"/>
          </a:xfrm>
          <a:prstGeom prst="rect">
            <a:avLst/>
          </a:prstGeom>
          <a:solidFill>
            <a:srgbClr val="FFFF00"/>
          </a:solidFill>
        </p:spPr>
        <p:txBody>
          <a:bodyPr wrap="square" rtlCol="0">
            <a:spAutoFit/>
          </a:bodyPr>
          <a:lstStyle/>
          <a:p>
            <a:r>
              <a:rPr lang="en-US" sz="1350" dirty="0">
                <a:latin typeface="Arial" panose="020B0604020202020204" pitchFamily="34" charset="0"/>
                <a:cs typeface="Arial" panose="020B0604020202020204" pitchFamily="34" charset="0"/>
              </a:rPr>
              <a:t>Translation:</a:t>
            </a:r>
          </a:p>
          <a:p>
            <a:endParaRPr lang="en-US" sz="1350" dirty="0">
              <a:latin typeface="Arial" panose="020B0604020202020204" pitchFamily="34" charset="0"/>
              <a:cs typeface="Arial" panose="020B0604020202020204" pitchFamily="34" charset="0"/>
            </a:endParaRPr>
          </a:p>
          <a:p>
            <a:r>
              <a:rPr lang="en-US" sz="1350" dirty="0">
                <a:latin typeface="Arial" panose="020B0604020202020204" pitchFamily="34" charset="0"/>
                <a:cs typeface="Arial" panose="020B0604020202020204" pitchFamily="34" charset="0"/>
              </a:rPr>
              <a:t>It is absurd when making a valuation of a portfolio of assets to assume a constant cost of capital. </a:t>
            </a:r>
          </a:p>
          <a:p>
            <a:endParaRPr lang="en-US" sz="1350" dirty="0">
              <a:latin typeface="Arial" panose="020B0604020202020204" pitchFamily="34" charset="0"/>
              <a:cs typeface="Arial" panose="020B0604020202020204" pitchFamily="34" charset="0"/>
            </a:endParaRPr>
          </a:p>
          <a:p>
            <a:r>
              <a:rPr lang="en-US" sz="1350" dirty="0">
                <a:latin typeface="Arial" panose="020B0604020202020204" pitchFamily="34" charset="0"/>
                <a:cs typeface="Arial" panose="020B0604020202020204" pitchFamily="34" charset="0"/>
              </a:rPr>
              <a:t>Any corporation is a portfolio of assets</a:t>
            </a:r>
          </a:p>
        </p:txBody>
      </p:sp>
    </p:spTree>
    <p:extLst>
      <p:ext uri="{BB962C8B-B14F-4D97-AF65-F5344CB8AC3E}">
        <p14:creationId xmlns:p14="http://schemas.microsoft.com/office/powerpoint/2010/main" val="94920682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CF1E4-7B88-F875-F761-8BB834253334}"/>
              </a:ext>
            </a:extLst>
          </p:cNvPr>
          <p:cNvSpPr>
            <a:spLocks noGrp="1"/>
          </p:cNvSpPr>
          <p:nvPr>
            <p:ph type="title"/>
          </p:nvPr>
        </p:nvSpPr>
        <p:spPr>
          <a:xfrm>
            <a:off x="304801" y="562778"/>
            <a:ext cx="7606242" cy="490537"/>
          </a:xfrm>
        </p:spPr>
        <p:txBody>
          <a:bodyPr>
            <a:normAutofit fontScale="90000"/>
          </a:bodyPr>
          <a:lstStyle/>
          <a:p>
            <a:r>
              <a:rPr lang="en-US" dirty="0"/>
              <a:t>Pricing Regimes for Orsted’s Non-UK Offshore Wind Projects</a:t>
            </a:r>
          </a:p>
        </p:txBody>
      </p:sp>
      <p:sp>
        <p:nvSpPr>
          <p:cNvPr id="3" name="Content Placeholder 2">
            <a:extLst>
              <a:ext uri="{FF2B5EF4-FFF2-40B4-BE49-F238E27FC236}">
                <a16:creationId xmlns:a16="http://schemas.microsoft.com/office/drawing/2014/main" id="{808ACC34-C9E0-AEB5-B12A-2535F61E2299}"/>
              </a:ext>
            </a:extLst>
          </p:cNvPr>
          <p:cNvSpPr>
            <a:spLocks noGrp="1"/>
          </p:cNvSpPr>
          <p:nvPr>
            <p:ph idx="1"/>
          </p:nvPr>
        </p:nvSpPr>
        <p:spPr>
          <a:xfrm>
            <a:off x="304801" y="1607752"/>
            <a:ext cx="8316686" cy="3296444"/>
          </a:xfrm>
        </p:spPr>
        <p:txBody>
          <a:bodyPr/>
          <a:lstStyle/>
          <a:p>
            <a:r>
              <a:rPr lang="en-US" dirty="0"/>
              <a:t>After disaster with the Ocean Wind Project, Orsted just began publishing prices for different projects. Most of the projects have feed-in tariffs. Note that the highest prices are in Taiwan and in US (in Taiwan the capacity factor is low). The lowest prices are the recent fixed price contracts in Poland. Most contracts have some merchant price exposure.</a:t>
            </a:r>
          </a:p>
          <a:p>
            <a:endParaRPr lang="en-US" dirty="0"/>
          </a:p>
        </p:txBody>
      </p:sp>
      <p:sp>
        <p:nvSpPr>
          <p:cNvPr id="4" name="Slide Number Placeholder 3">
            <a:extLst>
              <a:ext uri="{FF2B5EF4-FFF2-40B4-BE49-F238E27FC236}">
                <a16:creationId xmlns:a16="http://schemas.microsoft.com/office/drawing/2014/main" id="{5ACDE1B9-6EA7-A8DB-A214-B61F7AA93543}"/>
              </a:ext>
            </a:extLst>
          </p:cNvPr>
          <p:cNvSpPr>
            <a:spLocks noGrp="1"/>
          </p:cNvSpPr>
          <p:nvPr>
            <p:ph type="sldNum" sz="quarter" idx="12"/>
          </p:nvPr>
        </p:nvSpPr>
        <p:spPr>
          <a:xfrm>
            <a:off x="11495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102</a:t>
            </a:fld>
            <a:endParaRPr lang="en-GB" dirty="0"/>
          </a:p>
        </p:txBody>
      </p:sp>
      <p:pic>
        <p:nvPicPr>
          <p:cNvPr id="7" name="Picture 6">
            <a:extLst>
              <a:ext uri="{FF2B5EF4-FFF2-40B4-BE49-F238E27FC236}">
                <a16:creationId xmlns:a16="http://schemas.microsoft.com/office/drawing/2014/main" id="{03DF0F74-CEC5-A341-F2F2-BF370B9A5731}"/>
              </a:ext>
            </a:extLst>
          </p:cNvPr>
          <p:cNvPicPr>
            <a:picLocks noChangeAspect="1"/>
          </p:cNvPicPr>
          <p:nvPr/>
        </p:nvPicPr>
        <p:blipFill>
          <a:blip r:embed="rId2"/>
          <a:stretch>
            <a:fillRect/>
          </a:stretch>
        </p:blipFill>
        <p:spPr>
          <a:xfrm>
            <a:off x="0" y="2716626"/>
            <a:ext cx="8974183" cy="3284125"/>
          </a:xfrm>
          <a:prstGeom prst="rect">
            <a:avLst/>
          </a:prstGeom>
        </p:spPr>
      </p:pic>
    </p:spTree>
    <p:extLst>
      <p:ext uri="{BB962C8B-B14F-4D97-AF65-F5344CB8AC3E}">
        <p14:creationId xmlns:p14="http://schemas.microsoft.com/office/powerpoint/2010/main" val="18127194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92004-D85A-74AD-5B22-4349F9E66B18}"/>
              </a:ext>
            </a:extLst>
          </p:cNvPr>
          <p:cNvSpPr>
            <a:spLocks noGrp="1"/>
          </p:cNvSpPr>
          <p:nvPr>
            <p:ph type="title"/>
          </p:nvPr>
        </p:nvSpPr>
        <p:spPr/>
        <p:txBody>
          <a:bodyPr>
            <a:normAutofit fontScale="90000"/>
          </a:bodyPr>
          <a:lstStyle/>
          <a:p>
            <a:r>
              <a:rPr lang="en-US" dirty="0"/>
              <a:t>UK Renewable Obligation Certificates (ROC) and CFD</a:t>
            </a:r>
          </a:p>
        </p:txBody>
      </p:sp>
      <p:sp>
        <p:nvSpPr>
          <p:cNvPr id="3" name="Content Placeholder 2">
            <a:extLst>
              <a:ext uri="{FF2B5EF4-FFF2-40B4-BE49-F238E27FC236}">
                <a16:creationId xmlns:a16="http://schemas.microsoft.com/office/drawing/2014/main" id="{536E6046-C3D4-93DF-A254-F0D867E5C8EC}"/>
              </a:ext>
            </a:extLst>
          </p:cNvPr>
          <p:cNvSpPr>
            <a:spLocks noGrp="1"/>
          </p:cNvSpPr>
          <p:nvPr>
            <p:ph idx="1"/>
          </p:nvPr>
        </p:nvSpPr>
        <p:spPr/>
        <p:txBody>
          <a:bodyPr/>
          <a:lstStyle/>
          <a:p>
            <a:r>
              <a:rPr lang="en-US" dirty="0"/>
              <a:t>The UK attempted to base subsidies from a market basis where suppliers are given targets and the subsidy required to meet the target is applied to different renewable energy projects.  As different renewable energy technologies have different costs, the amount of ROC’s depends on the type of technology. The table shows the renewable energy subsidy (which is above the market price) for different periods.</a:t>
            </a:r>
          </a:p>
          <a:p>
            <a:r>
              <a:rPr lang="en-US" dirty="0"/>
              <a:t>The UK has moved to a bidding system where total prices are fixed (with inflation indexes). The fixed prices are like forward prices and termed contracts for differences discussed below.</a:t>
            </a:r>
          </a:p>
          <a:p>
            <a:endParaRPr lang="en-US" dirty="0"/>
          </a:p>
          <a:p>
            <a:endParaRPr lang="en-US" dirty="0"/>
          </a:p>
        </p:txBody>
      </p:sp>
      <p:pic>
        <p:nvPicPr>
          <p:cNvPr id="9" name="Picture 8">
            <a:extLst>
              <a:ext uri="{FF2B5EF4-FFF2-40B4-BE49-F238E27FC236}">
                <a16:creationId xmlns:a16="http://schemas.microsoft.com/office/drawing/2014/main" id="{4891C1B9-8FE7-F102-7CB3-BEA9E9C31170}"/>
              </a:ext>
            </a:extLst>
          </p:cNvPr>
          <p:cNvPicPr>
            <a:picLocks noChangeAspect="1"/>
          </p:cNvPicPr>
          <p:nvPr/>
        </p:nvPicPr>
        <p:blipFill>
          <a:blip r:embed="rId2"/>
          <a:stretch>
            <a:fillRect/>
          </a:stretch>
        </p:blipFill>
        <p:spPr>
          <a:xfrm>
            <a:off x="1" y="3951439"/>
            <a:ext cx="9092927" cy="1917184"/>
          </a:xfrm>
          <a:prstGeom prst="rect">
            <a:avLst/>
          </a:prstGeom>
        </p:spPr>
      </p:pic>
      <p:sp>
        <p:nvSpPr>
          <p:cNvPr id="4" name="Slide Number Placeholder 3">
            <a:extLst>
              <a:ext uri="{FF2B5EF4-FFF2-40B4-BE49-F238E27FC236}">
                <a16:creationId xmlns:a16="http://schemas.microsoft.com/office/drawing/2014/main" id="{A73FB67F-1C36-D80B-EBFD-E23EC12F660E}"/>
              </a:ext>
            </a:extLst>
          </p:cNvPr>
          <p:cNvSpPr>
            <a:spLocks noGrp="1"/>
          </p:cNvSpPr>
          <p:nvPr>
            <p:ph type="sldNum" sz="quarter" idx="12"/>
          </p:nvPr>
        </p:nvSpPr>
        <p:spPr>
          <a:xfrm>
            <a:off x="11495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103</a:t>
            </a:fld>
            <a:endParaRPr lang="en-GB" dirty="0"/>
          </a:p>
        </p:txBody>
      </p:sp>
    </p:spTree>
    <p:extLst>
      <p:ext uri="{BB962C8B-B14F-4D97-AF65-F5344CB8AC3E}">
        <p14:creationId xmlns:p14="http://schemas.microsoft.com/office/powerpoint/2010/main" val="297366495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5F040-31F8-C661-7C44-AF09119FF817}"/>
              </a:ext>
            </a:extLst>
          </p:cNvPr>
          <p:cNvSpPr>
            <a:spLocks noGrp="1"/>
          </p:cNvSpPr>
          <p:nvPr>
            <p:ph type="title"/>
          </p:nvPr>
        </p:nvSpPr>
        <p:spPr/>
        <p:txBody>
          <a:bodyPr>
            <a:normAutofit fontScale="90000"/>
          </a:bodyPr>
          <a:lstStyle/>
          <a:p>
            <a:r>
              <a:rPr lang="en-US" dirty="0"/>
              <a:t>Selected Graphs of Historic Capacity Factors for Orsted Projects – Mean Reverting Case</a:t>
            </a:r>
          </a:p>
        </p:txBody>
      </p:sp>
      <p:sp>
        <p:nvSpPr>
          <p:cNvPr id="3" name="Content Placeholder 2">
            <a:extLst>
              <a:ext uri="{FF2B5EF4-FFF2-40B4-BE49-F238E27FC236}">
                <a16:creationId xmlns:a16="http://schemas.microsoft.com/office/drawing/2014/main" id="{42C3AD57-C83B-77FD-17C9-902A6883FFBE}"/>
              </a:ext>
            </a:extLst>
          </p:cNvPr>
          <p:cNvSpPr>
            <a:spLocks noGrp="1"/>
          </p:cNvSpPr>
          <p:nvPr>
            <p:ph idx="1"/>
          </p:nvPr>
        </p:nvSpPr>
        <p:spPr>
          <a:xfrm>
            <a:off x="89626" y="1881339"/>
            <a:ext cx="2691674" cy="3960661"/>
          </a:xfrm>
        </p:spPr>
        <p:txBody>
          <a:bodyPr>
            <a:normAutofit lnSpcReduction="10000"/>
          </a:bodyPr>
          <a:lstStyle/>
          <a:p>
            <a:pPr marL="0" indent="0" algn="l">
              <a:buNone/>
            </a:pPr>
            <a:r>
              <a:rPr lang="en-US" dirty="0"/>
              <a:t>I have used the data provided by Orsted to compute and present capacity factors for different cases. This data highlights financial risks that investors are concerned about. The first case for an off-shore plant in the UK with a lot of history demonstrates a situation that should not be of concern. There is variation in the capacity factor, but this variation does not have a trend, and it is mean reverting. For valuation you should be much less concerned about mean reverting cash flow.</a:t>
            </a:r>
          </a:p>
          <a:p>
            <a:pPr algn="l"/>
            <a:endParaRPr lang="en-US" dirty="0"/>
          </a:p>
        </p:txBody>
      </p:sp>
      <p:pic>
        <p:nvPicPr>
          <p:cNvPr id="6" name="Picture 5">
            <a:extLst>
              <a:ext uri="{FF2B5EF4-FFF2-40B4-BE49-F238E27FC236}">
                <a16:creationId xmlns:a16="http://schemas.microsoft.com/office/drawing/2014/main" id="{CA05AB87-EC6E-6152-6CA6-C48095F69E00}"/>
              </a:ext>
            </a:extLst>
          </p:cNvPr>
          <p:cNvPicPr>
            <a:picLocks noChangeAspect="1"/>
          </p:cNvPicPr>
          <p:nvPr/>
        </p:nvPicPr>
        <p:blipFill>
          <a:blip r:embed="rId2"/>
          <a:stretch>
            <a:fillRect/>
          </a:stretch>
        </p:blipFill>
        <p:spPr>
          <a:xfrm>
            <a:off x="3086100" y="1881339"/>
            <a:ext cx="5737860" cy="4213036"/>
          </a:xfrm>
          <a:prstGeom prst="rect">
            <a:avLst/>
          </a:prstGeom>
        </p:spPr>
      </p:pic>
      <p:sp>
        <p:nvSpPr>
          <p:cNvPr id="4" name="Slide Number Placeholder 3">
            <a:extLst>
              <a:ext uri="{FF2B5EF4-FFF2-40B4-BE49-F238E27FC236}">
                <a16:creationId xmlns:a16="http://schemas.microsoft.com/office/drawing/2014/main" id="{B2548A5C-81C0-E587-32DC-BA321121B36B}"/>
              </a:ext>
            </a:extLst>
          </p:cNvPr>
          <p:cNvSpPr>
            <a:spLocks noGrp="1"/>
          </p:cNvSpPr>
          <p:nvPr>
            <p:ph type="sldNum" sz="quarter" idx="12"/>
          </p:nvPr>
        </p:nvSpPr>
        <p:spPr>
          <a:xfrm>
            <a:off x="11495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104</a:t>
            </a:fld>
            <a:endParaRPr lang="en-GB" dirty="0"/>
          </a:p>
        </p:txBody>
      </p:sp>
    </p:spTree>
    <p:extLst>
      <p:ext uri="{BB962C8B-B14F-4D97-AF65-F5344CB8AC3E}">
        <p14:creationId xmlns:p14="http://schemas.microsoft.com/office/powerpoint/2010/main" val="13147118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A5AC5-683C-D2E2-0CED-EC45DC84837A}"/>
              </a:ext>
            </a:extLst>
          </p:cNvPr>
          <p:cNvSpPr>
            <a:spLocks noGrp="1"/>
          </p:cNvSpPr>
          <p:nvPr>
            <p:ph type="title"/>
          </p:nvPr>
        </p:nvSpPr>
        <p:spPr/>
        <p:txBody>
          <a:bodyPr>
            <a:normAutofit fontScale="90000"/>
          </a:bodyPr>
          <a:lstStyle/>
          <a:p>
            <a:r>
              <a:rPr lang="en-US" dirty="0"/>
              <a:t>Drop Off in Capacity Factor for German Project</a:t>
            </a:r>
          </a:p>
        </p:txBody>
      </p:sp>
      <p:sp>
        <p:nvSpPr>
          <p:cNvPr id="4" name="Content Placeholder 3">
            <a:extLst>
              <a:ext uri="{FF2B5EF4-FFF2-40B4-BE49-F238E27FC236}">
                <a16:creationId xmlns:a16="http://schemas.microsoft.com/office/drawing/2014/main" id="{17ADBB0D-ADAD-1F12-3080-86524AB9A0A1}"/>
              </a:ext>
            </a:extLst>
          </p:cNvPr>
          <p:cNvSpPr>
            <a:spLocks noGrp="1"/>
          </p:cNvSpPr>
          <p:nvPr>
            <p:ph idx="1"/>
          </p:nvPr>
        </p:nvSpPr>
        <p:spPr>
          <a:xfrm>
            <a:off x="404949" y="1764506"/>
            <a:ext cx="2706551" cy="3975894"/>
          </a:xfrm>
        </p:spPr>
        <p:txBody>
          <a:bodyPr>
            <a:normAutofit fontScale="92500" lnSpcReduction="10000"/>
          </a:bodyPr>
          <a:lstStyle/>
          <a:p>
            <a:pPr marL="0" indent="0" algn="l">
              <a:buNone/>
            </a:pPr>
            <a:r>
              <a:rPr lang="en-US" dirty="0"/>
              <a:t>The second example I use is a case of a German project. If you were making a valuation of the project, would you use the average or the recent data (I would use the recent data). There has been discussion of global warming having an important effect on wind speeds in different locations.</a:t>
            </a:r>
          </a:p>
          <a:p>
            <a:pPr marL="0" indent="0" algn="l">
              <a:buNone/>
            </a:pPr>
            <a:r>
              <a:rPr lang="en-US" dirty="0"/>
              <a:t>Note that the lower capacity factor in the initial year is expected.</a:t>
            </a:r>
          </a:p>
          <a:p>
            <a:pPr marL="0" indent="0" algn="l">
              <a:buNone/>
            </a:pPr>
            <a:r>
              <a:rPr lang="en-US" dirty="0"/>
              <a:t>This worrisome trend appears in other German projects as well.</a:t>
            </a:r>
          </a:p>
          <a:p>
            <a:pPr marL="0" indent="0" algn="l">
              <a:buNone/>
            </a:pPr>
            <a:r>
              <a:rPr lang="en-US" dirty="0"/>
              <a:t>The lower capacity factor could also be the result of transmission constraints.</a:t>
            </a:r>
          </a:p>
        </p:txBody>
      </p:sp>
      <p:pic>
        <p:nvPicPr>
          <p:cNvPr id="6" name="Content Placeholder 4">
            <a:extLst>
              <a:ext uri="{FF2B5EF4-FFF2-40B4-BE49-F238E27FC236}">
                <a16:creationId xmlns:a16="http://schemas.microsoft.com/office/drawing/2014/main" id="{CDA173F2-3C2A-AC94-9576-BE5C27B31897}"/>
              </a:ext>
            </a:extLst>
          </p:cNvPr>
          <p:cNvPicPr>
            <a:picLocks noChangeAspect="1"/>
          </p:cNvPicPr>
          <p:nvPr/>
        </p:nvPicPr>
        <p:blipFill>
          <a:blip r:embed="rId2"/>
          <a:stretch>
            <a:fillRect/>
          </a:stretch>
        </p:blipFill>
        <p:spPr>
          <a:xfrm>
            <a:off x="3530600" y="1835067"/>
            <a:ext cx="5208451" cy="3784670"/>
          </a:xfrm>
          <a:prstGeom prst="rect">
            <a:avLst/>
          </a:prstGeom>
        </p:spPr>
      </p:pic>
      <p:sp>
        <p:nvSpPr>
          <p:cNvPr id="3" name="Slide Number Placeholder 2">
            <a:extLst>
              <a:ext uri="{FF2B5EF4-FFF2-40B4-BE49-F238E27FC236}">
                <a16:creationId xmlns:a16="http://schemas.microsoft.com/office/drawing/2014/main" id="{A7AA5363-C3B2-B8D4-91B8-59237F6AB849}"/>
              </a:ext>
            </a:extLst>
          </p:cNvPr>
          <p:cNvSpPr>
            <a:spLocks noGrp="1"/>
          </p:cNvSpPr>
          <p:nvPr>
            <p:ph type="sldNum" sz="quarter" idx="12"/>
          </p:nvPr>
        </p:nvSpPr>
        <p:spPr>
          <a:xfrm>
            <a:off x="11495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105</a:t>
            </a:fld>
            <a:endParaRPr lang="en-GB" dirty="0"/>
          </a:p>
        </p:txBody>
      </p:sp>
    </p:spTree>
    <p:extLst>
      <p:ext uri="{BB962C8B-B14F-4D97-AF65-F5344CB8AC3E}">
        <p14:creationId xmlns:p14="http://schemas.microsoft.com/office/powerpoint/2010/main" val="38046940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E1DC-E458-8D50-A8AD-08CEE254AB4B}"/>
              </a:ext>
            </a:extLst>
          </p:cNvPr>
          <p:cNvSpPr>
            <a:spLocks noGrp="1"/>
          </p:cNvSpPr>
          <p:nvPr>
            <p:ph type="title"/>
          </p:nvPr>
        </p:nvSpPr>
        <p:spPr>
          <a:xfrm>
            <a:off x="200025" y="203203"/>
            <a:ext cx="7606242" cy="654049"/>
          </a:xfrm>
        </p:spPr>
        <p:txBody>
          <a:bodyPr anchor="ctr">
            <a:normAutofit/>
          </a:bodyPr>
          <a:lstStyle/>
          <a:p>
            <a:r>
              <a:rPr lang="en-US" dirty="0"/>
              <a:t>Link to European Market Prices</a:t>
            </a:r>
          </a:p>
        </p:txBody>
      </p:sp>
      <p:sp>
        <p:nvSpPr>
          <p:cNvPr id="4" name="Slide Number Placeholder 3">
            <a:extLst>
              <a:ext uri="{FF2B5EF4-FFF2-40B4-BE49-F238E27FC236}">
                <a16:creationId xmlns:a16="http://schemas.microsoft.com/office/drawing/2014/main" id="{6A42F87D-5C95-BF31-D729-1961EDB37BD8}"/>
              </a:ext>
            </a:extLst>
          </p:cNvPr>
          <p:cNvSpPr>
            <a:spLocks noGrp="1"/>
          </p:cNvSpPr>
          <p:nvPr>
            <p:ph type="sldNum" sz="quarter" idx="12"/>
          </p:nvPr>
        </p:nvSpPr>
        <p:spPr>
          <a:xfrm>
            <a:off x="8621487" y="6457951"/>
            <a:ext cx="522514" cy="400050"/>
          </a:xfrm>
        </p:spPr>
        <p:txBody>
          <a:bodyPr anchor="ctr">
            <a:normAutofit/>
          </a:bodyPr>
          <a:lstStyle/>
          <a:p>
            <a:pPr>
              <a:spcAft>
                <a:spcPts val="600"/>
              </a:spcAft>
            </a:pPr>
            <a:fld id="{EB241CD2-1E45-42A3-B213-66A034DF9A3B}" type="slidenum">
              <a:rPr lang="en-GB" smtClean="0"/>
              <a:pPr>
                <a:spcAft>
                  <a:spcPts val="600"/>
                </a:spcAft>
              </a:pPr>
              <a:t>106</a:t>
            </a:fld>
            <a:endParaRPr lang="en-GB"/>
          </a:p>
        </p:txBody>
      </p:sp>
      <p:sp>
        <p:nvSpPr>
          <p:cNvPr id="8" name="TextBox 7">
            <a:extLst>
              <a:ext uri="{FF2B5EF4-FFF2-40B4-BE49-F238E27FC236}">
                <a16:creationId xmlns:a16="http://schemas.microsoft.com/office/drawing/2014/main" id="{9D6BA4A1-C3BB-6A52-153A-E6B80C2D6464}"/>
              </a:ext>
            </a:extLst>
          </p:cNvPr>
          <p:cNvSpPr txBox="1"/>
          <p:nvPr/>
        </p:nvSpPr>
        <p:spPr>
          <a:xfrm>
            <a:off x="1792941" y="4312041"/>
            <a:ext cx="4572000" cy="923330"/>
          </a:xfrm>
          <a:prstGeom prst="rect">
            <a:avLst/>
          </a:prstGeom>
          <a:noFill/>
        </p:spPr>
        <p:txBody>
          <a:bodyPr wrap="square">
            <a:spAutoFit/>
          </a:bodyPr>
          <a:lstStyle/>
          <a:p>
            <a:r>
              <a:rPr lang="en-US" dirty="0"/>
              <a:t>Now you can go to the link </a:t>
            </a:r>
            <a:r>
              <a:rPr lang="en-US" dirty="0">
                <a:hlinkClick r:id="rId2"/>
              </a:rPr>
              <a:t>https://ember-energy.org/data/european-wholesale-electricity-price-data/</a:t>
            </a:r>
            <a:r>
              <a:rPr lang="en-US" dirty="0"/>
              <a:t> </a:t>
            </a:r>
          </a:p>
        </p:txBody>
      </p:sp>
    </p:spTree>
    <p:extLst>
      <p:ext uri="{BB962C8B-B14F-4D97-AF65-F5344CB8AC3E}">
        <p14:creationId xmlns:p14="http://schemas.microsoft.com/office/powerpoint/2010/main" val="29999626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7F05D-BCF5-B6DE-B8FC-E8238A80B38F}"/>
              </a:ext>
            </a:extLst>
          </p:cNvPr>
          <p:cNvSpPr>
            <a:spLocks noGrp="1"/>
          </p:cNvSpPr>
          <p:nvPr>
            <p:ph type="ctrTitle"/>
          </p:nvPr>
        </p:nvSpPr>
        <p:spPr>
          <a:xfrm>
            <a:off x="597728" y="2308044"/>
            <a:ext cx="5336247" cy="2355396"/>
          </a:xfrm>
        </p:spPr>
        <p:txBody>
          <a:bodyPr/>
          <a:lstStyle/>
          <a:p>
            <a:r>
              <a:rPr lang="en-US" dirty="0"/>
              <a:t>Risk Analysis for Wind and Solar for Credit and P Values</a:t>
            </a:r>
          </a:p>
        </p:txBody>
      </p:sp>
    </p:spTree>
    <p:extLst>
      <p:ext uri="{BB962C8B-B14F-4D97-AF65-F5344CB8AC3E}">
        <p14:creationId xmlns:p14="http://schemas.microsoft.com/office/powerpoint/2010/main" val="189661059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29887-17E9-042E-9C20-D6ABEBB1BA29}"/>
              </a:ext>
            </a:extLst>
          </p:cNvPr>
          <p:cNvSpPr>
            <a:spLocks noGrp="1"/>
          </p:cNvSpPr>
          <p:nvPr>
            <p:ph type="title"/>
          </p:nvPr>
        </p:nvSpPr>
        <p:spPr/>
        <p:txBody>
          <a:bodyPr/>
          <a:lstStyle/>
          <a:p>
            <a:r>
              <a:rPr lang="en-US" dirty="0"/>
              <a:t>Objectives of Section</a:t>
            </a:r>
          </a:p>
        </p:txBody>
      </p:sp>
      <p:sp>
        <p:nvSpPr>
          <p:cNvPr id="3" name="Content Placeholder 2">
            <a:extLst>
              <a:ext uri="{FF2B5EF4-FFF2-40B4-BE49-F238E27FC236}">
                <a16:creationId xmlns:a16="http://schemas.microsoft.com/office/drawing/2014/main" id="{1D7F04FE-A9AA-C09B-BC35-7DBB84968129}"/>
              </a:ext>
            </a:extLst>
          </p:cNvPr>
          <p:cNvSpPr>
            <a:spLocks noGrp="1"/>
          </p:cNvSpPr>
          <p:nvPr>
            <p:ph idx="1"/>
          </p:nvPr>
        </p:nvSpPr>
        <p:spPr/>
        <p:txBody>
          <a:bodyPr/>
          <a:lstStyle/>
          <a:p>
            <a:r>
              <a:rPr lang="en-US" dirty="0"/>
              <a:t>Historically, big risk is resource risk because of no off-setting contracts</a:t>
            </a:r>
          </a:p>
          <a:p>
            <a:r>
              <a:rPr lang="en-US" dirty="0"/>
              <a:t>Other important risks are merchant price risk, transmission risk</a:t>
            </a:r>
          </a:p>
          <a:p>
            <a:r>
              <a:rPr lang="en-US" dirty="0"/>
              <a:t>Lenders very concerned about technical risk</a:t>
            </a:r>
          </a:p>
          <a:p>
            <a:r>
              <a:rPr lang="en-US" dirty="0"/>
              <a:t>Structuring contracts around risk and project characteristics</a:t>
            </a:r>
          </a:p>
          <a:p>
            <a:r>
              <a:rPr lang="en-US" dirty="0"/>
              <a:t>Structuring loan agreement around risk</a:t>
            </a:r>
          </a:p>
          <a:p>
            <a:r>
              <a:rPr lang="en-US" dirty="0"/>
              <a:t>Understanding the P90 or other P and what it measures</a:t>
            </a:r>
          </a:p>
          <a:p>
            <a:r>
              <a:rPr lang="en-US" dirty="0"/>
              <a:t>What does DSCR on P90 mean</a:t>
            </a:r>
          </a:p>
          <a:p>
            <a:r>
              <a:rPr lang="en-US" dirty="0"/>
              <a:t>Can risks really be boiled down to probability statistics</a:t>
            </a:r>
          </a:p>
          <a:p>
            <a:r>
              <a:rPr lang="en-US" dirty="0"/>
              <a:t>Evaluation of technical risks</a:t>
            </a:r>
          </a:p>
          <a:p>
            <a:endParaRPr lang="en-US" dirty="0"/>
          </a:p>
        </p:txBody>
      </p:sp>
      <p:sp>
        <p:nvSpPr>
          <p:cNvPr id="4" name="Slide Number Placeholder 3">
            <a:extLst>
              <a:ext uri="{FF2B5EF4-FFF2-40B4-BE49-F238E27FC236}">
                <a16:creationId xmlns:a16="http://schemas.microsoft.com/office/drawing/2014/main" id="{183B1759-1229-B66F-93A9-B2413A67A1DC}"/>
              </a:ext>
            </a:extLst>
          </p:cNvPr>
          <p:cNvSpPr>
            <a:spLocks noGrp="1"/>
          </p:cNvSpPr>
          <p:nvPr>
            <p:ph type="sldNum" sz="quarter" idx="12"/>
          </p:nvPr>
        </p:nvSpPr>
        <p:spPr/>
        <p:txBody>
          <a:bodyPr/>
          <a:lstStyle/>
          <a:p>
            <a:fld id="{EB241CD2-1E45-42A3-B213-66A034DF9A3B}" type="slidenum">
              <a:rPr lang="en-GB" smtClean="0"/>
              <a:t>108</a:t>
            </a:fld>
            <a:endParaRPr lang="en-GB" dirty="0"/>
          </a:p>
        </p:txBody>
      </p:sp>
      <p:sp>
        <p:nvSpPr>
          <p:cNvPr id="5" name="TextBox 4">
            <a:extLst>
              <a:ext uri="{FF2B5EF4-FFF2-40B4-BE49-F238E27FC236}">
                <a16:creationId xmlns:a16="http://schemas.microsoft.com/office/drawing/2014/main" id="{82088A39-C952-35C3-A719-AF0311F25A68}"/>
              </a:ext>
            </a:extLst>
          </p:cNvPr>
          <p:cNvSpPr txBox="1"/>
          <p:nvPr/>
        </p:nvSpPr>
        <p:spPr>
          <a:xfrm>
            <a:off x="3761571" y="4979449"/>
            <a:ext cx="3543300" cy="923330"/>
          </a:xfrm>
          <a:prstGeom prst="rect">
            <a:avLst/>
          </a:prstGeom>
          <a:solidFill>
            <a:srgbClr val="FFFF00"/>
          </a:solidFill>
        </p:spPr>
        <p:txBody>
          <a:bodyPr wrap="square" rtlCol="0">
            <a:spAutoFit/>
          </a:bodyPr>
          <a:lstStyle/>
          <a:p>
            <a:r>
              <a:rPr lang="en-US" dirty="0"/>
              <a:t>Wouldn’t it be fantastic if you could just get a downside case from pure objective mathematics</a:t>
            </a:r>
          </a:p>
        </p:txBody>
      </p:sp>
    </p:spTree>
    <p:extLst>
      <p:ext uri="{BB962C8B-B14F-4D97-AF65-F5344CB8AC3E}">
        <p14:creationId xmlns:p14="http://schemas.microsoft.com/office/powerpoint/2010/main" val="122576100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549DB-74CA-67D9-F3F0-9C4F829F8CDD}"/>
              </a:ext>
            </a:extLst>
          </p:cNvPr>
          <p:cNvSpPr>
            <a:spLocks noGrp="1"/>
          </p:cNvSpPr>
          <p:nvPr>
            <p:ph type="title"/>
          </p:nvPr>
        </p:nvSpPr>
        <p:spPr>
          <a:xfrm>
            <a:off x="415685" y="617548"/>
            <a:ext cx="7606242" cy="654049"/>
          </a:xfrm>
          <a:solidFill>
            <a:schemeClr val="bg1"/>
          </a:solidFill>
        </p:spPr>
        <p:txBody>
          <a:bodyPr>
            <a:normAutofit fontScale="90000"/>
          </a:bodyPr>
          <a:lstStyle/>
          <a:p>
            <a:r>
              <a:rPr lang="en-US" dirty="0"/>
              <a:t>Example of Lender Analysis which Uses Data not Available to Equity Investor</a:t>
            </a:r>
          </a:p>
        </p:txBody>
      </p:sp>
      <p:sp>
        <p:nvSpPr>
          <p:cNvPr id="6" name="Content Placeholder 5">
            <a:extLst>
              <a:ext uri="{FF2B5EF4-FFF2-40B4-BE49-F238E27FC236}">
                <a16:creationId xmlns:a16="http://schemas.microsoft.com/office/drawing/2014/main" id="{23EF76D8-31D6-E08D-22E3-B699161AC8C0}"/>
              </a:ext>
            </a:extLst>
          </p:cNvPr>
          <p:cNvSpPr>
            <a:spLocks noGrp="1"/>
          </p:cNvSpPr>
          <p:nvPr>
            <p:ph sz="quarter" idx="12"/>
          </p:nvPr>
        </p:nvSpPr>
        <p:spPr>
          <a:xfrm>
            <a:off x="212729" y="2240973"/>
            <a:ext cx="4091042" cy="3385705"/>
          </a:xfrm>
          <a:solidFill>
            <a:schemeClr val="bg1"/>
          </a:solidFill>
        </p:spPr>
        <p:txBody>
          <a:bodyPr/>
          <a:lstStyle/>
          <a:p>
            <a:pPr algn="l"/>
            <a:r>
              <a:rPr lang="en-US" b="1" dirty="0"/>
              <a:t>Key Credit Concerns and Verification with Independent Engineer</a:t>
            </a:r>
          </a:p>
          <a:p>
            <a:endParaRPr lang="en-US" dirty="0"/>
          </a:p>
        </p:txBody>
      </p:sp>
      <p:sp>
        <p:nvSpPr>
          <p:cNvPr id="7" name="Content Placeholder 6">
            <a:extLst>
              <a:ext uri="{FF2B5EF4-FFF2-40B4-BE49-F238E27FC236}">
                <a16:creationId xmlns:a16="http://schemas.microsoft.com/office/drawing/2014/main" id="{A94154B3-A644-8AFC-AAFA-1EE253491FD2}"/>
              </a:ext>
            </a:extLst>
          </p:cNvPr>
          <p:cNvSpPr>
            <a:spLocks noGrp="1"/>
          </p:cNvSpPr>
          <p:nvPr>
            <p:ph sz="quarter" idx="13"/>
          </p:nvPr>
        </p:nvSpPr>
        <p:spPr>
          <a:xfrm>
            <a:off x="5405108" y="2140527"/>
            <a:ext cx="2944416" cy="3486150"/>
          </a:xfrm>
          <a:solidFill>
            <a:schemeClr val="bg1"/>
          </a:solidFill>
        </p:spPr>
        <p:txBody>
          <a:bodyPr/>
          <a:lstStyle/>
          <a:p>
            <a:pPr algn="l"/>
            <a:r>
              <a:rPr lang="en-US" b="1" dirty="0"/>
              <a:t>Use of Alternative Parameters from Experience</a:t>
            </a:r>
          </a:p>
          <a:p>
            <a:endParaRPr lang="en-US" dirty="0"/>
          </a:p>
        </p:txBody>
      </p:sp>
      <p:pic>
        <p:nvPicPr>
          <p:cNvPr id="11" name="Picture 10">
            <a:extLst>
              <a:ext uri="{FF2B5EF4-FFF2-40B4-BE49-F238E27FC236}">
                <a16:creationId xmlns:a16="http://schemas.microsoft.com/office/drawing/2014/main" id="{53948876-1650-0493-03EB-6037677009B4}"/>
              </a:ext>
            </a:extLst>
          </p:cNvPr>
          <p:cNvPicPr>
            <a:picLocks noChangeAspect="1"/>
          </p:cNvPicPr>
          <p:nvPr/>
        </p:nvPicPr>
        <p:blipFill>
          <a:blip r:embed="rId2"/>
          <a:stretch>
            <a:fillRect/>
          </a:stretch>
        </p:blipFill>
        <p:spPr>
          <a:xfrm>
            <a:off x="304005" y="2965674"/>
            <a:ext cx="4536225" cy="2957594"/>
          </a:xfrm>
          <a:prstGeom prst="rect">
            <a:avLst/>
          </a:prstGeom>
          <a:solidFill>
            <a:schemeClr val="bg1"/>
          </a:solidFill>
        </p:spPr>
      </p:pic>
      <p:pic>
        <p:nvPicPr>
          <p:cNvPr id="15" name="Picture 14">
            <a:extLst>
              <a:ext uri="{FF2B5EF4-FFF2-40B4-BE49-F238E27FC236}">
                <a16:creationId xmlns:a16="http://schemas.microsoft.com/office/drawing/2014/main" id="{1D1E8B19-4A8A-22BC-FE55-7A81291B15CF}"/>
              </a:ext>
            </a:extLst>
          </p:cNvPr>
          <p:cNvPicPr>
            <a:picLocks noChangeAspect="1"/>
          </p:cNvPicPr>
          <p:nvPr/>
        </p:nvPicPr>
        <p:blipFill>
          <a:blip r:embed="rId3"/>
          <a:stretch>
            <a:fillRect/>
          </a:stretch>
        </p:blipFill>
        <p:spPr>
          <a:xfrm>
            <a:off x="4970832" y="2782821"/>
            <a:ext cx="3587733" cy="2957593"/>
          </a:xfrm>
          <a:prstGeom prst="rect">
            <a:avLst/>
          </a:prstGeom>
          <a:solidFill>
            <a:schemeClr val="bg1"/>
          </a:solidFill>
        </p:spPr>
      </p:pic>
      <p:sp>
        <p:nvSpPr>
          <p:cNvPr id="16" name="TextBox 15">
            <a:extLst>
              <a:ext uri="{FF2B5EF4-FFF2-40B4-BE49-F238E27FC236}">
                <a16:creationId xmlns:a16="http://schemas.microsoft.com/office/drawing/2014/main" id="{A8BDEC59-10EA-C2B0-7BE2-2DB79C6623D0}"/>
              </a:ext>
            </a:extLst>
          </p:cNvPr>
          <p:cNvSpPr txBox="1"/>
          <p:nvPr/>
        </p:nvSpPr>
        <p:spPr>
          <a:xfrm>
            <a:off x="5405108" y="3192088"/>
            <a:ext cx="171347" cy="34289"/>
          </a:xfrm>
          <a:prstGeom prst="rect">
            <a:avLst/>
          </a:prstGeom>
          <a:solidFill>
            <a:schemeClr val="bg1"/>
          </a:solidFill>
        </p:spPr>
        <p:txBody>
          <a:bodyPr vert="horz" wrap="square" lIns="0" tIns="0" rIns="0" bIns="0" rtlCol="0">
            <a:noAutofit/>
          </a:bodyPr>
          <a:lstStyle/>
          <a:p>
            <a:pPr algn="l"/>
            <a:endParaRPr lang="en-US" sz="1350" dirty="0"/>
          </a:p>
        </p:txBody>
      </p:sp>
      <p:sp>
        <p:nvSpPr>
          <p:cNvPr id="18" name="TextBox 17">
            <a:extLst>
              <a:ext uri="{FF2B5EF4-FFF2-40B4-BE49-F238E27FC236}">
                <a16:creationId xmlns:a16="http://schemas.microsoft.com/office/drawing/2014/main" id="{2D095D6E-1C7D-DE24-1591-0BA290D5AA4E}"/>
              </a:ext>
            </a:extLst>
          </p:cNvPr>
          <p:cNvSpPr txBox="1"/>
          <p:nvPr/>
        </p:nvSpPr>
        <p:spPr>
          <a:xfrm>
            <a:off x="5319434" y="3169833"/>
            <a:ext cx="171347" cy="78798"/>
          </a:xfrm>
          <a:prstGeom prst="rect">
            <a:avLst/>
          </a:prstGeom>
          <a:solidFill>
            <a:schemeClr val="bg1"/>
          </a:solidFill>
        </p:spPr>
        <p:txBody>
          <a:bodyPr vert="horz" wrap="square" lIns="0" tIns="0" rIns="0" bIns="0" rtlCol="0">
            <a:noAutofit/>
          </a:bodyPr>
          <a:lstStyle/>
          <a:p>
            <a:pPr algn="l"/>
            <a:endParaRPr lang="en-US" sz="1350" dirty="0"/>
          </a:p>
        </p:txBody>
      </p:sp>
      <p:sp>
        <p:nvSpPr>
          <p:cNvPr id="19" name="TextBox 18">
            <a:extLst>
              <a:ext uri="{FF2B5EF4-FFF2-40B4-BE49-F238E27FC236}">
                <a16:creationId xmlns:a16="http://schemas.microsoft.com/office/drawing/2014/main" id="{C43E38BA-B878-D3FD-04A8-B7515B784744}"/>
              </a:ext>
            </a:extLst>
          </p:cNvPr>
          <p:cNvSpPr txBox="1"/>
          <p:nvPr/>
        </p:nvSpPr>
        <p:spPr>
          <a:xfrm>
            <a:off x="5319434" y="3556844"/>
            <a:ext cx="146085" cy="78798"/>
          </a:xfrm>
          <a:prstGeom prst="rect">
            <a:avLst/>
          </a:prstGeom>
          <a:solidFill>
            <a:schemeClr val="bg1"/>
          </a:solidFill>
        </p:spPr>
        <p:txBody>
          <a:bodyPr vert="horz" wrap="square" lIns="0" tIns="0" rIns="0" bIns="0" rtlCol="0">
            <a:noAutofit/>
          </a:bodyPr>
          <a:lstStyle/>
          <a:p>
            <a:pPr algn="l"/>
            <a:endParaRPr lang="en-US" sz="1350" dirty="0"/>
          </a:p>
        </p:txBody>
      </p:sp>
      <p:sp>
        <p:nvSpPr>
          <p:cNvPr id="20" name="TextBox 19">
            <a:extLst>
              <a:ext uri="{FF2B5EF4-FFF2-40B4-BE49-F238E27FC236}">
                <a16:creationId xmlns:a16="http://schemas.microsoft.com/office/drawing/2014/main" id="{5657C3A6-A752-4BA8-E118-B03FAA01B498}"/>
              </a:ext>
            </a:extLst>
          </p:cNvPr>
          <p:cNvSpPr txBox="1"/>
          <p:nvPr/>
        </p:nvSpPr>
        <p:spPr>
          <a:xfrm>
            <a:off x="6179341" y="4216377"/>
            <a:ext cx="279938" cy="41963"/>
          </a:xfrm>
          <a:prstGeom prst="rect">
            <a:avLst/>
          </a:prstGeom>
          <a:solidFill>
            <a:schemeClr val="bg1"/>
          </a:solidFill>
        </p:spPr>
        <p:txBody>
          <a:bodyPr vert="horz" wrap="square" lIns="0" tIns="0" rIns="0" bIns="0" rtlCol="0">
            <a:noAutofit/>
          </a:bodyPr>
          <a:lstStyle/>
          <a:p>
            <a:pPr algn="l"/>
            <a:endParaRPr lang="en-US" sz="1350" dirty="0"/>
          </a:p>
        </p:txBody>
      </p:sp>
      <p:sp>
        <p:nvSpPr>
          <p:cNvPr id="21" name="TextBox 20">
            <a:extLst>
              <a:ext uri="{FF2B5EF4-FFF2-40B4-BE49-F238E27FC236}">
                <a16:creationId xmlns:a16="http://schemas.microsoft.com/office/drawing/2014/main" id="{E3980D28-F3BB-C3EA-D824-5FA7094EFDB3}"/>
              </a:ext>
            </a:extLst>
          </p:cNvPr>
          <p:cNvSpPr txBox="1"/>
          <p:nvPr/>
        </p:nvSpPr>
        <p:spPr>
          <a:xfrm>
            <a:off x="848443" y="3009267"/>
            <a:ext cx="539106" cy="76833"/>
          </a:xfrm>
          <a:prstGeom prst="rect">
            <a:avLst/>
          </a:prstGeom>
          <a:solidFill>
            <a:schemeClr val="bg1"/>
          </a:solidFill>
        </p:spPr>
        <p:txBody>
          <a:bodyPr vert="horz" wrap="square" lIns="0" tIns="0" rIns="0" bIns="0" rtlCol="0">
            <a:noAutofit/>
          </a:bodyPr>
          <a:lstStyle/>
          <a:p>
            <a:pPr algn="l"/>
            <a:endParaRPr lang="en-US" sz="1350" dirty="0"/>
          </a:p>
        </p:txBody>
      </p:sp>
      <p:sp>
        <p:nvSpPr>
          <p:cNvPr id="22" name="TextBox 21">
            <a:extLst>
              <a:ext uri="{FF2B5EF4-FFF2-40B4-BE49-F238E27FC236}">
                <a16:creationId xmlns:a16="http://schemas.microsoft.com/office/drawing/2014/main" id="{76720C83-7D61-5B98-50B9-03607E6ECE7E}"/>
              </a:ext>
            </a:extLst>
          </p:cNvPr>
          <p:cNvSpPr txBox="1"/>
          <p:nvPr/>
        </p:nvSpPr>
        <p:spPr>
          <a:xfrm>
            <a:off x="514350" y="3771901"/>
            <a:ext cx="340639" cy="38417"/>
          </a:xfrm>
          <a:prstGeom prst="rect">
            <a:avLst/>
          </a:prstGeom>
          <a:solidFill>
            <a:schemeClr val="bg1"/>
          </a:solidFill>
        </p:spPr>
        <p:txBody>
          <a:bodyPr vert="horz" wrap="square" lIns="0" tIns="0" rIns="0" bIns="0" rtlCol="0">
            <a:noAutofit/>
          </a:bodyPr>
          <a:lstStyle/>
          <a:p>
            <a:pPr algn="l"/>
            <a:endParaRPr lang="en-US" sz="1350" dirty="0"/>
          </a:p>
        </p:txBody>
      </p:sp>
    </p:spTree>
    <p:extLst>
      <p:ext uri="{BB962C8B-B14F-4D97-AF65-F5344CB8AC3E}">
        <p14:creationId xmlns:p14="http://schemas.microsoft.com/office/powerpoint/2010/main" val="307202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02185-9DA2-3576-469A-835E724FB26A}"/>
              </a:ext>
            </a:extLst>
          </p:cNvPr>
          <p:cNvSpPr>
            <a:spLocks noGrp="1"/>
          </p:cNvSpPr>
          <p:nvPr>
            <p:ph type="title"/>
          </p:nvPr>
        </p:nvSpPr>
        <p:spPr/>
        <p:txBody>
          <a:bodyPr/>
          <a:lstStyle/>
          <a:p>
            <a:r>
              <a:rPr lang="en-US" dirty="0"/>
              <a:t>Concentrate on Numbers</a:t>
            </a:r>
          </a:p>
        </p:txBody>
      </p:sp>
      <p:sp>
        <p:nvSpPr>
          <p:cNvPr id="3" name="Content Placeholder 2">
            <a:extLst>
              <a:ext uri="{FF2B5EF4-FFF2-40B4-BE49-F238E27FC236}">
                <a16:creationId xmlns:a16="http://schemas.microsoft.com/office/drawing/2014/main" id="{399536AB-ED87-9AFB-AB73-53B6C59C2313}"/>
              </a:ext>
            </a:extLst>
          </p:cNvPr>
          <p:cNvSpPr>
            <a:spLocks noGrp="1"/>
          </p:cNvSpPr>
          <p:nvPr>
            <p:ph idx="1"/>
          </p:nvPr>
        </p:nvSpPr>
        <p:spPr/>
        <p:txBody>
          <a:bodyPr>
            <a:normAutofit lnSpcReduction="10000"/>
          </a:bodyPr>
          <a:lstStyle/>
          <a:p>
            <a:pPr algn="l"/>
            <a:r>
              <a:rPr lang="en-US" sz="2400" dirty="0"/>
              <a:t>There are many biases in analysis of renewable energy and storage</a:t>
            </a:r>
          </a:p>
          <a:p>
            <a:pPr algn="l"/>
            <a:r>
              <a:rPr lang="en-US" sz="2400" dirty="0"/>
              <a:t>Some want the answer and make general statements</a:t>
            </a:r>
          </a:p>
          <a:p>
            <a:pPr algn="l"/>
            <a:r>
              <a:rPr lang="en-US" sz="2400" dirty="0"/>
              <a:t>Some make aggressive assumptions to support a case</a:t>
            </a:r>
          </a:p>
          <a:p>
            <a:pPr algn="l"/>
            <a:r>
              <a:rPr lang="en-US" sz="2400" dirty="0"/>
              <a:t>The objective here is simple</a:t>
            </a:r>
          </a:p>
          <a:p>
            <a:pPr lvl="1" algn="l"/>
            <a:r>
              <a:rPr lang="en-US" sz="2000" dirty="0"/>
              <a:t>Find real data on costs, production and other parameters</a:t>
            </a:r>
          </a:p>
          <a:p>
            <a:pPr lvl="1" algn="l"/>
            <a:r>
              <a:rPr lang="en-US" sz="2000" dirty="0"/>
              <a:t>Develop unbiased analysis of alternatives</a:t>
            </a:r>
          </a:p>
          <a:p>
            <a:pPr lvl="1" algn="l"/>
            <a:r>
              <a:rPr lang="en-US" sz="2000" dirty="0"/>
              <a:t>Keep the analysis as simple as possible</a:t>
            </a:r>
          </a:p>
          <a:p>
            <a:pPr lvl="1" algn="l"/>
            <a:r>
              <a:rPr lang="en-US" sz="2000" dirty="0"/>
              <a:t>Focus on drivers of cost and output</a:t>
            </a:r>
          </a:p>
          <a:p>
            <a:pPr algn="l"/>
            <a:r>
              <a:rPr lang="en-US" sz="2150" dirty="0"/>
              <a:t>Not somebody who tells you that batteries are going to solve problems in the world without telling you how much they cost and how much they degrade</a:t>
            </a:r>
          </a:p>
          <a:p>
            <a:pPr algn="l"/>
            <a:r>
              <a:rPr lang="en-US" sz="2150" dirty="0"/>
              <a:t>How you present the data is a big deal</a:t>
            </a:r>
          </a:p>
        </p:txBody>
      </p:sp>
    </p:spTree>
    <p:extLst>
      <p:ext uri="{BB962C8B-B14F-4D97-AF65-F5344CB8AC3E}">
        <p14:creationId xmlns:p14="http://schemas.microsoft.com/office/powerpoint/2010/main" val="35983216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ctrTitle"/>
          </p:nvPr>
        </p:nvSpPr>
        <p:spPr/>
        <p:txBody>
          <a:bodyPr>
            <a:normAutofit fontScale="90000"/>
          </a:bodyPr>
          <a:lstStyle/>
          <a:p>
            <a:r>
              <a:rPr lang="en-US" dirty="0"/>
              <a:t>Nightmare Graph and Missing the P90 – Fitch Report</a:t>
            </a:r>
          </a:p>
        </p:txBody>
      </p:sp>
      <p:pic>
        <p:nvPicPr>
          <p:cNvPr id="138243" name="Picture 4"/>
          <p:cNvPicPr>
            <a:picLocks noGrp="1" noChangeAspect="1" noChangeArrowheads="1"/>
          </p:cNvPicPr>
          <p:nvPr>
            <p:ph idx="4294967295"/>
          </p:nvPr>
        </p:nvPicPr>
        <p:blipFill>
          <a:blip r:embed="rId2" cstate="print"/>
          <a:srcRect/>
          <a:stretch>
            <a:fillRect/>
          </a:stretch>
        </p:blipFill>
        <p:spPr>
          <a:xfrm>
            <a:off x="804863" y="1536065"/>
            <a:ext cx="7424737" cy="5054600"/>
          </a:xfrm>
          <a:noFill/>
        </p:spPr>
      </p:pic>
    </p:spTree>
    <p:extLst>
      <p:ext uri="{BB962C8B-B14F-4D97-AF65-F5344CB8AC3E}">
        <p14:creationId xmlns:p14="http://schemas.microsoft.com/office/powerpoint/2010/main" val="30480514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DEB65-A3D7-C9DF-B085-A1B3FC423DD2}"/>
              </a:ext>
            </a:extLst>
          </p:cNvPr>
          <p:cNvSpPr>
            <a:spLocks noGrp="1"/>
          </p:cNvSpPr>
          <p:nvPr>
            <p:ph type="title"/>
          </p:nvPr>
        </p:nvSpPr>
        <p:spPr/>
        <p:txBody>
          <a:bodyPr/>
          <a:lstStyle/>
          <a:p>
            <a:r>
              <a:rPr lang="en-US" dirty="0"/>
              <a:t>Don’t Be Afraid to Compute P90 Yourself</a:t>
            </a:r>
          </a:p>
        </p:txBody>
      </p:sp>
      <p:sp>
        <p:nvSpPr>
          <p:cNvPr id="3" name="Text Placeholder 2">
            <a:extLst>
              <a:ext uri="{FF2B5EF4-FFF2-40B4-BE49-F238E27FC236}">
                <a16:creationId xmlns:a16="http://schemas.microsoft.com/office/drawing/2014/main" id="{F287D037-436D-7C73-7E17-018ABC40C9CD}"/>
              </a:ext>
            </a:extLst>
          </p:cNvPr>
          <p:cNvSpPr>
            <a:spLocks noGrp="1"/>
          </p:cNvSpPr>
          <p:nvPr>
            <p:ph type="body" idx="1"/>
          </p:nvPr>
        </p:nvSpPr>
        <p:spPr/>
        <p:txBody>
          <a:bodyPr/>
          <a:lstStyle/>
          <a:p>
            <a:r>
              <a:rPr lang="en-US" dirty="0"/>
              <a:t>Then understand the biases in the statistic</a:t>
            </a:r>
          </a:p>
          <a:p>
            <a:r>
              <a:rPr lang="en-US" dirty="0"/>
              <a:t>Then understand how the statistic can be manipulated</a:t>
            </a:r>
          </a:p>
          <a:p>
            <a:r>
              <a:rPr lang="en-US" dirty="0"/>
              <a:t>Why is the statistic so important to bankers</a:t>
            </a:r>
          </a:p>
          <a:p>
            <a:r>
              <a:rPr lang="en-US" dirty="0"/>
              <a:t>	It gives you a supposedly objective downside case</a:t>
            </a:r>
          </a:p>
        </p:txBody>
      </p:sp>
      <p:sp>
        <p:nvSpPr>
          <p:cNvPr id="4" name="Slide Number Placeholder 3">
            <a:extLst>
              <a:ext uri="{FF2B5EF4-FFF2-40B4-BE49-F238E27FC236}">
                <a16:creationId xmlns:a16="http://schemas.microsoft.com/office/drawing/2014/main" id="{65803AC2-A3AA-7D4B-C50A-F052D1D06200}"/>
              </a:ext>
            </a:extLst>
          </p:cNvPr>
          <p:cNvSpPr>
            <a:spLocks noGrp="1"/>
          </p:cNvSpPr>
          <p:nvPr>
            <p:ph type="sldNum" sz="quarter" idx="12"/>
          </p:nvPr>
        </p:nvSpPr>
        <p:spPr/>
        <p:txBody>
          <a:bodyPr/>
          <a:lstStyle/>
          <a:p>
            <a:fld id="{EB241CD2-1E45-42A3-B213-66A034DF9A3B}" type="slidenum">
              <a:rPr lang="en-GB" smtClean="0"/>
              <a:t>111</a:t>
            </a:fld>
            <a:endParaRPr lang="en-GB" dirty="0"/>
          </a:p>
        </p:txBody>
      </p:sp>
    </p:spTree>
    <p:extLst>
      <p:ext uri="{BB962C8B-B14F-4D97-AF65-F5344CB8AC3E}">
        <p14:creationId xmlns:p14="http://schemas.microsoft.com/office/powerpoint/2010/main" val="30067894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18496-0061-E0C1-D398-649B82EBCA12}"/>
              </a:ext>
            </a:extLst>
          </p:cNvPr>
          <p:cNvSpPr>
            <a:spLocks noGrp="1"/>
          </p:cNvSpPr>
          <p:nvPr>
            <p:ph type="title"/>
          </p:nvPr>
        </p:nvSpPr>
        <p:spPr/>
        <p:txBody>
          <a:bodyPr/>
          <a:lstStyle/>
          <a:p>
            <a:r>
              <a:rPr lang="en-US" dirty="0"/>
              <a:t>Mathematics of P90</a:t>
            </a:r>
          </a:p>
        </p:txBody>
      </p:sp>
      <p:sp>
        <p:nvSpPr>
          <p:cNvPr id="3" name="Content Placeholder 2">
            <a:extLst>
              <a:ext uri="{FF2B5EF4-FFF2-40B4-BE49-F238E27FC236}">
                <a16:creationId xmlns:a16="http://schemas.microsoft.com/office/drawing/2014/main" id="{42D632B2-CC6F-58DD-65B5-9291F727B0F3}"/>
              </a:ext>
            </a:extLst>
          </p:cNvPr>
          <p:cNvSpPr>
            <a:spLocks noGrp="1"/>
          </p:cNvSpPr>
          <p:nvPr>
            <p:ph idx="1"/>
          </p:nvPr>
        </p:nvSpPr>
        <p:spPr/>
        <p:txBody>
          <a:bodyPr/>
          <a:lstStyle/>
          <a:p>
            <a:r>
              <a:rPr lang="en-US" dirty="0"/>
              <a:t>Mathematical Principles</a:t>
            </a:r>
          </a:p>
          <a:p>
            <a:pPr lvl="1"/>
            <a:r>
              <a:rPr lang="en-US" dirty="0"/>
              <a:t>Everything depends on the standard deviation</a:t>
            </a:r>
          </a:p>
          <a:p>
            <a:pPr lvl="1"/>
            <a:r>
              <a:rPr lang="en-US" dirty="0"/>
              <a:t>Standard deviation is computed for different components</a:t>
            </a:r>
          </a:p>
          <a:p>
            <a:pPr lvl="1"/>
            <a:r>
              <a:rPr lang="en-US" dirty="0"/>
              <a:t>Some parts of standard deviation are straightforward</a:t>
            </a:r>
          </a:p>
          <a:p>
            <a:pPr lvl="1"/>
            <a:r>
              <a:rPr lang="en-US" dirty="0"/>
              <a:t>Some components of standard deviation are more judgmental</a:t>
            </a:r>
          </a:p>
          <a:p>
            <a:pPr lvl="1"/>
            <a:r>
              <a:rPr lang="en-US" dirty="0"/>
              <a:t>Basic Statistical Idea</a:t>
            </a:r>
          </a:p>
          <a:p>
            <a:pPr lvl="2"/>
            <a:r>
              <a:rPr lang="en-US" dirty="0"/>
              <a:t>If variation is independent, you cannot add depreciation</a:t>
            </a:r>
          </a:p>
          <a:p>
            <a:pPr lvl="2"/>
            <a:r>
              <a:rPr lang="en-US" dirty="0"/>
              <a:t>You can use Mean Square Error</a:t>
            </a:r>
          </a:p>
          <a:p>
            <a:pPr lvl="2"/>
            <a:r>
              <a:rPr lang="en-US" dirty="0"/>
              <a:t>Step 1: Square each standard depreciation</a:t>
            </a:r>
          </a:p>
          <a:p>
            <a:pPr lvl="2"/>
            <a:r>
              <a:rPr lang="en-US" dirty="0"/>
              <a:t>Step 2: Add the squares of standard deviation</a:t>
            </a:r>
          </a:p>
          <a:p>
            <a:pPr lvl="2"/>
            <a:r>
              <a:rPr lang="en-US" dirty="0"/>
              <a:t>Step 3: Once, you have the sum, take the square root</a:t>
            </a:r>
          </a:p>
          <a:p>
            <a:pPr lvl="2"/>
            <a:r>
              <a:rPr lang="en-US" dirty="0"/>
              <a:t>Step 4: The square root is the combined standard deviation</a:t>
            </a:r>
          </a:p>
          <a:p>
            <a:pPr lvl="1"/>
            <a:endParaRPr lang="en-US" dirty="0"/>
          </a:p>
          <a:p>
            <a:pPr lvl="1"/>
            <a:r>
              <a:rPr lang="en-US" dirty="0"/>
              <a:t>Once you have the standard deviation, use NORMINV</a:t>
            </a:r>
          </a:p>
          <a:p>
            <a:pPr lvl="2"/>
            <a:r>
              <a:rPr lang="en-US" dirty="0"/>
              <a:t>NORMINV takes probability, mean and standard deviation</a:t>
            </a:r>
          </a:p>
          <a:p>
            <a:pPr lvl="2"/>
            <a:r>
              <a:rPr lang="en-US" dirty="0"/>
              <a:t>Mean is the P50</a:t>
            </a:r>
          </a:p>
          <a:p>
            <a:pPr lvl="1"/>
            <a:endParaRPr lang="en-US" dirty="0"/>
          </a:p>
          <a:p>
            <a:pPr lvl="1"/>
            <a:r>
              <a:rPr lang="en-US" dirty="0"/>
              <a:t>Philosophic issue</a:t>
            </a:r>
          </a:p>
          <a:p>
            <a:pPr lvl="2"/>
            <a:r>
              <a:rPr lang="en-US" dirty="0"/>
              <a:t>Can you really boil down risks to a standard deviation</a:t>
            </a:r>
          </a:p>
        </p:txBody>
      </p:sp>
      <p:sp>
        <p:nvSpPr>
          <p:cNvPr id="4" name="Slide Number Placeholder 3">
            <a:extLst>
              <a:ext uri="{FF2B5EF4-FFF2-40B4-BE49-F238E27FC236}">
                <a16:creationId xmlns:a16="http://schemas.microsoft.com/office/drawing/2014/main" id="{40D0F85C-98D4-4270-36BC-D96FA5339147}"/>
              </a:ext>
            </a:extLst>
          </p:cNvPr>
          <p:cNvSpPr>
            <a:spLocks noGrp="1"/>
          </p:cNvSpPr>
          <p:nvPr>
            <p:ph type="sldNum" sz="quarter" idx="12"/>
          </p:nvPr>
        </p:nvSpPr>
        <p:spPr/>
        <p:txBody>
          <a:bodyPr/>
          <a:lstStyle/>
          <a:p>
            <a:fld id="{EB241CD2-1E45-42A3-B213-66A034DF9A3B}" type="slidenum">
              <a:rPr lang="en-GB" smtClean="0"/>
              <a:t>112</a:t>
            </a:fld>
            <a:endParaRPr lang="en-GB" dirty="0"/>
          </a:p>
        </p:txBody>
      </p:sp>
      <p:sp>
        <p:nvSpPr>
          <p:cNvPr id="5" name="TextBox 4">
            <a:extLst>
              <a:ext uri="{FF2B5EF4-FFF2-40B4-BE49-F238E27FC236}">
                <a16:creationId xmlns:a16="http://schemas.microsoft.com/office/drawing/2014/main" id="{BF1D6599-9B7D-139A-B584-7AC287063A85}"/>
              </a:ext>
            </a:extLst>
          </p:cNvPr>
          <p:cNvSpPr txBox="1"/>
          <p:nvPr/>
        </p:nvSpPr>
        <p:spPr>
          <a:xfrm>
            <a:off x="5789543" y="857252"/>
            <a:ext cx="2831944" cy="2862322"/>
          </a:xfrm>
          <a:prstGeom prst="rect">
            <a:avLst/>
          </a:prstGeom>
          <a:noFill/>
        </p:spPr>
        <p:txBody>
          <a:bodyPr wrap="square" rtlCol="0">
            <a:spAutoFit/>
          </a:bodyPr>
          <a:lstStyle/>
          <a:p>
            <a:r>
              <a:rPr lang="en-US" dirty="0"/>
              <a:t>Step 1: Compute Standard Deviation</a:t>
            </a:r>
          </a:p>
          <a:p>
            <a:endParaRPr lang="en-US" dirty="0"/>
          </a:p>
          <a:p>
            <a:r>
              <a:rPr lang="en-US" dirty="0"/>
              <a:t>Step 2: Use NORMINV in excel to compute P90 from standard deviation</a:t>
            </a:r>
          </a:p>
          <a:p>
            <a:endParaRPr lang="en-US" dirty="0"/>
          </a:p>
          <a:p>
            <a:r>
              <a:rPr lang="en-US" dirty="0"/>
              <a:t>Step 3: Use Mean Squared Error to Compute Multiple Standard Deviations</a:t>
            </a:r>
          </a:p>
        </p:txBody>
      </p:sp>
    </p:spTree>
    <p:extLst>
      <p:ext uri="{BB962C8B-B14F-4D97-AF65-F5344CB8AC3E}">
        <p14:creationId xmlns:p14="http://schemas.microsoft.com/office/powerpoint/2010/main" val="97174603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45B99-DC54-FC45-1312-4936AACD798E}"/>
              </a:ext>
            </a:extLst>
          </p:cNvPr>
          <p:cNvSpPr>
            <a:spLocks noGrp="1"/>
          </p:cNvSpPr>
          <p:nvPr>
            <p:ph type="title"/>
          </p:nvPr>
        </p:nvSpPr>
        <p:spPr/>
        <p:txBody>
          <a:bodyPr>
            <a:normAutofit fontScale="90000"/>
          </a:bodyPr>
          <a:lstStyle/>
          <a:p>
            <a:r>
              <a:rPr lang="en-US" dirty="0"/>
              <a:t>Everything Driven by Standard Deviation – Derive the Standard Deviation</a:t>
            </a:r>
          </a:p>
        </p:txBody>
      </p:sp>
      <p:sp>
        <p:nvSpPr>
          <p:cNvPr id="3" name="Content Placeholder 2">
            <a:extLst>
              <a:ext uri="{FF2B5EF4-FFF2-40B4-BE49-F238E27FC236}">
                <a16:creationId xmlns:a16="http://schemas.microsoft.com/office/drawing/2014/main" id="{A85A32E6-ECBB-5D1C-19E7-FAB75AB2C901}"/>
              </a:ext>
            </a:extLst>
          </p:cNvPr>
          <p:cNvSpPr>
            <a:spLocks noGrp="1"/>
          </p:cNvSpPr>
          <p:nvPr>
            <p:ph idx="1"/>
          </p:nvPr>
        </p:nvSpPr>
        <p:spPr/>
        <p:txBody>
          <a:bodyPr/>
          <a:lstStyle/>
          <a:p>
            <a:r>
              <a:rPr lang="en-US" dirty="0"/>
              <a:t>Once you have standard deviation, you can compute any P value with NORMINV</a:t>
            </a:r>
          </a:p>
          <a:p>
            <a:endParaRPr lang="en-US" dirty="0"/>
          </a:p>
        </p:txBody>
      </p:sp>
      <p:sp>
        <p:nvSpPr>
          <p:cNvPr id="4" name="Slide Number Placeholder 3">
            <a:extLst>
              <a:ext uri="{FF2B5EF4-FFF2-40B4-BE49-F238E27FC236}">
                <a16:creationId xmlns:a16="http://schemas.microsoft.com/office/drawing/2014/main" id="{B716A586-578A-5A6E-1533-AD032A61A4BB}"/>
              </a:ext>
            </a:extLst>
          </p:cNvPr>
          <p:cNvSpPr>
            <a:spLocks noGrp="1"/>
          </p:cNvSpPr>
          <p:nvPr>
            <p:ph type="sldNum" sz="quarter" idx="12"/>
          </p:nvPr>
        </p:nvSpPr>
        <p:spPr/>
        <p:txBody>
          <a:bodyPr/>
          <a:lstStyle/>
          <a:p>
            <a:fld id="{EB241CD2-1E45-42A3-B213-66A034DF9A3B}" type="slidenum">
              <a:rPr lang="en-GB" smtClean="0"/>
              <a:t>113</a:t>
            </a:fld>
            <a:endParaRPr lang="en-GB" dirty="0"/>
          </a:p>
        </p:txBody>
      </p:sp>
      <p:pic>
        <p:nvPicPr>
          <p:cNvPr id="7" name="Picture 6">
            <a:extLst>
              <a:ext uri="{FF2B5EF4-FFF2-40B4-BE49-F238E27FC236}">
                <a16:creationId xmlns:a16="http://schemas.microsoft.com/office/drawing/2014/main" id="{7BA34403-9CC3-6383-5B03-69437CA6C2F3}"/>
              </a:ext>
            </a:extLst>
          </p:cNvPr>
          <p:cNvPicPr>
            <a:picLocks noChangeAspect="1"/>
          </p:cNvPicPr>
          <p:nvPr/>
        </p:nvPicPr>
        <p:blipFill>
          <a:blip r:embed="rId2"/>
          <a:stretch>
            <a:fillRect/>
          </a:stretch>
        </p:blipFill>
        <p:spPr>
          <a:xfrm>
            <a:off x="379720" y="2143867"/>
            <a:ext cx="8166847" cy="3306550"/>
          </a:xfrm>
          <a:prstGeom prst="rect">
            <a:avLst/>
          </a:prstGeom>
        </p:spPr>
      </p:pic>
    </p:spTree>
    <p:extLst>
      <p:ext uri="{BB962C8B-B14F-4D97-AF65-F5344CB8AC3E}">
        <p14:creationId xmlns:p14="http://schemas.microsoft.com/office/powerpoint/2010/main" val="99024126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73A8-FF7E-1101-E7E5-4446503AF883}"/>
              </a:ext>
            </a:extLst>
          </p:cNvPr>
          <p:cNvSpPr>
            <a:spLocks noGrp="1"/>
          </p:cNvSpPr>
          <p:nvPr>
            <p:ph type="title"/>
          </p:nvPr>
        </p:nvSpPr>
        <p:spPr/>
        <p:txBody>
          <a:bodyPr>
            <a:normAutofit fontScale="90000"/>
          </a:bodyPr>
          <a:lstStyle/>
          <a:p>
            <a:r>
              <a:rPr lang="en-US" dirty="0"/>
              <a:t>Understand Components of Standard Deviation with Mean Squared Error</a:t>
            </a:r>
          </a:p>
        </p:txBody>
      </p:sp>
      <p:sp>
        <p:nvSpPr>
          <p:cNvPr id="3" name="Content Placeholder 2">
            <a:extLst>
              <a:ext uri="{FF2B5EF4-FFF2-40B4-BE49-F238E27FC236}">
                <a16:creationId xmlns:a16="http://schemas.microsoft.com/office/drawing/2014/main" id="{46A929F8-6B3F-0DC9-57A1-CBAF032DC16F}"/>
              </a:ext>
            </a:extLst>
          </p:cNvPr>
          <p:cNvSpPr>
            <a:spLocks noGrp="1"/>
          </p:cNvSpPr>
          <p:nvPr>
            <p:ph idx="1"/>
          </p:nvPr>
        </p:nvSpPr>
        <p:spPr/>
        <p:txBody>
          <a:bodyPr/>
          <a:lstStyle/>
          <a:p>
            <a:r>
              <a:rPr lang="en-US" dirty="0"/>
              <a:t>The math is not the major conclusion.</a:t>
            </a:r>
          </a:p>
          <a:p>
            <a:r>
              <a:rPr lang="en-US" dirty="0"/>
              <a:t>The major conclusion is how in the heck do you measure standard deviation of correlation etc.</a:t>
            </a:r>
          </a:p>
          <a:p>
            <a:endParaRPr lang="en-US" dirty="0"/>
          </a:p>
        </p:txBody>
      </p:sp>
      <p:sp>
        <p:nvSpPr>
          <p:cNvPr id="4" name="Slide Number Placeholder 3">
            <a:extLst>
              <a:ext uri="{FF2B5EF4-FFF2-40B4-BE49-F238E27FC236}">
                <a16:creationId xmlns:a16="http://schemas.microsoft.com/office/drawing/2014/main" id="{23E8C1A7-2D2A-33F5-D37F-9AE7120DC8E8}"/>
              </a:ext>
            </a:extLst>
          </p:cNvPr>
          <p:cNvSpPr>
            <a:spLocks noGrp="1"/>
          </p:cNvSpPr>
          <p:nvPr>
            <p:ph type="sldNum" sz="quarter" idx="12"/>
          </p:nvPr>
        </p:nvSpPr>
        <p:spPr/>
        <p:txBody>
          <a:bodyPr/>
          <a:lstStyle/>
          <a:p>
            <a:fld id="{EB241CD2-1E45-42A3-B213-66A034DF9A3B}" type="slidenum">
              <a:rPr lang="en-GB" smtClean="0"/>
              <a:t>114</a:t>
            </a:fld>
            <a:endParaRPr lang="en-GB" dirty="0"/>
          </a:p>
        </p:txBody>
      </p:sp>
      <p:pic>
        <p:nvPicPr>
          <p:cNvPr id="6" name="Picture 5">
            <a:extLst>
              <a:ext uri="{FF2B5EF4-FFF2-40B4-BE49-F238E27FC236}">
                <a16:creationId xmlns:a16="http://schemas.microsoft.com/office/drawing/2014/main" id="{8CCAE38C-D4A5-A4DE-D0DC-059D4B815E3C}"/>
              </a:ext>
            </a:extLst>
          </p:cNvPr>
          <p:cNvPicPr>
            <a:picLocks noChangeAspect="1"/>
          </p:cNvPicPr>
          <p:nvPr/>
        </p:nvPicPr>
        <p:blipFill>
          <a:blip r:embed="rId2"/>
          <a:stretch>
            <a:fillRect/>
          </a:stretch>
        </p:blipFill>
        <p:spPr>
          <a:xfrm>
            <a:off x="413656" y="2217191"/>
            <a:ext cx="8316687" cy="3766482"/>
          </a:xfrm>
          <a:prstGeom prst="rect">
            <a:avLst/>
          </a:prstGeom>
        </p:spPr>
      </p:pic>
    </p:spTree>
    <p:extLst>
      <p:ext uri="{BB962C8B-B14F-4D97-AF65-F5344CB8AC3E}">
        <p14:creationId xmlns:p14="http://schemas.microsoft.com/office/powerpoint/2010/main" val="41595073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13427-1D7C-3EEC-5ADC-5E8090D3AF9B}"/>
              </a:ext>
            </a:extLst>
          </p:cNvPr>
          <p:cNvSpPr>
            <a:spLocks noGrp="1"/>
          </p:cNvSpPr>
          <p:nvPr>
            <p:ph type="title"/>
          </p:nvPr>
        </p:nvSpPr>
        <p:spPr/>
        <p:txBody>
          <a:bodyPr/>
          <a:lstStyle/>
          <a:p>
            <a:r>
              <a:rPr lang="en-US" dirty="0"/>
              <a:t>Idea of P90 1 Year versus P90 20 Year</a:t>
            </a:r>
          </a:p>
        </p:txBody>
      </p:sp>
      <p:sp>
        <p:nvSpPr>
          <p:cNvPr id="3" name="Content Placeholder 2">
            <a:extLst>
              <a:ext uri="{FF2B5EF4-FFF2-40B4-BE49-F238E27FC236}">
                <a16:creationId xmlns:a16="http://schemas.microsoft.com/office/drawing/2014/main" id="{41C2CC35-CF49-16E3-C737-AA939B533D54}"/>
              </a:ext>
            </a:extLst>
          </p:cNvPr>
          <p:cNvSpPr>
            <a:spLocks noGrp="1"/>
          </p:cNvSpPr>
          <p:nvPr>
            <p:ph idx="1"/>
          </p:nvPr>
        </p:nvSpPr>
        <p:spPr/>
        <p:txBody>
          <a:bodyPr/>
          <a:lstStyle/>
          <a:p>
            <a:r>
              <a:rPr lang="en-US" dirty="0"/>
              <a:t>Remove mean reverting items from risk</a:t>
            </a:r>
          </a:p>
          <a:p>
            <a:r>
              <a:rPr lang="en-US" dirty="0"/>
              <a:t>If you get the modelling errors wrong, they are wrong forever</a:t>
            </a:r>
          </a:p>
          <a:p>
            <a:r>
              <a:rPr lang="en-US" dirty="0"/>
              <a:t>If you get the movements from one year to another year wrong, the risk is not that bad. It is mean  reverting</a:t>
            </a:r>
          </a:p>
          <a:p>
            <a:r>
              <a:rPr lang="en-US" dirty="0"/>
              <a:t> A fundamental idea of thinking about risk</a:t>
            </a:r>
          </a:p>
        </p:txBody>
      </p:sp>
      <p:sp>
        <p:nvSpPr>
          <p:cNvPr id="4" name="Slide Number Placeholder 3">
            <a:extLst>
              <a:ext uri="{FF2B5EF4-FFF2-40B4-BE49-F238E27FC236}">
                <a16:creationId xmlns:a16="http://schemas.microsoft.com/office/drawing/2014/main" id="{99B646F2-8674-68B3-7934-368EE9092DD5}"/>
              </a:ext>
            </a:extLst>
          </p:cNvPr>
          <p:cNvSpPr>
            <a:spLocks noGrp="1"/>
          </p:cNvSpPr>
          <p:nvPr>
            <p:ph type="sldNum" sz="quarter" idx="12"/>
          </p:nvPr>
        </p:nvSpPr>
        <p:spPr/>
        <p:txBody>
          <a:bodyPr/>
          <a:lstStyle/>
          <a:p>
            <a:fld id="{EB241CD2-1E45-42A3-B213-66A034DF9A3B}" type="slidenum">
              <a:rPr lang="en-GB" smtClean="0"/>
              <a:t>115</a:t>
            </a:fld>
            <a:endParaRPr lang="en-GB" dirty="0"/>
          </a:p>
        </p:txBody>
      </p:sp>
      <p:pic>
        <p:nvPicPr>
          <p:cNvPr id="6" name="Picture 5">
            <a:extLst>
              <a:ext uri="{FF2B5EF4-FFF2-40B4-BE49-F238E27FC236}">
                <a16:creationId xmlns:a16="http://schemas.microsoft.com/office/drawing/2014/main" id="{9AB3BD9C-112D-634C-C4D0-DDECA48DED01}"/>
              </a:ext>
            </a:extLst>
          </p:cNvPr>
          <p:cNvPicPr>
            <a:picLocks noChangeAspect="1"/>
          </p:cNvPicPr>
          <p:nvPr/>
        </p:nvPicPr>
        <p:blipFill>
          <a:blip r:embed="rId2"/>
          <a:stretch>
            <a:fillRect/>
          </a:stretch>
        </p:blipFill>
        <p:spPr>
          <a:xfrm>
            <a:off x="2008094" y="3029683"/>
            <a:ext cx="4338917" cy="3121364"/>
          </a:xfrm>
          <a:prstGeom prst="rect">
            <a:avLst/>
          </a:prstGeom>
        </p:spPr>
      </p:pic>
    </p:spTree>
    <p:extLst>
      <p:ext uri="{BB962C8B-B14F-4D97-AF65-F5344CB8AC3E}">
        <p14:creationId xmlns:p14="http://schemas.microsoft.com/office/powerpoint/2010/main" val="15315548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758E1-E217-4C04-826E-1CD745E3811F}"/>
              </a:ext>
            </a:extLst>
          </p:cNvPr>
          <p:cNvSpPr>
            <a:spLocks noGrp="1"/>
          </p:cNvSpPr>
          <p:nvPr>
            <p:ph type="title"/>
          </p:nvPr>
        </p:nvSpPr>
        <p:spPr/>
        <p:txBody>
          <a:bodyPr/>
          <a:lstStyle/>
          <a:p>
            <a:r>
              <a:rPr lang="en-029" dirty="0"/>
              <a:t>1-year and 10-year P90, P50 etc.</a:t>
            </a:r>
          </a:p>
        </p:txBody>
      </p:sp>
      <p:pic>
        <p:nvPicPr>
          <p:cNvPr id="4" name="Content Placeholder 3">
            <a:extLst>
              <a:ext uri="{FF2B5EF4-FFF2-40B4-BE49-F238E27FC236}">
                <a16:creationId xmlns:a16="http://schemas.microsoft.com/office/drawing/2014/main" id="{0AA984B5-CD14-4896-9218-6637751A9322}"/>
              </a:ext>
            </a:extLst>
          </p:cNvPr>
          <p:cNvPicPr>
            <a:picLocks noGrp="1" noChangeAspect="1"/>
          </p:cNvPicPr>
          <p:nvPr>
            <p:ph idx="1"/>
          </p:nvPr>
        </p:nvPicPr>
        <p:blipFill>
          <a:blip r:embed="rId2"/>
          <a:stretch>
            <a:fillRect/>
          </a:stretch>
        </p:blipFill>
        <p:spPr>
          <a:xfrm>
            <a:off x="635837" y="1209675"/>
            <a:ext cx="7654838" cy="4692650"/>
          </a:xfrm>
          <a:prstGeom prst="rect">
            <a:avLst/>
          </a:prstGeom>
        </p:spPr>
      </p:pic>
    </p:spTree>
    <p:extLst>
      <p:ext uri="{BB962C8B-B14F-4D97-AF65-F5344CB8AC3E}">
        <p14:creationId xmlns:p14="http://schemas.microsoft.com/office/powerpoint/2010/main" val="346968878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8760D-36DB-9DCD-F896-C83A902E1895}"/>
              </a:ext>
            </a:extLst>
          </p:cNvPr>
          <p:cNvSpPr>
            <a:spLocks noGrp="1"/>
          </p:cNvSpPr>
          <p:nvPr>
            <p:ph type="title"/>
          </p:nvPr>
        </p:nvSpPr>
        <p:spPr/>
        <p:txBody>
          <a:bodyPr/>
          <a:lstStyle/>
          <a:p>
            <a:r>
              <a:rPr lang="en-US" dirty="0"/>
              <a:t>Computation of 1-year and 10-year</a:t>
            </a:r>
          </a:p>
        </p:txBody>
      </p:sp>
      <p:sp>
        <p:nvSpPr>
          <p:cNvPr id="3" name="Content Placeholder 2">
            <a:extLst>
              <a:ext uri="{FF2B5EF4-FFF2-40B4-BE49-F238E27FC236}">
                <a16:creationId xmlns:a16="http://schemas.microsoft.com/office/drawing/2014/main" id="{5F8E6BFB-0B90-643D-B121-80A4DD6D56E2}"/>
              </a:ext>
            </a:extLst>
          </p:cNvPr>
          <p:cNvSpPr>
            <a:spLocks noGrp="1"/>
          </p:cNvSpPr>
          <p:nvPr>
            <p:ph idx="1"/>
          </p:nvPr>
        </p:nvSpPr>
        <p:spPr/>
        <p:txBody>
          <a:bodyPr/>
          <a:lstStyle/>
          <a:p>
            <a:r>
              <a:rPr lang="en-US" dirty="0"/>
              <a:t>Note that the only change is the standard deviation of the 1-year and the 10-year and the 20-year wind speed variation (wonder how 10-year and 20-year standard deviation can be computed)</a:t>
            </a:r>
          </a:p>
          <a:p>
            <a:endParaRPr lang="en-US" dirty="0"/>
          </a:p>
        </p:txBody>
      </p:sp>
      <p:sp>
        <p:nvSpPr>
          <p:cNvPr id="4" name="Slide Number Placeholder 3">
            <a:extLst>
              <a:ext uri="{FF2B5EF4-FFF2-40B4-BE49-F238E27FC236}">
                <a16:creationId xmlns:a16="http://schemas.microsoft.com/office/drawing/2014/main" id="{7D850C74-C994-85AD-A812-00ACF823D101}"/>
              </a:ext>
            </a:extLst>
          </p:cNvPr>
          <p:cNvSpPr>
            <a:spLocks noGrp="1"/>
          </p:cNvSpPr>
          <p:nvPr>
            <p:ph type="sldNum" sz="quarter" idx="12"/>
          </p:nvPr>
        </p:nvSpPr>
        <p:spPr/>
        <p:txBody>
          <a:bodyPr/>
          <a:lstStyle/>
          <a:p>
            <a:fld id="{EB241CD2-1E45-42A3-B213-66A034DF9A3B}" type="slidenum">
              <a:rPr lang="en-GB" smtClean="0"/>
              <a:t>117</a:t>
            </a:fld>
            <a:endParaRPr lang="en-GB" dirty="0"/>
          </a:p>
        </p:txBody>
      </p:sp>
      <p:pic>
        <p:nvPicPr>
          <p:cNvPr id="6" name="Picture 5">
            <a:extLst>
              <a:ext uri="{FF2B5EF4-FFF2-40B4-BE49-F238E27FC236}">
                <a16:creationId xmlns:a16="http://schemas.microsoft.com/office/drawing/2014/main" id="{46121097-77A3-48CD-B18D-9519A7028825}"/>
              </a:ext>
            </a:extLst>
          </p:cNvPr>
          <p:cNvPicPr>
            <a:picLocks noChangeAspect="1"/>
          </p:cNvPicPr>
          <p:nvPr/>
        </p:nvPicPr>
        <p:blipFill>
          <a:blip r:embed="rId2"/>
          <a:stretch>
            <a:fillRect/>
          </a:stretch>
        </p:blipFill>
        <p:spPr>
          <a:xfrm>
            <a:off x="304801" y="2224641"/>
            <a:ext cx="7960659" cy="3776986"/>
          </a:xfrm>
          <a:prstGeom prst="rect">
            <a:avLst/>
          </a:prstGeom>
        </p:spPr>
      </p:pic>
    </p:spTree>
    <p:extLst>
      <p:ext uri="{BB962C8B-B14F-4D97-AF65-F5344CB8AC3E}">
        <p14:creationId xmlns:p14="http://schemas.microsoft.com/office/powerpoint/2010/main" val="17537557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96031-13C1-8C8F-D26B-B327F02AA203}"/>
              </a:ext>
            </a:extLst>
          </p:cNvPr>
          <p:cNvSpPr>
            <a:spLocks noGrp="1"/>
          </p:cNvSpPr>
          <p:nvPr>
            <p:ph type="title"/>
          </p:nvPr>
        </p:nvSpPr>
        <p:spPr/>
        <p:txBody>
          <a:bodyPr/>
          <a:lstStyle/>
          <a:p>
            <a:r>
              <a:rPr lang="en-US" dirty="0"/>
              <a:t>P90 and DSCR</a:t>
            </a:r>
          </a:p>
        </p:txBody>
      </p:sp>
      <p:sp>
        <p:nvSpPr>
          <p:cNvPr id="3" name="Content Placeholder 2">
            <a:extLst>
              <a:ext uri="{FF2B5EF4-FFF2-40B4-BE49-F238E27FC236}">
                <a16:creationId xmlns:a16="http://schemas.microsoft.com/office/drawing/2014/main" id="{CDDEEDB5-E376-5F41-C250-FE8557B9A0AE}"/>
              </a:ext>
            </a:extLst>
          </p:cNvPr>
          <p:cNvSpPr>
            <a:spLocks noGrp="1"/>
          </p:cNvSpPr>
          <p:nvPr>
            <p:ph idx="1"/>
          </p:nvPr>
        </p:nvSpPr>
        <p:spPr/>
        <p:txBody>
          <a:bodyPr/>
          <a:lstStyle/>
          <a:p>
            <a:r>
              <a:rPr lang="en-US" dirty="0"/>
              <a:t>General idea of DSCR</a:t>
            </a:r>
          </a:p>
          <a:p>
            <a:pPr lvl="1"/>
            <a:r>
              <a:rPr lang="en-US" dirty="0"/>
              <a:t>DSCR = CFADS/Debt Service</a:t>
            </a:r>
          </a:p>
          <a:p>
            <a:pPr lvl="1"/>
            <a:r>
              <a:rPr lang="en-US" dirty="0"/>
              <a:t>Example 150/100 = 1.5x</a:t>
            </a:r>
          </a:p>
          <a:p>
            <a:pPr lvl="1"/>
            <a:r>
              <a:rPr lang="en-US" dirty="0"/>
              <a:t>Does not mean that cash flow can decrease by 50% and no default</a:t>
            </a:r>
          </a:p>
          <a:p>
            <a:pPr marL="342900" lvl="1" indent="0">
              <a:buNone/>
            </a:pPr>
            <a:endParaRPr lang="en-US" dirty="0"/>
          </a:p>
          <a:p>
            <a:pPr lvl="1"/>
            <a:r>
              <a:rPr lang="en-US" dirty="0"/>
              <a:t>Reduction in CFADS to break even – 50</a:t>
            </a:r>
          </a:p>
          <a:p>
            <a:pPr lvl="1"/>
            <a:r>
              <a:rPr lang="en-US" dirty="0"/>
              <a:t>Cash Flow 150</a:t>
            </a:r>
          </a:p>
          <a:p>
            <a:pPr lvl="1"/>
            <a:r>
              <a:rPr lang="en-US" dirty="0"/>
              <a:t>Percent reduction 50/150 = 1/3 = 33%</a:t>
            </a:r>
          </a:p>
          <a:p>
            <a:pPr lvl="1"/>
            <a:endParaRPr lang="en-US" dirty="0"/>
          </a:p>
          <a:p>
            <a:pPr lvl="1"/>
            <a:r>
              <a:rPr lang="en-US" dirty="0"/>
              <a:t>General Formula: Break Even </a:t>
            </a:r>
            <a:r>
              <a:rPr lang="en-US" dirty="0">
                <a:sym typeface="Wingdings" panose="05000000000000000000" pitchFamily="2" charset="2"/>
              </a:rPr>
              <a:t> 50/150 or (DSCR – 1)/DSCR</a:t>
            </a:r>
          </a:p>
          <a:p>
            <a:pPr lvl="1"/>
            <a:endParaRPr lang="en-US" dirty="0">
              <a:sym typeface="Wingdings" panose="05000000000000000000" pitchFamily="2" charset="2"/>
            </a:endParaRPr>
          </a:p>
          <a:p>
            <a:pPr lvl="1"/>
            <a:r>
              <a:rPr lang="en-US" dirty="0">
                <a:sym typeface="Wingdings" panose="05000000000000000000" pitchFamily="2" charset="2"/>
              </a:rPr>
              <a:t>Relation to P90, P90/P50 = X % </a:t>
            </a:r>
            <a:endParaRPr lang="en-US" dirty="0"/>
          </a:p>
          <a:p>
            <a:pPr lvl="1"/>
            <a:endParaRPr lang="en-US" dirty="0"/>
          </a:p>
        </p:txBody>
      </p:sp>
      <p:sp>
        <p:nvSpPr>
          <p:cNvPr id="4" name="Slide Number Placeholder 3">
            <a:extLst>
              <a:ext uri="{FF2B5EF4-FFF2-40B4-BE49-F238E27FC236}">
                <a16:creationId xmlns:a16="http://schemas.microsoft.com/office/drawing/2014/main" id="{9AB19A70-31F7-40D0-AA20-4B31FF26210D}"/>
              </a:ext>
            </a:extLst>
          </p:cNvPr>
          <p:cNvSpPr>
            <a:spLocks noGrp="1"/>
          </p:cNvSpPr>
          <p:nvPr>
            <p:ph type="sldNum" sz="quarter" idx="12"/>
          </p:nvPr>
        </p:nvSpPr>
        <p:spPr/>
        <p:txBody>
          <a:bodyPr/>
          <a:lstStyle/>
          <a:p>
            <a:fld id="{EB241CD2-1E45-42A3-B213-66A034DF9A3B}" type="slidenum">
              <a:rPr lang="en-GB" smtClean="0"/>
              <a:t>118</a:t>
            </a:fld>
            <a:endParaRPr lang="en-GB" dirty="0"/>
          </a:p>
        </p:txBody>
      </p:sp>
    </p:spTree>
    <p:extLst>
      <p:ext uri="{BB962C8B-B14F-4D97-AF65-F5344CB8AC3E}">
        <p14:creationId xmlns:p14="http://schemas.microsoft.com/office/powerpoint/2010/main" val="15790386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323AA-7668-AB92-2563-03E14E2C1A10}"/>
              </a:ext>
            </a:extLst>
          </p:cNvPr>
          <p:cNvSpPr>
            <a:spLocks noGrp="1"/>
          </p:cNvSpPr>
          <p:nvPr>
            <p:ph type="title"/>
          </p:nvPr>
        </p:nvSpPr>
        <p:spPr/>
        <p:txBody>
          <a:bodyPr/>
          <a:lstStyle/>
          <a:p>
            <a:r>
              <a:rPr lang="en-US" dirty="0"/>
              <a:t>Risks Other Than Resource Risk</a:t>
            </a:r>
          </a:p>
        </p:txBody>
      </p:sp>
      <p:sp>
        <p:nvSpPr>
          <p:cNvPr id="3" name="Content Placeholder 2">
            <a:extLst>
              <a:ext uri="{FF2B5EF4-FFF2-40B4-BE49-F238E27FC236}">
                <a16:creationId xmlns:a16="http://schemas.microsoft.com/office/drawing/2014/main" id="{2F383955-DAA2-DB5E-81A8-BF0C8829BBAB}"/>
              </a:ext>
            </a:extLst>
          </p:cNvPr>
          <p:cNvSpPr>
            <a:spLocks noGrp="1"/>
          </p:cNvSpPr>
          <p:nvPr>
            <p:ph idx="1"/>
          </p:nvPr>
        </p:nvSpPr>
        <p:spPr/>
        <p:txBody>
          <a:bodyPr/>
          <a:lstStyle/>
          <a:p>
            <a:r>
              <a:rPr lang="en-US" dirty="0"/>
              <a:t>Availability Risk</a:t>
            </a:r>
          </a:p>
          <a:p>
            <a:r>
              <a:rPr lang="en-US" dirty="0"/>
              <a:t>Technical Risk</a:t>
            </a:r>
          </a:p>
          <a:p>
            <a:r>
              <a:rPr lang="en-US" dirty="0"/>
              <a:t>O&amp;M Risk</a:t>
            </a:r>
          </a:p>
          <a:p>
            <a:r>
              <a:rPr lang="en-US" dirty="0"/>
              <a:t>Transmission Risk</a:t>
            </a:r>
          </a:p>
          <a:p>
            <a:r>
              <a:rPr lang="en-US" dirty="0"/>
              <a:t>Environmental Risk</a:t>
            </a:r>
          </a:p>
          <a:p>
            <a:r>
              <a:rPr lang="en-US" dirty="0"/>
              <a:t>Political Risk</a:t>
            </a:r>
          </a:p>
          <a:p>
            <a:r>
              <a:rPr lang="en-US" dirty="0"/>
              <a:t>Degradation Risk</a:t>
            </a:r>
          </a:p>
          <a:p>
            <a:endParaRPr lang="en-US" dirty="0"/>
          </a:p>
        </p:txBody>
      </p:sp>
      <p:sp>
        <p:nvSpPr>
          <p:cNvPr id="4" name="Slide Number Placeholder 3">
            <a:extLst>
              <a:ext uri="{FF2B5EF4-FFF2-40B4-BE49-F238E27FC236}">
                <a16:creationId xmlns:a16="http://schemas.microsoft.com/office/drawing/2014/main" id="{0AAB94EE-BE8F-83A0-A1EE-6823926A6880}"/>
              </a:ext>
            </a:extLst>
          </p:cNvPr>
          <p:cNvSpPr>
            <a:spLocks noGrp="1"/>
          </p:cNvSpPr>
          <p:nvPr>
            <p:ph type="sldNum" sz="quarter" idx="12"/>
          </p:nvPr>
        </p:nvSpPr>
        <p:spPr/>
        <p:txBody>
          <a:bodyPr/>
          <a:lstStyle/>
          <a:p>
            <a:fld id="{EB241CD2-1E45-42A3-B213-66A034DF9A3B}" type="slidenum">
              <a:rPr lang="en-GB" smtClean="0"/>
              <a:t>119</a:t>
            </a:fld>
            <a:endParaRPr lang="en-GB" dirty="0"/>
          </a:p>
        </p:txBody>
      </p:sp>
      <p:sp>
        <p:nvSpPr>
          <p:cNvPr id="6" name="TextBox 5">
            <a:extLst>
              <a:ext uri="{FF2B5EF4-FFF2-40B4-BE49-F238E27FC236}">
                <a16:creationId xmlns:a16="http://schemas.microsoft.com/office/drawing/2014/main" id="{9623F53D-E2B4-D378-8F31-CDBD94F1BFCF}"/>
              </a:ext>
            </a:extLst>
          </p:cNvPr>
          <p:cNvSpPr txBox="1"/>
          <p:nvPr/>
        </p:nvSpPr>
        <p:spPr>
          <a:xfrm>
            <a:off x="4690310" y="3679239"/>
            <a:ext cx="2728542" cy="830997"/>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The resource study also gives probabilities of downside cases which is essential for banks. The P99 one year capacity factor is 31.1%</a:t>
            </a:r>
          </a:p>
        </p:txBody>
      </p:sp>
    </p:spTree>
    <p:extLst>
      <p:ext uri="{BB962C8B-B14F-4D97-AF65-F5344CB8AC3E}">
        <p14:creationId xmlns:p14="http://schemas.microsoft.com/office/powerpoint/2010/main" val="4007910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6A28-ACE1-F876-8E50-5E4A0F0CE448}"/>
              </a:ext>
            </a:extLst>
          </p:cNvPr>
          <p:cNvSpPr>
            <a:spLocks noGrp="1"/>
          </p:cNvSpPr>
          <p:nvPr>
            <p:ph type="title"/>
          </p:nvPr>
        </p:nvSpPr>
        <p:spPr/>
        <p:txBody>
          <a:bodyPr>
            <a:normAutofit fontScale="90000"/>
          </a:bodyPr>
          <a:lstStyle/>
          <a:p>
            <a:r>
              <a:rPr lang="en-US" dirty="0"/>
              <a:t>Course Outline and Teaching Style – Be Mean Now and Not After the Course</a:t>
            </a:r>
          </a:p>
        </p:txBody>
      </p:sp>
      <p:sp>
        <p:nvSpPr>
          <p:cNvPr id="3" name="Content Placeholder 2">
            <a:extLst>
              <a:ext uri="{FF2B5EF4-FFF2-40B4-BE49-F238E27FC236}">
                <a16:creationId xmlns:a16="http://schemas.microsoft.com/office/drawing/2014/main" id="{97E07F3A-2028-8947-07E1-CEF44A8FEE9B}"/>
              </a:ext>
            </a:extLst>
          </p:cNvPr>
          <p:cNvSpPr>
            <a:spLocks noGrp="1"/>
          </p:cNvSpPr>
          <p:nvPr>
            <p:ph idx="1"/>
          </p:nvPr>
        </p:nvSpPr>
        <p:spPr/>
        <p:txBody>
          <a:bodyPr>
            <a:normAutofit/>
          </a:bodyPr>
          <a:lstStyle/>
          <a:p>
            <a:pPr algn="l"/>
            <a:r>
              <a:rPr lang="en-US" sz="2400" dirty="0"/>
              <a:t>This is not a university course – keep guiding me as to what you want</a:t>
            </a:r>
          </a:p>
          <a:p>
            <a:pPr algn="l"/>
            <a:r>
              <a:rPr lang="en-US" sz="2400" dirty="0"/>
              <a:t>It is important to not be overly structured and focus on what you want (e.g. how much hands-on financial modelling)</a:t>
            </a:r>
          </a:p>
          <a:p>
            <a:pPr algn="l"/>
            <a:r>
              <a:rPr lang="en-US" sz="2400" dirty="0"/>
              <a:t>Please comment on the course before it is too late.</a:t>
            </a:r>
          </a:p>
          <a:p>
            <a:pPr algn="l"/>
            <a:r>
              <a:rPr lang="en-US" sz="2400" dirty="0"/>
              <a:t>Please interrupt with any question or comment. </a:t>
            </a:r>
          </a:p>
          <a:p>
            <a:pPr algn="l"/>
            <a:r>
              <a:rPr lang="en-US" sz="2400" dirty="0"/>
              <a:t>You need breaks to avoid torture.</a:t>
            </a:r>
          </a:p>
          <a:p>
            <a:pPr algn="l"/>
            <a:r>
              <a:rPr lang="en-US" sz="2400" dirty="0"/>
              <a:t>Follow-up research and practice</a:t>
            </a:r>
          </a:p>
        </p:txBody>
      </p:sp>
    </p:spTree>
    <p:extLst>
      <p:ext uri="{BB962C8B-B14F-4D97-AF65-F5344CB8AC3E}">
        <p14:creationId xmlns:p14="http://schemas.microsoft.com/office/powerpoint/2010/main" val="83030678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itle 1"/>
          <p:cNvSpPr>
            <a:spLocks noGrp="1"/>
          </p:cNvSpPr>
          <p:nvPr>
            <p:ph type="title"/>
          </p:nvPr>
        </p:nvSpPr>
        <p:spPr/>
        <p:txBody>
          <a:bodyPr/>
          <a:lstStyle/>
          <a:p>
            <a:r>
              <a:rPr lang="en-US" dirty="0"/>
              <a:t>On-Site and Simulated Solar Power</a:t>
            </a:r>
          </a:p>
        </p:txBody>
      </p:sp>
      <p:sp>
        <p:nvSpPr>
          <p:cNvPr id="163847" name="TextBox 7"/>
          <p:cNvSpPr txBox="1">
            <a:spLocks noChangeArrowheads="1"/>
          </p:cNvSpPr>
          <p:nvPr/>
        </p:nvSpPr>
        <p:spPr bwMode="auto">
          <a:xfrm>
            <a:off x="0" y="4419600"/>
            <a:ext cx="1524000" cy="738188"/>
          </a:xfrm>
          <a:prstGeom prst="rect">
            <a:avLst/>
          </a:prstGeom>
          <a:solidFill>
            <a:srgbClr val="FFFF00"/>
          </a:solidFill>
          <a:ln w="9525">
            <a:noFill/>
            <a:miter lim="800000"/>
            <a:headEnd/>
            <a:tailEnd/>
          </a:ln>
        </p:spPr>
        <p:txBody>
          <a:bodyPr>
            <a:spAutoFit/>
          </a:bodyPr>
          <a:lstStyle/>
          <a:p>
            <a:r>
              <a:rPr lang="en-US" sz="1400" dirty="0"/>
              <a:t>Compute P50 for P90 for wind versus solar</a:t>
            </a:r>
          </a:p>
        </p:txBody>
      </p:sp>
      <p:sp>
        <p:nvSpPr>
          <p:cNvPr id="3" name="Content Placeholder 2">
            <a:extLst>
              <a:ext uri="{FF2B5EF4-FFF2-40B4-BE49-F238E27FC236}">
                <a16:creationId xmlns:a16="http://schemas.microsoft.com/office/drawing/2014/main" id="{5042E64B-AC95-642B-96FE-A51944A91C51}"/>
              </a:ext>
            </a:extLst>
          </p:cNvPr>
          <p:cNvSpPr>
            <a:spLocks noGrp="1"/>
          </p:cNvSpPr>
          <p:nvPr>
            <p:ph idx="1"/>
          </p:nvPr>
        </p:nvSpPr>
        <p:spPr/>
        <p:txBody>
          <a:bodyPr/>
          <a:lstStyle/>
          <a:p>
            <a:r>
              <a:rPr lang="en-US" dirty="0"/>
              <a:t>Compute standard deviation</a:t>
            </a:r>
          </a:p>
          <a:p>
            <a:r>
              <a:rPr lang="en-US" dirty="0"/>
              <a:t>Compute the P50 versus P90</a:t>
            </a:r>
          </a:p>
          <a:p>
            <a:r>
              <a:rPr lang="en-US" dirty="0"/>
              <a:t>Compute the debt capacity with 20 year debt</a:t>
            </a:r>
          </a:p>
        </p:txBody>
      </p:sp>
      <p:pic>
        <p:nvPicPr>
          <p:cNvPr id="4" name="Picture 2"/>
          <p:cNvPicPr>
            <a:picLocks noChangeAspect="1" noChangeArrowheads="1"/>
          </p:cNvPicPr>
          <p:nvPr/>
        </p:nvPicPr>
        <p:blipFill>
          <a:blip r:embed="rId2" cstate="print"/>
          <a:stretch>
            <a:fillRect/>
          </a:stretch>
        </p:blipFill>
        <p:spPr>
          <a:xfrm>
            <a:off x="1524000" y="2097566"/>
            <a:ext cx="6718253" cy="4030952"/>
          </a:xfrm>
          <a:prstGeom prst="rect">
            <a:avLst/>
          </a:prstGeom>
          <a:noFill/>
        </p:spPr>
      </p:pic>
    </p:spTree>
    <p:extLst>
      <p:ext uri="{BB962C8B-B14F-4D97-AF65-F5344CB8AC3E}">
        <p14:creationId xmlns:p14="http://schemas.microsoft.com/office/powerpoint/2010/main" val="9089353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2617D4-F710-48C9-87C2-02B25FD07910}"/>
              </a:ext>
            </a:extLst>
          </p:cNvPr>
          <p:cNvSpPr>
            <a:spLocks noGrp="1"/>
          </p:cNvSpPr>
          <p:nvPr>
            <p:ph type="title"/>
          </p:nvPr>
        </p:nvSpPr>
        <p:spPr/>
        <p:txBody>
          <a:bodyPr>
            <a:normAutofit fontScale="90000"/>
          </a:bodyPr>
          <a:lstStyle/>
          <a:p>
            <a:r>
              <a:rPr lang="en-US" dirty="0"/>
              <a:t>Where Uncertainty Comes From – Not Just Variation Year to Year</a:t>
            </a:r>
          </a:p>
        </p:txBody>
      </p:sp>
      <p:sp>
        <p:nvSpPr>
          <p:cNvPr id="4" name="Content Placeholder 3">
            <a:extLst>
              <a:ext uri="{FF2B5EF4-FFF2-40B4-BE49-F238E27FC236}">
                <a16:creationId xmlns:a16="http://schemas.microsoft.com/office/drawing/2014/main" id="{9F702D3B-5EA6-4EB7-A0F3-D63BF986C6CC}"/>
              </a:ext>
            </a:extLst>
          </p:cNvPr>
          <p:cNvSpPr>
            <a:spLocks noGrp="1"/>
          </p:cNvSpPr>
          <p:nvPr>
            <p:ph idx="1"/>
          </p:nvPr>
        </p:nvSpPr>
        <p:spPr/>
        <p:txBody>
          <a:bodyPr/>
          <a:lstStyle/>
          <a:p>
            <a:r>
              <a:rPr lang="en-US" dirty="0"/>
              <a:t>First, there may be different solar resource estimates from different models</a:t>
            </a:r>
          </a:p>
          <a:p>
            <a:r>
              <a:rPr lang="en-US" dirty="0"/>
              <a:t>How would you account for this in the P90</a:t>
            </a:r>
          </a:p>
          <a:p>
            <a:endParaRPr lang="en-US" dirty="0"/>
          </a:p>
        </p:txBody>
      </p:sp>
      <p:pic>
        <p:nvPicPr>
          <p:cNvPr id="5" name="Picture 4">
            <a:extLst>
              <a:ext uri="{FF2B5EF4-FFF2-40B4-BE49-F238E27FC236}">
                <a16:creationId xmlns:a16="http://schemas.microsoft.com/office/drawing/2014/main" id="{177F0189-1ACF-4C41-98C6-F10FE61B4CAE}"/>
              </a:ext>
            </a:extLst>
          </p:cNvPr>
          <p:cNvPicPr>
            <a:picLocks noChangeAspect="1"/>
          </p:cNvPicPr>
          <p:nvPr/>
        </p:nvPicPr>
        <p:blipFill>
          <a:blip r:embed="rId2"/>
          <a:stretch>
            <a:fillRect/>
          </a:stretch>
        </p:blipFill>
        <p:spPr>
          <a:xfrm>
            <a:off x="1367406" y="2263934"/>
            <a:ext cx="5845249" cy="3284719"/>
          </a:xfrm>
          <a:prstGeom prst="rect">
            <a:avLst/>
          </a:prstGeom>
        </p:spPr>
      </p:pic>
      <p:sp>
        <p:nvSpPr>
          <p:cNvPr id="2" name="TextBox 1">
            <a:extLst>
              <a:ext uri="{FF2B5EF4-FFF2-40B4-BE49-F238E27FC236}">
                <a16:creationId xmlns:a16="http://schemas.microsoft.com/office/drawing/2014/main" id="{206660D7-C5C7-D1F1-489F-7E0BFB89800A}"/>
              </a:ext>
            </a:extLst>
          </p:cNvPr>
          <p:cNvSpPr txBox="1"/>
          <p:nvPr/>
        </p:nvSpPr>
        <p:spPr>
          <a:xfrm>
            <a:off x="7135906" y="857252"/>
            <a:ext cx="1808069" cy="923330"/>
          </a:xfrm>
          <a:prstGeom prst="rect">
            <a:avLst/>
          </a:prstGeom>
          <a:solidFill>
            <a:srgbClr val="FFFF00"/>
          </a:solidFill>
        </p:spPr>
        <p:txBody>
          <a:bodyPr wrap="square" rtlCol="0">
            <a:spAutoFit/>
          </a:bodyPr>
          <a:lstStyle/>
          <a:p>
            <a:r>
              <a:rPr lang="en-US" dirty="0"/>
              <a:t>Risk of getting the starting point wrong</a:t>
            </a:r>
          </a:p>
        </p:txBody>
      </p:sp>
    </p:spTree>
    <p:extLst>
      <p:ext uri="{BB962C8B-B14F-4D97-AF65-F5344CB8AC3E}">
        <p14:creationId xmlns:p14="http://schemas.microsoft.com/office/powerpoint/2010/main" val="278782608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2F588-D1BB-B8EA-0DF9-81ED5BA7D7C6}"/>
              </a:ext>
            </a:extLst>
          </p:cNvPr>
          <p:cNvSpPr>
            <a:spLocks noGrp="1"/>
          </p:cNvSpPr>
          <p:nvPr>
            <p:ph type="ctrTitle"/>
          </p:nvPr>
        </p:nvSpPr>
        <p:spPr/>
        <p:txBody>
          <a:bodyPr/>
          <a:lstStyle/>
          <a:p>
            <a:r>
              <a:rPr lang="en-US" dirty="0"/>
              <a:t>Availability Risk of Solar</a:t>
            </a:r>
          </a:p>
        </p:txBody>
      </p:sp>
      <p:pic>
        <p:nvPicPr>
          <p:cNvPr id="9" name="Picture 8">
            <a:extLst>
              <a:ext uri="{FF2B5EF4-FFF2-40B4-BE49-F238E27FC236}">
                <a16:creationId xmlns:a16="http://schemas.microsoft.com/office/drawing/2014/main" id="{713D42AE-E60C-EA8D-91A8-76EDCA3CC7EC}"/>
              </a:ext>
            </a:extLst>
          </p:cNvPr>
          <p:cNvPicPr>
            <a:picLocks noChangeAspect="1"/>
          </p:cNvPicPr>
          <p:nvPr/>
        </p:nvPicPr>
        <p:blipFill>
          <a:blip r:embed="rId2"/>
          <a:stretch>
            <a:fillRect/>
          </a:stretch>
        </p:blipFill>
        <p:spPr>
          <a:xfrm>
            <a:off x="834167" y="1651635"/>
            <a:ext cx="6886797" cy="4930812"/>
          </a:xfrm>
          <a:prstGeom prst="rect">
            <a:avLst/>
          </a:prstGeom>
        </p:spPr>
      </p:pic>
    </p:spTree>
    <p:extLst>
      <p:ext uri="{BB962C8B-B14F-4D97-AF65-F5344CB8AC3E}">
        <p14:creationId xmlns:p14="http://schemas.microsoft.com/office/powerpoint/2010/main" val="7739054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779D6-68CC-4F47-95CE-EBF63074882F}"/>
              </a:ext>
            </a:extLst>
          </p:cNvPr>
          <p:cNvSpPr>
            <a:spLocks noGrp="1"/>
          </p:cNvSpPr>
          <p:nvPr>
            <p:ph type="title"/>
          </p:nvPr>
        </p:nvSpPr>
        <p:spPr/>
        <p:txBody>
          <a:bodyPr/>
          <a:lstStyle/>
          <a:p>
            <a:r>
              <a:rPr lang="en-US" dirty="0"/>
              <a:t>Mean Square Error – Exercise, Compute it</a:t>
            </a:r>
          </a:p>
        </p:txBody>
      </p:sp>
      <p:sp>
        <p:nvSpPr>
          <p:cNvPr id="3" name="Text Placeholder 2">
            <a:extLst>
              <a:ext uri="{FF2B5EF4-FFF2-40B4-BE49-F238E27FC236}">
                <a16:creationId xmlns:a16="http://schemas.microsoft.com/office/drawing/2014/main" id="{7F088343-8340-4069-9B08-717B3F6760E3}"/>
              </a:ext>
            </a:extLst>
          </p:cNvPr>
          <p:cNvSpPr>
            <a:spLocks noGrp="1"/>
          </p:cNvSpPr>
          <p:nvPr>
            <p:ph idx="1"/>
          </p:nvPr>
        </p:nvSpPr>
        <p:spPr/>
        <p:txBody>
          <a:bodyPr/>
          <a:lstStyle/>
          <a:p>
            <a:r>
              <a:rPr lang="en-US" dirty="0"/>
              <a:t>Compute the square of the component</a:t>
            </a:r>
          </a:p>
          <a:p>
            <a:r>
              <a:rPr lang="en-US" dirty="0"/>
              <a:t>Sum the Squares of the components</a:t>
            </a:r>
          </a:p>
          <a:p>
            <a:r>
              <a:rPr lang="en-US" dirty="0"/>
              <a:t>Take the Square Root of the Sum</a:t>
            </a:r>
          </a:p>
          <a:p>
            <a:endParaRPr lang="en-US" dirty="0"/>
          </a:p>
          <a:p>
            <a:endParaRPr lang="en-US" dirty="0"/>
          </a:p>
          <a:p>
            <a:endParaRPr lang="en-US" dirty="0"/>
          </a:p>
        </p:txBody>
      </p:sp>
      <p:pic>
        <p:nvPicPr>
          <p:cNvPr id="5" name="Picture 4" descr="Text, table&#10;&#10;Description automatically generated with medium confidence">
            <a:extLst>
              <a:ext uri="{FF2B5EF4-FFF2-40B4-BE49-F238E27FC236}">
                <a16:creationId xmlns:a16="http://schemas.microsoft.com/office/drawing/2014/main" id="{CF1719A1-345E-4231-B7B0-F89F6039159B}"/>
              </a:ext>
            </a:extLst>
          </p:cNvPr>
          <p:cNvPicPr>
            <a:picLocks noChangeAspect="1"/>
          </p:cNvPicPr>
          <p:nvPr/>
        </p:nvPicPr>
        <p:blipFill>
          <a:blip r:embed="rId2"/>
          <a:stretch>
            <a:fillRect/>
          </a:stretch>
        </p:blipFill>
        <p:spPr>
          <a:xfrm>
            <a:off x="601578" y="2962068"/>
            <a:ext cx="6939547" cy="2688663"/>
          </a:xfrm>
          <a:prstGeom prst="rect">
            <a:avLst/>
          </a:prstGeom>
        </p:spPr>
      </p:pic>
    </p:spTree>
    <p:extLst>
      <p:ext uri="{BB962C8B-B14F-4D97-AF65-F5344CB8AC3E}">
        <p14:creationId xmlns:p14="http://schemas.microsoft.com/office/powerpoint/2010/main" val="163972078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DB590-BEEC-AC35-8C34-63ABF08CD533}"/>
              </a:ext>
            </a:extLst>
          </p:cNvPr>
          <p:cNvSpPr>
            <a:spLocks noGrp="1"/>
          </p:cNvSpPr>
          <p:nvPr>
            <p:ph type="title"/>
          </p:nvPr>
        </p:nvSpPr>
        <p:spPr/>
        <p:txBody>
          <a:bodyPr>
            <a:normAutofit fontScale="90000"/>
          </a:bodyPr>
          <a:lstStyle/>
          <a:p>
            <a:r>
              <a:rPr lang="en-US" dirty="0"/>
              <a:t>Interpreting P90 for Solar – Is Degradation that Occurs Annually the Same as other Variation</a:t>
            </a:r>
          </a:p>
        </p:txBody>
      </p:sp>
      <p:sp>
        <p:nvSpPr>
          <p:cNvPr id="3" name="Content Placeholder 2">
            <a:extLst>
              <a:ext uri="{FF2B5EF4-FFF2-40B4-BE49-F238E27FC236}">
                <a16:creationId xmlns:a16="http://schemas.microsoft.com/office/drawing/2014/main" id="{618F6351-E5E0-29D3-0E05-7E92D896282F}"/>
              </a:ext>
            </a:extLst>
          </p:cNvPr>
          <p:cNvSpPr>
            <a:spLocks noGrp="1"/>
          </p:cNvSpPr>
          <p:nvPr>
            <p:ph idx="1"/>
          </p:nvPr>
        </p:nvSpPr>
        <p:spPr/>
        <p:txBody>
          <a:bodyPr/>
          <a:lstStyle/>
          <a:p>
            <a:r>
              <a:rPr lang="en-US" dirty="0"/>
              <a:t>Derive standard deviation</a:t>
            </a:r>
          </a:p>
          <a:p>
            <a:r>
              <a:rPr lang="en-US" dirty="0"/>
              <a:t>Compute P90</a:t>
            </a:r>
          </a:p>
          <a:p>
            <a:endParaRPr lang="en-US" dirty="0"/>
          </a:p>
        </p:txBody>
      </p:sp>
      <p:sp>
        <p:nvSpPr>
          <p:cNvPr id="4" name="Slide Number Placeholder 3">
            <a:extLst>
              <a:ext uri="{FF2B5EF4-FFF2-40B4-BE49-F238E27FC236}">
                <a16:creationId xmlns:a16="http://schemas.microsoft.com/office/drawing/2014/main" id="{726BE2F7-C2C2-A73A-B0EA-914B889D70CF}"/>
              </a:ext>
            </a:extLst>
          </p:cNvPr>
          <p:cNvSpPr>
            <a:spLocks noGrp="1"/>
          </p:cNvSpPr>
          <p:nvPr>
            <p:ph type="sldNum" sz="quarter" idx="12"/>
          </p:nvPr>
        </p:nvSpPr>
        <p:spPr/>
        <p:txBody>
          <a:bodyPr/>
          <a:lstStyle/>
          <a:p>
            <a:fld id="{EB241CD2-1E45-42A3-B213-66A034DF9A3B}" type="slidenum">
              <a:rPr lang="en-GB" smtClean="0"/>
              <a:t>124</a:t>
            </a:fld>
            <a:endParaRPr lang="en-GB" dirty="0"/>
          </a:p>
        </p:txBody>
      </p:sp>
      <p:pic>
        <p:nvPicPr>
          <p:cNvPr id="7" name="Picture 6">
            <a:extLst>
              <a:ext uri="{FF2B5EF4-FFF2-40B4-BE49-F238E27FC236}">
                <a16:creationId xmlns:a16="http://schemas.microsoft.com/office/drawing/2014/main" id="{F18BE918-6AFE-3D4F-ABCA-A06EC973A560}"/>
              </a:ext>
            </a:extLst>
          </p:cNvPr>
          <p:cNvPicPr>
            <a:picLocks noChangeAspect="1"/>
          </p:cNvPicPr>
          <p:nvPr/>
        </p:nvPicPr>
        <p:blipFill>
          <a:blip r:embed="rId2"/>
          <a:stretch>
            <a:fillRect/>
          </a:stretch>
        </p:blipFill>
        <p:spPr>
          <a:xfrm>
            <a:off x="1345577" y="1908857"/>
            <a:ext cx="7358605" cy="4745940"/>
          </a:xfrm>
          <a:prstGeom prst="rect">
            <a:avLst/>
          </a:prstGeom>
        </p:spPr>
      </p:pic>
    </p:spTree>
    <p:extLst>
      <p:ext uri="{BB962C8B-B14F-4D97-AF65-F5344CB8AC3E}">
        <p14:creationId xmlns:p14="http://schemas.microsoft.com/office/powerpoint/2010/main" val="212068491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0AB10-51D0-CFBF-1433-D2EC5BA3025B}"/>
              </a:ext>
            </a:extLst>
          </p:cNvPr>
          <p:cNvSpPr>
            <a:spLocks noGrp="1"/>
          </p:cNvSpPr>
          <p:nvPr>
            <p:ph type="title"/>
          </p:nvPr>
        </p:nvSpPr>
        <p:spPr/>
        <p:txBody>
          <a:bodyPr/>
          <a:lstStyle/>
          <a:p>
            <a:r>
              <a:rPr lang="en-US" dirty="0"/>
              <a:t>Example of Aggressive P90</a:t>
            </a:r>
          </a:p>
        </p:txBody>
      </p:sp>
      <p:sp>
        <p:nvSpPr>
          <p:cNvPr id="3" name="Content Placeholder 2">
            <a:extLst>
              <a:ext uri="{FF2B5EF4-FFF2-40B4-BE49-F238E27FC236}">
                <a16:creationId xmlns:a16="http://schemas.microsoft.com/office/drawing/2014/main" id="{08195251-4D2D-2B2C-DE53-023008F1DDB0}"/>
              </a:ext>
            </a:extLst>
          </p:cNvPr>
          <p:cNvSpPr>
            <a:spLocks noGrp="1"/>
          </p:cNvSpPr>
          <p:nvPr>
            <p:ph idx="1"/>
          </p:nvPr>
        </p:nvSpPr>
        <p:spPr/>
        <p:txBody>
          <a:bodyPr/>
          <a:lstStyle/>
          <a:p>
            <a:r>
              <a:rPr lang="en-US" dirty="0"/>
              <a:t>The difference between P50 and P90</a:t>
            </a:r>
          </a:p>
          <a:p>
            <a:endParaRPr lang="en-US" dirty="0"/>
          </a:p>
        </p:txBody>
      </p:sp>
      <p:sp>
        <p:nvSpPr>
          <p:cNvPr id="4" name="Slide Number Placeholder 3">
            <a:extLst>
              <a:ext uri="{FF2B5EF4-FFF2-40B4-BE49-F238E27FC236}">
                <a16:creationId xmlns:a16="http://schemas.microsoft.com/office/drawing/2014/main" id="{224D78E2-C351-00BF-C92C-E916909FB98A}"/>
              </a:ext>
            </a:extLst>
          </p:cNvPr>
          <p:cNvSpPr>
            <a:spLocks noGrp="1"/>
          </p:cNvSpPr>
          <p:nvPr>
            <p:ph type="sldNum" sz="quarter" idx="12"/>
          </p:nvPr>
        </p:nvSpPr>
        <p:spPr/>
        <p:txBody>
          <a:bodyPr/>
          <a:lstStyle/>
          <a:p>
            <a:fld id="{EB241CD2-1E45-42A3-B213-66A034DF9A3B}" type="slidenum">
              <a:rPr lang="en-GB" smtClean="0"/>
              <a:t>125</a:t>
            </a:fld>
            <a:endParaRPr lang="en-GB" dirty="0"/>
          </a:p>
        </p:txBody>
      </p:sp>
      <p:pic>
        <p:nvPicPr>
          <p:cNvPr id="6" name="Picture 5">
            <a:extLst>
              <a:ext uri="{FF2B5EF4-FFF2-40B4-BE49-F238E27FC236}">
                <a16:creationId xmlns:a16="http://schemas.microsoft.com/office/drawing/2014/main" id="{5385929D-0A33-AF5A-104E-26BFAF35BBF7}"/>
              </a:ext>
            </a:extLst>
          </p:cNvPr>
          <p:cNvPicPr>
            <a:picLocks noChangeAspect="1"/>
          </p:cNvPicPr>
          <p:nvPr/>
        </p:nvPicPr>
        <p:blipFill>
          <a:blip r:embed="rId2"/>
          <a:stretch>
            <a:fillRect/>
          </a:stretch>
        </p:blipFill>
        <p:spPr>
          <a:xfrm>
            <a:off x="1893290" y="1709249"/>
            <a:ext cx="6198699" cy="4471116"/>
          </a:xfrm>
          <a:prstGeom prst="rect">
            <a:avLst/>
          </a:prstGeom>
        </p:spPr>
      </p:pic>
      <p:sp>
        <p:nvSpPr>
          <p:cNvPr id="5" name="TextBox 4">
            <a:extLst>
              <a:ext uri="{FF2B5EF4-FFF2-40B4-BE49-F238E27FC236}">
                <a16:creationId xmlns:a16="http://schemas.microsoft.com/office/drawing/2014/main" id="{3167CF41-D7CE-4B7A-DCF6-E99EC95B1A25}"/>
              </a:ext>
            </a:extLst>
          </p:cNvPr>
          <p:cNvSpPr txBox="1"/>
          <p:nvPr/>
        </p:nvSpPr>
        <p:spPr>
          <a:xfrm>
            <a:off x="74948" y="2136339"/>
            <a:ext cx="1288845" cy="1477328"/>
          </a:xfrm>
          <a:prstGeom prst="rect">
            <a:avLst/>
          </a:prstGeom>
          <a:solidFill>
            <a:srgbClr val="FFFF00"/>
          </a:solidFill>
        </p:spPr>
        <p:txBody>
          <a:bodyPr wrap="square" rtlCol="0">
            <a:spAutoFit/>
          </a:bodyPr>
          <a:lstStyle/>
          <a:p>
            <a:r>
              <a:rPr lang="en-US" dirty="0"/>
              <a:t>P90 only 96.47% below P50. Low std deviation</a:t>
            </a:r>
          </a:p>
        </p:txBody>
      </p:sp>
      <p:cxnSp>
        <p:nvCxnSpPr>
          <p:cNvPr id="8" name="Straight Arrow Connector 7">
            <a:extLst>
              <a:ext uri="{FF2B5EF4-FFF2-40B4-BE49-F238E27FC236}">
                <a16:creationId xmlns:a16="http://schemas.microsoft.com/office/drawing/2014/main" id="{54621C71-8531-ECBC-F9A0-0E1BD72E332B}"/>
              </a:ext>
            </a:extLst>
          </p:cNvPr>
          <p:cNvCxnSpPr/>
          <p:nvPr/>
        </p:nvCxnSpPr>
        <p:spPr>
          <a:xfrm>
            <a:off x="1477926" y="2966484"/>
            <a:ext cx="2275367" cy="8612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371424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FC112-7568-4039-9D1E-5464F50FC8A5}"/>
              </a:ext>
            </a:extLst>
          </p:cNvPr>
          <p:cNvSpPr>
            <a:spLocks noGrp="1"/>
          </p:cNvSpPr>
          <p:nvPr>
            <p:ph type="title"/>
          </p:nvPr>
        </p:nvSpPr>
        <p:spPr/>
        <p:txBody>
          <a:bodyPr/>
          <a:lstStyle/>
          <a:p>
            <a:r>
              <a:rPr lang="en-US" dirty="0"/>
              <a:t>Compute P Levels from Uncertainty</a:t>
            </a:r>
          </a:p>
        </p:txBody>
      </p:sp>
      <p:sp>
        <p:nvSpPr>
          <p:cNvPr id="3" name="Text Placeholder 2">
            <a:extLst>
              <a:ext uri="{FF2B5EF4-FFF2-40B4-BE49-F238E27FC236}">
                <a16:creationId xmlns:a16="http://schemas.microsoft.com/office/drawing/2014/main" id="{3C86A957-7053-4981-83DB-FBDC7B7DF717}"/>
              </a:ext>
            </a:extLst>
          </p:cNvPr>
          <p:cNvSpPr>
            <a:spLocks noGrp="1"/>
          </p:cNvSpPr>
          <p:nvPr>
            <p:ph idx="1"/>
          </p:nvPr>
        </p:nvSpPr>
        <p:spPr/>
        <p:txBody>
          <a:bodyPr/>
          <a:lstStyle/>
          <a:p>
            <a:r>
              <a:rPr lang="en-US" dirty="0"/>
              <a:t>Convert Percent to kWh</a:t>
            </a:r>
          </a:p>
          <a:p>
            <a:r>
              <a:rPr lang="en-US" dirty="0"/>
              <a:t>Use Norminv</a:t>
            </a:r>
          </a:p>
          <a:p>
            <a:endParaRPr lang="en-US" dirty="0"/>
          </a:p>
        </p:txBody>
      </p:sp>
      <p:pic>
        <p:nvPicPr>
          <p:cNvPr id="5" name="Picture 4" descr="Table&#10;&#10;Description automatically generated">
            <a:extLst>
              <a:ext uri="{FF2B5EF4-FFF2-40B4-BE49-F238E27FC236}">
                <a16:creationId xmlns:a16="http://schemas.microsoft.com/office/drawing/2014/main" id="{98A4ABB4-5F78-4016-AAFA-42F8FB3D2886}"/>
              </a:ext>
            </a:extLst>
          </p:cNvPr>
          <p:cNvPicPr>
            <a:picLocks noChangeAspect="1"/>
          </p:cNvPicPr>
          <p:nvPr/>
        </p:nvPicPr>
        <p:blipFill>
          <a:blip r:embed="rId2"/>
          <a:stretch>
            <a:fillRect/>
          </a:stretch>
        </p:blipFill>
        <p:spPr>
          <a:xfrm>
            <a:off x="2260120" y="1443172"/>
            <a:ext cx="6380133" cy="4785100"/>
          </a:xfrm>
          <a:prstGeom prst="rect">
            <a:avLst/>
          </a:prstGeom>
        </p:spPr>
      </p:pic>
      <p:sp>
        <p:nvSpPr>
          <p:cNvPr id="4" name="TextBox 3">
            <a:extLst>
              <a:ext uri="{FF2B5EF4-FFF2-40B4-BE49-F238E27FC236}">
                <a16:creationId xmlns:a16="http://schemas.microsoft.com/office/drawing/2014/main" id="{FD01BF48-E9D7-A6BF-2B4F-F88532367546}"/>
              </a:ext>
            </a:extLst>
          </p:cNvPr>
          <p:cNvSpPr txBox="1"/>
          <p:nvPr/>
        </p:nvSpPr>
        <p:spPr>
          <a:xfrm>
            <a:off x="304801" y="2133600"/>
            <a:ext cx="2028824" cy="2862322"/>
          </a:xfrm>
          <a:prstGeom prst="rect">
            <a:avLst/>
          </a:prstGeom>
          <a:noFill/>
        </p:spPr>
        <p:txBody>
          <a:bodyPr wrap="square" rtlCol="0">
            <a:spAutoFit/>
          </a:bodyPr>
          <a:lstStyle/>
          <a:p>
            <a:r>
              <a:rPr lang="en-US" dirty="0"/>
              <a:t>First calculation is the P90/P50 which is 91.1%</a:t>
            </a:r>
          </a:p>
          <a:p>
            <a:endParaRPr lang="en-US" dirty="0"/>
          </a:p>
          <a:p>
            <a:r>
              <a:rPr lang="en-US" dirty="0"/>
              <a:t>Second calculation is the standard deviation and computing standard deviation divided by average</a:t>
            </a:r>
          </a:p>
        </p:txBody>
      </p:sp>
    </p:spTree>
    <p:extLst>
      <p:ext uri="{BB962C8B-B14F-4D97-AF65-F5344CB8AC3E}">
        <p14:creationId xmlns:p14="http://schemas.microsoft.com/office/powerpoint/2010/main" val="4887343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173413-B2AA-4511-B812-4B98BDAABD86}"/>
              </a:ext>
            </a:extLst>
          </p:cNvPr>
          <p:cNvSpPr>
            <a:spLocks noGrp="1"/>
          </p:cNvSpPr>
          <p:nvPr>
            <p:ph type="title"/>
          </p:nvPr>
        </p:nvSpPr>
        <p:spPr/>
        <p:txBody>
          <a:bodyPr/>
          <a:lstStyle/>
          <a:p>
            <a:r>
              <a:rPr lang="en-US" dirty="0"/>
              <a:t>P50 and P99 in Solar Case</a:t>
            </a:r>
            <a:endParaRPr lang="en-CH" dirty="0"/>
          </a:p>
        </p:txBody>
      </p:sp>
      <p:sp>
        <p:nvSpPr>
          <p:cNvPr id="2" name="Content Placeholder 1">
            <a:extLst>
              <a:ext uri="{FF2B5EF4-FFF2-40B4-BE49-F238E27FC236}">
                <a16:creationId xmlns:a16="http://schemas.microsoft.com/office/drawing/2014/main" id="{D6A718DB-DD9A-4181-9AD6-0E01EE0EDE5E}"/>
              </a:ext>
            </a:extLst>
          </p:cNvPr>
          <p:cNvSpPr>
            <a:spLocks noGrp="1"/>
          </p:cNvSpPr>
          <p:nvPr>
            <p:ph idx="1"/>
          </p:nvPr>
        </p:nvSpPr>
        <p:spPr/>
        <p:txBody>
          <a:bodyPr/>
          <a:lstStyle/>
          <a:p>
            <a:r>
              <a:rPr lang="en-US" dirty="0"/>
              <a:t>Evaluate the P50 and P99 using the DSCR criteria.</a:t>
            </a:r>
          </a:p>
          <a:p>
            <a:endParaRPr lang="en-CH" dirty="0"/>
          </a:p>
        </p:txBody>
      </p:sp>
      <p:pic>
        <p:nvPicPr>
          <p:cNvPr id="6" name="Picture 5">
            <a:extLst>
              <a:ext uri="{FF2B5EF4-FFF2-40B4-BE49-F238E27FC236}">
                <a16:creationId xmlns:a16="http://schemas.microsoft.com/office/drawing/2014/main" id="{0B9DF235-917F-47F3-9890-3BF73447B5F2}"/>
              </a:ext>
            </a:extLst>
          </p:cNvPr>
          <p:cNvPicPr>
            <a:picLocks noChangeAspect="1"/>
          </p:cNvPicPr>
          <p:nvPr/>
        </p:nvPicPr>
        <p:blipFill>
          <a:blip r:embed="rId2"/>
          <a:stretch>
            <a:fillRect/>
          </a:stretch>
        </p:blipFill>
        <p:spPr>
          <a:xfrm>
            <a:off x="1700749" y="2108951"/>
            <a:ext cx="5742502" cy="3539374"/>
          </a:xfrm>
          <a:prstGeom prst="rect">
            <a:avLst/>
          </a:prstGeom>
        </p:spPr>
      </p:pic>
    </p:spTree>
    <p:extLst>
      <p:ext uri="{BB962C8B-B14F-4D97-AF65-F5344CB8AC3E}">
        <p14:creationId xmlns:p14="http://schemas.microsoft.com/office/powerpoint/2010/main" val="5479334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dirty="0"/>
              <a:t>Example of Sources of Uncertainty</a:t>
            </a:r>
          </a:p>
        </p:txBody>
      </p:sp>
      <p:pic>
        <p:nvPicPr>
          <p:cNvPr id="88070" name="Picture 2"/>
          <p:cNvPicPr>
            <a:picLocks noGrp="1" noChangeAspect="1" noChangeArrowheads="1"/>
          </p:cNvPicPr>
          <p:nvPr>
            <p:ph idx="1"/>
          </p:nvPr>
        </p:nvPicPr>
        <p:blipFill>
          <a:blip r:embed="rId2" cstate="print"/>
          <a:stretch>
            <a:fillRect/>
          </a:stretch>
        </p:blipFill>
        <p:spPr>
          <a:xfrm>
            <a:off x="375460" y="2140552"/>
            <a:ext cx="7569200" cy="3860800"/>
          </a:xfrm>
        </p:spPr>
      </p:pic>
      <p:pic>
        <p:nvPicPr>
          <p:cNvPr id="88071" name="Picture 3"/>
          <p:cNvPicPr>
            <a:picLocks noChangeAspect="1" noChangeArrowheads="1"/>
          </p:cNvPicPr>
          <p:nvPr/>
        </p:nvPicPr>
        <p:blipFill>
          <a:blip r:embed="rId3" cstate="print"/>
          <a:srcRect/>
          <a:stretch>
            <a:fillRect/>
          </a:stretch>
        </p:blipFill>
        <p:spPr bwMode="auto">
          <a:xfrm>
            <a:off x="6078352" y="198390"/>
            <a:ext cx="3031959" cy="1957857"/>
          </a:xfrm>
          <a:prstGeom prst="rect">
            <a:avLst/>
          </a:prstGeom>
          <a:noFill/>
          <a:ln w="9525">
            <a:noFill/>
            <a:miter lim="800000"/>
            <a:headEnd/>
            <a:tailEnd/>
          </a:ln>
        </p:spPr>
      </p:pic>
    </p:spTree>
    <p:extLst>
      <p:ext uri="{BB962C8B-B14F-4D97-AF65-F5344CB8AC3E}">
        <p14:creationId xmlns:p14="http://schemas.microsoft.com/office/powerpoint/2010/main" val="19806250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613E2-FB37-482E-87CD-86F520DD0483}"/>
              </a:ext>
            </a:extLst>
          </p:cNvPr>
          <p:cNvSpPr>
            <a:spLocks noGrp="1"/>
          </p:cNvSpPr>
          <p:nvPr>
            <p:ph type="title"/>
          </p:nvPr>
        </p:nvSpPr>
        <p:spPr/>
        <p:txBody>
          <a:bodyPr/>
          <a:lstStyle/>
          <a:p>
            <a:r>
              <a:rPr lang="en-029" dirty="0"/>
              <a:t>Risk of Noise from Turbines</a:t>
            </a:r>
          </a:p>
        </p:txBody>
      </p:sp>
      <p:sp>
        <p:nvSpPr>
          <p:cNvPr id="3" name="Content Placeholder 2">
            <a:extLst>
              <a:ext uri="{FF2B5EF4-FFF2-40B4-BE49-F238E27FC236}">
                <a16:creationId xmlns:a16="http://schemas.microsoft.com/office/drawing/2014/main" id="{CC0241E3-167F-4DC3-9C9E-21585D8071AF}"/>
              </a:ext>
            </a:extLst>
          </p:cNvPr>
          <p:cNvSpPr>
            <a:spLocks noGrp="1"/>
          </p:cNvSpPr>
          <p:nvPr>
            <p:ph idx="1"/>
          </p:nvPr>
        </p:nvSpPr>
        <p:spPr/>
        <p:txBody>
          <a:bodyPr/>
          <a:lstStyle/>
          <a:p>
            <a:r>
              <a:rPr lang="en-029" dirty="0"/>
              <a:t>The amount of noise from turbines can be measured and guaranteed, unlike the flicker example</a:t>
            </a:r>
          </a:p>
        </p:txBody>
      </p:sp>
      <p:pic>
        <p:nvPicPr>
          <p:cNvPr id="4" name="Picture 3">
            <a:extLst>
              <a:ext uri="{FF2B5EF4-FFF2-40B4-BE49-F238E27FC236}">
                <a16:creationId xmlns:a16="http://schemas.microsoft.com/office/drawing/2014/main" id="{E403E401-6556-4C26-8F88-5714DD8A1771}"/>
              </a:ext>
            </a:extLst>
          </p:cNvPr>
          <p:cNvPicPr>
            <a:picLocks noChangeAspect="1"/>
          </p:cNvPicPr>
          <p:nvPr/>
        </p:nvPicPr>
        <p:blipFill>
          <a:blip r:embed="rId2"/>
          <a:stretch>
            <a:fillRect/>
          </a:stretch>
        </p:blipFill>
        <p:spPr>
          <a:xfrm>
            <a:off x="533400" y="3048000"/>
            <a:ext cx="8001000" cy="2073107"/>
          </a:xfrm>
          <a:prstGeom prst="rect">
            <a:avLst/>
          </a:prstGeom>
        </p:spPr>
      </p:pic>
    </p:spTree>
    <p:extLst>
      <p:ext uri="{BB962C8B-B14F-4D97-AF65-F5344CB8AC3E}">
        <p14:creationId xmlns:p14="http://schemas.microsoft.com/office/powerpoint/2010/main" val="408145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D4787-0E24-543C-8D92-270026DA3F26}"/>
              </a:ext>
            </a:extLst>
          </p:cNvPr>
          <p:cNvSpPr>
            <a:spLocks noGrp="1"/>
          </p:cNvSpPr>
          <p:nvPr>
            <p:ph type="title"/>
          </p:nvPr>
        </p:nvSpPr>
        <p:spPr/>
        <p:txBody>
          <a:bodyPr/>
          <a:lstStyle/>
          <a:p>
            <a:r>
              <a:rPr lang="en-US" dirty="0"/>
              <a:t>Big Points about Renewable</a:t>
            </a:r>
          </a:p>
        </p:txBody>
      </p:sp>
      <p:sp>
        <p:nvSpPr>
          <p:cNvPr id="3" name="Text Placeholder 2">
            <a:extLst>
              <a:ext uri="{FF2B5EF4-FFF2-40B4-BE49-F238E27FC236}">
                <a16:creationId xmlns:a16="http://schemas.microsoft.com/office/drawing/2014/main" id="{06CCA9D6-B8A0-A0B6-6453-D24CDAB758A2}"/>
              </a:ext>
            </a:extLst>
          </p:cNvPr>
          <p:cNvSpPr>
            <a:spLocks noGrp="1"/>
          </p:cNvSpPr>
          <p:nvPr>
            <p:ph type="body" idx="1"/>
          </p:nvPr>
        </p:nvSpPr>
        <p:spPr/>
        <p:txBody>
          <a:bodyPr/>
          <a:lstStyle/>
          <a:p>
            <a:r>
              <a:rPr lang="en-US" dirty="0"/>
              <a:t>Dramatic change in the cost of Solar and Batteries</a:t>
            </a:r>
          </a:p>
          <a:p>
            <a:r>
              <a:rPr lang="en-US" dirty="0"/>
              <a:t>Change in the productivity of Wind</a:t>
            </a:r>
          </a:p>
          <a:p>
            <a:r>
              <a:rPr lang="en-US" dirty="0"/>
              <a:t>Financing with output risk rather than availability risk for dispatchable plants</a:t>
            </a:r>
          </a:p>
        </p:txBody>
      </p:sp>
      <p:sp>
        <p:nvSpPr>
          <p:cNvPr id="4" name="Slide Number Placeholder 3">
            <a:extLst>
              <a:ext uri="{FF2B5EF4-FFF2-40B4-BE49-F238E27FC236}">
                <a16:creationId xmlns:a16="http://schemas.microsoft.com/office/drawing/2014/main" id="{3CE56234-6DBD-293C-A2C9-194AF2EE11B8}"/>
              </a:ext>
            </a:extLst>
          </p:cNvPr>
          <p:cNvSpPr>
            <a:spLocks noGrp="1"/>
          </p:cNvSpPr>
          <p:nvPr>
            <p:ph type="sldNum" sz="quarter" idx="12"/>
          </p:nvPr>
        </p:nvSpPr>
        <p:spPr/>
        <p:txBody>
          <a:bodyPr/>
          <a:lstStyle/>
          <a:p>
            <a:fld id="{EB241CD2-1E45-42A3-B213-66A034DF9A3B}" type="slidenum">
              <a:rPr lang="en-GB" smtClean="0"/>
              <a:t>13</a:t>
            </a:fld>
            <a:endParaRPr lang="en-GB" dirty="0"/>
          </a:p>
        </p:txBody>
      </p:sp>
    </p:spTree>
    <p:extLst>
      <p:ext uri="{BB962C8B-B14F-4D97-AF65-F5344CB8AC3E}">
        <p14:creationId xmlns:p14="http://schemas.microsoft.com/office/powerpoint/2010/main" val="250155698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E5AF1-B3E5-4AD8-9164-94A79D8C15D9}"/>
              </a:ext>
            </a:extLst>
          </p:cNvPr>
          <p:cNvSpPr>
            <a:spLocks noGrp="1"/>
          </p:cNvSpPr>
          <p:nvPr>
            <p:ph type="title"/>
          </p:nvPr>
        </p:nvSpPr>
        <p:spPr/>
        <p:txBody>
          <a:bodyPr/>
          <a:lstStyle/>
          <a:p>
            <a:r>
              <a:rPr lang="en-029" dirty="0"/>
              <a:t>Risks from Avian Issues</a:t>
            </a:r>
          </a:p>
        </p:txBody>
      </p:sp>
      <p:sp>
        <p:nvSpPr>
          <p:cNvPr id="3" name="Content Placeholder 2">
            <a:extLst>
              <a:ext uri="{FF2B5EF4-FFF2-40B4-BE49-F238E27FC236}">
                <a16:creationId xmlns:a16="http://schemas.microsoft.com/office/drawing/2014/main" id="{DDB4D0DD-9065-477E-A242-9C9010D61DA9}"/>
              </a:ext>
            </a:extLst>
          </p:cNvPr>
          <p:cNvSpPr>
            <a:spLocks noGrp="1"/>
          </p:cNvSpPr>
          <p:nvPr>
            <p:ph idx="1"/>
          </p:nvPr>
        </p:nvSpPr>
        <p:spPr/>
        <p:txBody>
          <a:bodyPr/>
          <a:lstStyle/>
          <a:p>
            <a:r>
              <a:rPr lang="en-029" dirty="0"/>
              <a:t>Problems of birds can reduce the output of turbines.</a:t>
            </a:r>
          </a:p>
          <a:p>
            <a:pPr lvl="1"/>
            <a:r>
              <a:rPr lang="en-029" dirty="0"/>
              <a:t>Example in France when must stop turbines during bird migration</a:t>
            </a:r>
          </a:p>
          <a:p>
            <a:pPr lvl="1"/>
            <a:r>
              <a:rPr lang="en-029" dirty="0"/>
              <a:t>Example in Canada with reduction in generation and also costs for scientists</a:t>
            </a:r>
          </a:p>
          <a:p>
            <a:endParaRPr lang="en-029" dirty="0"/>
          </a:p>
        </p:txBody>
      </p:sp>
      <p:pic>
        <p:nvPicPr>
          <p:cNvPr id="5" name="Picture 4">
            <a:extLst>
              <a:ext uri="{FF2B5EF4-FFF2-40B4-BE49-F238E27FC236}">
                <a16:creationId xmlns:a16="http://schemas.microsoft.com/office/drawing/2014/main" id="{EB6AD387-9C12-4B34-BA86-D5909E63148E}"/>
              </a:ext>
            </a:extLst>
          </p:cNvPr>
          <p:cNvPicPr>
            <a:picLocks noChangeAspect="1"/>
          </p:cNvPicPr>
          <p:nvPr/>
        </p:nvPicPr>
        <p:blipFill>
          <a:blip r:embed="rId2"/>
          <a:stretch>
            <a:fillRect/>
          </a:stretch>
        </p:blipFill>
        <p:spPr>
          <a:xfrm>
            <a:off x="1192348" y="2701854"/>
            <a:ext cx="6368295" cy="2960868"/>
          </a:xfrm>
          <a:prstGeom prst="rect">
            <a:avLst/>
          </a:prstGeom>
        </p:spPr>
      </p:pic>
    </p:spTree>
    <p:extLst>
      <p:ext uri="{BB962C8B-B14F-4D97-AF65-F5344CB8AC3E}">
        <p14:creationId xmlns:p14="http://schemas.microsoft.com/office/powerpoint/2010/main" val="74924263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90E26-B01B-4F2C-9450-4AC00EB24DEA}"/>
              </a:ext>
            </a:extLst>
          </p:cNvPr>
          <p:cNvSpPr>
            <a:spLocks noGrp="1"/>
          </p:cNvSpPr>
          <p:nvPr>
            <p:ph type="title"/>
          </p:nvPr>
        </p:nvSpPr>
        <p:spPr/>
        <p:txBody>
          <a:bodyPr/>
          <a:lstStyle/>
          <a:p>
            <a:r>
              <a:rPr lang="en-029" dirty="0"/>
              <a:t>Additional Risks: Transmission Capacity</a:t>
            </a:r>
          </a:p>
        </p:txBody>
      </p:sp>
      <p:sp>
        <p:nvSpPr>
          <p:cNvPr id="3" name="Content Placeholder 2">
            <a:extLst>
              <a:ext uri="{FF2B5EF4-FFF2-40B4-BE49-F238E27FC236}">
                <a16:creationId xmlns:a16="http://schemas.microsoft.com/office/drawing/2014/main" id="{F8F578CB-E2AF-4ADD-93A9-4CB1E70714B0}"/>
              </a:ext>
            </a:extLst>
          </p:cNvPr>
          <p:cNvSpPr>
            <a:spLocks noGrp="1"/>
          </p:cNvSpPr>
          <p:nvPr>
            <p:ph idx="1"/>
          </p:nvPr>
        </p:nvSpPr>
        <p:spPr/>
        <p:txBody>
          <a:bodyPr/>
          <a:lstStyle/>
          <a:p>
            <a:r>
              <a:rPr lang="en-029" dirty="0"/>
              <a:t>Best Wind Sites not Located in Load Centres</a:t>
            </a:r>
          </a:p>
          <a:p>
            <a:pPr lvl="1"/>
            <a:r>
              <a:rPr lang="en-029" dirty="0"/>
              <a:t>Wind Producer may be responsible for transmission</a:t>
            </a:r>
          </a:p>
          <a:p>
            <a:pPr lvl="1"/>
            <a:r>
              <a:rPr lang="en-029" dirty="0"/>
              <a:t>Examples of curtailment</a:t>
            </a:r>
          </a:p>
          <a:p>
            <a:pPr lvl="2"/>
            <a:r>
              <a:rPr lang="en-029" dirty="0"/>
              <a:t>Lake Turkana</a:t>
            </a:r>
          </a:p>
          <a:p>
            <a:pPr lvl="2"/>
            <a:r>
              <a:rPr lang="en-029" dirty="0"/>
              <a:t>Oklahoma</a:t>
            </a:r>
          </a:p>
          <a:p>
            <a:pPr lvl="1"/>
            <a:r>
              <a:rPr lang="en-029" dirty="0"/>
              <a:t>Low Merchant Prices in Transmission Constrained Areas</a:t>
            </a:r>
          </a:p>
          <a:p>
            <a:pPr lvl="2"/>
            <a:r>
              <a:rPr lang="en-029" dirty="0"/>
              <a:t>Example: Montana and Off-peak Prices</a:t>
            </a:r>
          </a:p>
          <a:p>
            <a:endParaRPr lang="en-US" dirty="0"/>
          </a:p>
          <a:p>
            <a:r>
              <a:rPr lang="en-US" dirty="0"/>
              <a:t>NL has priority dispatch for RES. In addition, in case of curtailment compensation is paid. So far, curtailment is seemingly not an issue in NL.</a:t>
            </a:r>
          </a:p>
          <a:p>
            <a:endParaRPr lang="en-029" dirty="0"/>
          </a:p>
          <a:p>
            <a:pPr lvl="2"/>
            <a:endParaRPr lang="en-029" dirty="0"/>
          </a:p>
        </p:txBody>
      </p:sp>
    </p:spTree>
    <p:extLst>
      <p:ext uri="{BB962C8B-B14F-4D97-AF65-F5344CB8AC3E}">
        <p14:creationId xmlns:p14="http://schemas.microsoft.com/office/powerpoint/2010/main" val="353760614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160A6-68AE-4269-9C0B-FD76BCA71BDF}"/>
              </a:ext>
            </a:extLst>
          </p:cNvPr>
          <p:cNvSpPr>
            <a:spLocks noGrp="1"/>
          </p:cNvSpPr>
          <p:nvPr>
            <p:ph type="title"/>
          </p:nvPr>
        </p:nvSpPr>
        <p:spPr/>
        <p:txBody>
          <a:bodyPr>
            <a:normAutofit fontScale="90000"/>
          </a:bodyPr>
          <a:lstStyle/>
          <a:p>
            <a:r>
              <a:rPr lang="en-029" dirty="0"/>
              <a:t>Additional Risk: Partial Exposure to Merchant Power Price</a:t>
            </a:r>
          </a:p>
        </p:txBody>
      </p:sp>
      <p:sp>
        <p:nvSpPr>
          <p:cNvPr id="3" name="Content Placeholder 2">
            <a:extLst>
              <a:ext uri="{FF2B5EF4-FFF2-40B4-BE49-F238E27FC236}">
                <a16:creationId xmlns:a16="http://schemas.microsoft.com/office/drawing/2014/main" id="{1197EE1A-554E-420F-8B56-9FC776827604}"/>
              </a:ext>
            </a:extLst>
          </p:cNvPr>
          <p:cNvSpPr>
            <a:spLocks noGrp="1"/>
          </p:cNvSpPr>
          <p:nvPr>
            <p:ph idx="1"/>
          </p:nvPr>
        </p:nvSpPr>
        <p:spPr/>
        <p:txBody>
          <a:bodyPr/>
          <a:lstStyle/>
          <a:p>
            <a:r>
              <a:rPr lang="en-029" dirty="0"/>
              <a:t>History of Merchant Power and Merchant Power Problems at the Turn of the Century</a:t>
            </a:r>
          </a:p>
          <a:p>
            <a:r>
              <a:rPr lang="en-029" dirty="0"/>
              <a:t>Debt Structuring with Merchant Power Risk</a:t>
            </a:r>
          </a:p>
          <a:p>
            <a:r>
              <a:rPr lang="en-029" dirty="0"/>
              <a:t>Examples of Merchant Power Risk in PPA Contracts</a:t>
            </a:r>
          </a:p>
        </p:txBody>
      </p:sp>
    </p:spTree>
    <p:extLst>
      <p:ext uri="{BB962C8B-B14F-4D97-AF65-F5344CB8AC3E}">
        <p14:creationId xmlns:p14="http://schemas.microsoft.com/office/powerpoint/2010/main" val="79311116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0FCF8-5FA6-4CB2-A2F1-3A27FC92B77A}"/>
              </a:ext>
            </a:extLst>
          </p:cNvPr>
          <p:cNvSpPr>
            <a:spLocks noGrp="1"/>
          </p:cNvSpPr>
          <p:nvPr>
            <p:ph type="title"/>
          </p:nvPr>
        </p:nvSpPr>
        <p:spPr/>
        <p:txBody>
          <a:bodyPr/>
          <a:lstStyle/>
          <a:p>
            <a:r>
              <a:rPr lang="en-029" dirty="0"/>
              <a:t>Additional Risks: Shadow Flicker</a:t>
            </a:r>
          </a:p>
        </p:txBody>
      </p:sp>
      <p:sp>
        <p:nvSpPr>
          <p:cNvPr id="3" name="Content Placeholder 2">
            <a:extLst>
              <a:ext uri="{FF2B5EF4-FFF2-40B4-BE49-F238E27FC236}">
                <a16:creationId xmlns:a16="http://schemas.microsoft.com/office/drawing/2014/main" id="{AB20D161-320F-4062-8782-FAFE1836A516}"/>
              </a:ext>
            </a:extLst>
          </p:cNvPr>
          <p:cNvSpPr>
            <a:spLocks noGrp="1"/>
          </p:cNvSpPr>
          <p:nvPr>
            <p:ph idx="1"/>
          </p:nvPr>
        </p:nvSpPr>
        <p:spPr/>
        <p:txBody>
          <a:bodyPr>
            <a:normAutofit/>
          </a:bodyPr>
          <a:lstStyle/>
          <a:p>
            <a:pPr algn="l"/>
            <a:r>
              <a:rPr lang="en-US" sz="1800" i="1" dirty="0"/>
              <a:t>What is shadow flicker in wind and is it a big deal</a:t>
            </a:r>
          </a:p>
          <a:p>
            <a:pPr algn="l"/>
            <a:r>
              <a:rPr lang="en-US" sz="1800" dirty="0"/>
              <a:t>Shadow flicker is the intermittent shadow casted by the moving wind blades of a wind turbine. The extent of its impact depends on the latitude of the project, time of the day, time of the year, turbine height, blade length, distance between the impacted dwelling and the turbine, the window placement of the dwelling etc.</a:t>
            </a:r>
          </a:p>
          <a:p>
            <a:pPr algn="l"/>
            <a:r>
              <a:rPr lang="en-US" sz="1800" dirty="0"/>
              <a:t>Depends on the project and buildings in the vicinity and the rules &amp; regulations. Some projects need to stop turbines for specific times for shadow flicker reasons. </a:t>
            </a:r>
          </a:p>
          <a:p>
            <a:pPr algn="l"/>
            <a:r>
              <a:rPr lang="en-US" sz="1800" dirty="0"/>
              <a:t>Certain governing bodies have clear regulations on shadow flicker, e.g. max number of shadow hours casted at a dwelling. Even if there is no clear written regulations, residence (participating or not participating in the project) can express concerns during public comment period of a permitting process if there is one. Shadow flicker can be modeled using commercially available software like wind pro.</a:t>
            </a:r>
            <a:endParaRPr lang="en-029" sz="1800" dirty="0"/>
          </a:p>
        </p:txBody>
      </p:sp>
    </p:spTree>
    <p:extLst>
      <p:ext uri="{BB962C8B-B14F-4D97-AF65-F5344CB8AC3E}">
        <p14:creationId xmlns:p14="http://schemas.microsoft.com/office/powerpoint/2010/main" val="22727808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98A4-84B0-43B7-A3BA-EC514F542FAF}"/>
              </a:ext>
            </a:extLst>
          </p:cNvPr>
          <p:cNvSpPr>
            <a:spLocks noGrp="1"/>
          </p:cNvSpPr>
          <p:nvPr>
            <p:ph type="title"/>
          </p:nvPr>
        </p:nvSpPr>
        <p:spPr/>
        <p:txBody>
          <a:bodyPr/>
          <a:lstStyle/>
          <a:p>
            <a:r>
              <a:rPr lang="en-029" dirty="0"/>
              <a:t>Counter Party Risk and O&amp;M Contracts</a:t>
            </a:r>
          </a:p>
        </p:txBody>
      </p:sp>
      <p:sp>
        <p:nvSpPr>
          <p:cNvPr id="3" name="Content Placeholder 2">
            <a:extLst>
              <a:ext uri="{FF2B5EF4-FFF2-40B4-BE49-F238E27FC236}">
                <a16:creationId xmlns:a16="http://schemas.microsoft.com/office/drawing/2014/main" id="{E65722AE-70FF-4111-97A6-141860193E53}"/>
              </a:ext>
            </a:extLst>
          </p:cNvPr>
          <p:cNvSpPr>
            <a:spLocks noGrp="1"/>
          </p:cNvSpPr>
          <p:nvPr>
            <p:ph idx="1"/>
          </p:nvPr>
        </p:nvSpPr>
        <p:spPr/>
        <p:txBody>
          <a:bodyPr/>
          <a:lstStyle/>
          <a:p>
            <a:r>
              <a:rPr lang="en-US" sz="1800" dirty="0"/>
              <a:t>Replacement of the EPC/maintenance contractor --Consider a case where the turbine manufacturer/supplier will build the wind farm (EPC contract, full scope) and will also maintain it (the turbines, maintenance agreement). </a:t>
            </a:r>
          </a:p>
          <a:p>
            <a:endParaRPr lang="en-US" dirty="0"/>
          </a:p>
          <a:p>
            <a:pPr lvl="1"/>
            <a:r>
              <a:rPr lang="en-US" sz="1800" dirty="0"/>
              <a:t>Is the turbine manufacturer/supplier easy to replace (for example in case of bankruptcy)?</a:t>
            </a:r>
          </a:p>
          <a:p>
            <a:pPr lvl="1"/>
            <a:r>
              <a:rPr lang="en-US" sz="1800" dirty="0"/>
              <a:t>Can a replacement turbine manufacturer/supplier maintain the current installed turbines and replace its parts? </a:t>
            </a:r>
          </a:p>
          <a:p>
            <a:pPr lvl="1"/>
            <a:r>
              <a:rPr lang="en-US" sz="1800" dirty="0"/>
              <a:t>Or, are parts and turbines very (brand) specific and do they need to install their own turbines (or even windmills)? </a:t>
            </a:r>
          </a:p>
          <a:p>
            <a:pPr lvl="1"/>
            <a:r>
              <a:rPr lang="en-US" sz="1800" dirty="0"/>
              <a:t>Do these turbine manufacturers/suppliers use parts from subcontractors or is everything designed and built in-house and very specific? </a:t>
            </a:r>
          </a:p>
        </p:txBody>
      </p:sp>
    </p:spTree>
    <p:extLst>
      <p:ext uri="{BB962C8B-B14F-4D97-AF65-F5344CB8AC3E}">
        <p14:creationId xmlns:p14="http://schemas.microsoft.com/office/powerpoint/2010/main" val="79629917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D058-8704-49B4-9248-C9EE3A1CBC51}"/>
              </a:ext>
            </a:extLst>
          </p:cNvPr>
          <p:cNvSpPr>
            <a:spLocks noGrp="1"/>
          </p:cNvSpPr>
          <p:nvPr>
            <p:ph type="title"/>
          </p:nvPr>
        </p:nvSpPr>
        <p:spPr/>
        <p:txBody>
          <a:bodyPr/>
          <a:lstStyle/>
          <a:p>
            <a:r>
              <a:rPr lang="en-US" dirty="0"/>
              <a:t>DSCR to Accept 90% or 99% Uncertainty</a:t>
            </a:r>
          </a:p>
        </p:txBody>
      </p:sp>
      <p:sp>
        <p:nvSpPr>
          <p:cNvPr id="3" name="Text Placeholder 2">
            <a:extLst>
              <a:ext uri="{FF2B5EF4-FFF2-40B4-BE49-F238E27FC236}">
                <a16:creationId xmlns:a16="http://schemas.microsoft.com/office/drawing/2014/main" id="{D1FE3915-C3F1-4FD7-A195-84777D8EE7D7}"/>
              </a:ext>
            </a:extLst>
          </p:cNvPr>
          <p:cNvSpPr>
            <a:spLocks noGrp="1"/>
          </p:cNvSpPr>
          <p:nvPr>
            <p:ph idx="1"/>
          </p:nvPr>
        </p:nvSpPr>
        <p:spPr/>
        <p:txBody>
          <a:bodyPr/>
          <a:lstStyle/>
          <a:p>
            <a:r>
              <a:rPr lang="en-US" dirty="0"/>
              <a:t>The total of individual simulations has the MSE when the variables are independent</a:t>
            </a:r>
          </a:p>
          <a:p>
            <a:endParaRPr lang="en-US" dirty="0"/>
          </a:p>
          <a:p>
            <a:endParaRPr lang="en-US" dirty="0"/>
          </a:p>
        </p:txBody>
      </p:sp>
      <p:pic>
        <p:nvPicPr>
          <p:cNvPr id="7" name="Picture 6" descr="Graphical user interface&#10;&#10;Description automatically generated with medium confidence">
            <a:extLst>
              <a:ext uri="{FF2B5EF4-FFF2-40B4-BE49-F238E27FC236}">
                <a16:creationId xmlns:a16="http://schemas.microsoft.com/office/drawing/2014/main" id="{678A1A79-3E53-4014-B559-E9BF8D5B15DD}"/>
              </a:ext>
            </a:extLst>
          </p:cNvPr>
          <p:cNvPicPr>
            <a:picLocks noChangeAspect="1"/>
          </p:cNvPicPr>
          <p:nvPr/>
        </p:nvPicPr>
        <p:blipFill>
          <a:blip r:embed="rId2"/>
          <a:stretch>
            <a:fillRect/>
          </a:stretch>
        </p:blipFill>
        <p:spPr>
          <a:xfrm>
            <a:off x="642742" y="1709633"/>
            <a:ext cx="7422957" cy="4370066"/>
          </a:xfrm>
          <a:prstGeom prst="rect">
            <a:avLst/>
          </a:prstGeom>
        </p:spPr>
      </p:pic>
    </p:spTree>
    <p:extLst>
      <p:ext uri="{BB962C8B-B14F-4D97-AF65-F5344CB8AC3E}">
        <p14:creationId xmlns:p14="http://schemas.microsoft.com/office/powerpoint/2010/main" val="273438072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78486-4873-46D2-8A4C-E718386C97EE}"/>
              </a:ext>
            </a:extLst>
          </p:cNvPr>
          <p:cNvSpPr>
            <a:spLocks noGrp="1"/>
          </p:cNvSpPr>
          <p:nvPr>
            <p:ph type="title"/>
          </p:nvPr>
        </p:nvSpPr>
        <p:spPr/>
        <p:txBody>
          <a:bodyPr>
            <a:normAutofit fontScale="90000"/>
          </a:bodyPr>
          <a:lstStyle/>
          <a:p>
            <a:r>
              <a:rPr lang="en-029" dirty="0"/>
              <a:t>Compare the P50 versus P99 to DSCR from Wind Study</a:t>
            </a:r>
          </a:p>
        </p:txBody>
      </p:sp>
      <p:sp>
        <p:nvSpPr>
          <p:cNvPr id="3" name="Content Placeholder 2">
            <a:extLst>
              <a:ext uri="{FF2B5EF4-FFF2-40B4-BE49-F238E27FC236}">
                <a16:creationId xmlns:a16="http://schemas.microsoft.com/office/drawing/2014/main" id="{20464A5B-D06B-4D9E-87CF-1A25CE6C7E7D}"/>
              </a:ext>
            </a:extLst>
          </p:cNvPr>
          <p:cNvSpPr>
            <a:spLocks noGrp="1"/>
          </p:cNvSpPr>
          <p:nvPr>
            <p:ph idx="1"/>
          </p:nvPr>
        </p:nvSpPr>
        <p:spPr/>
        <p:txBody>
          <a:bodyPr/>
          <a:lstStyle/>
          <a:p>
            <a:pPr algn="l"/>
            <a:r>
              <a:rPr lang="en-029" dirty="0"/>
              <a:t>The difference between P50 and P99</a:t>
            </a:r>
          </a:p>
          <a:p>
            <a:pPr algn="l"/>
            <a:endParaRPr lang="en-029" dirty="0"/>
          </a:p>
        </p:txBody>
      </p:sp>
      <p:pic>
        <p:nvPicPr>
          <p:cNvPr id="5" name="Picture 4" descr="A picture containing receipt, text&#10;&#10;Description generated with very high confidence">
            <a:extLst>
              <a:ext uri="{FF2B5EF4-FFF2-40B4-BE49-F238E27FC236}">
                <a16:creationId xmlns:a16="http://schemas.microsoft.com/office/drawing/2014/main" id="{1F714010-CFD3-40A3-99CD-16FC8A307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200" y="1380809"/>
            <a:ext cx="4561103" cy="4668423"/>
          </a:xfrm>
          <a:prstGeom prst="rect">
            <a:avLst/>
          </a:prstGeom>
        </p:spPr>
      </p:pic>
    </p:spTree>
    <p:extLst>
      <p:ext uri="{BB962C8B-B14F-4D97-AF65-F5344CB8AC3E}">
        <p14:creationId xmlns:p14="http://schemas.microsoft.com/office/powerpoint/2010/main" val="187199664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A3402-D49A-2573-2824-6F20AA252965}"/>
              </a:ext>
            </a:extLst>
          </p:cNvPr>
          <p:cNvSpPr>
            <a:spLocks noGrp="1"/>
          </p:cNvSpPr>
          <p:nvPr>
            <p:ph type="ctrTitle"/>
          </p:nvPr>
        </p:nvSpPr>
        <p:spPr>
          <a:xfrm>
            <a:off x="597728" y="2308043"/>
            <a:ext cx="5444484" cy="2658403"/>
          </a:xfrm>
        </p:spPr>
        <p:txBody>
          <a:bodyPr/>
          <a:lstStyle/>
          <a:p>
            <a:r>
              <a:rPr lang="en-US" dirty="0"/>
              <a:t>Financial Modelling with IRR and DSCR</a:t>
            </a:r>
          </a:p>
        </p:txBody>
      </p:sp>
    </p:spTree>
    <p:extLst>
      <p:ext uri="{BB962C8B-B14F-4D97-AF65-F5344CB8AC3E}">
        <p14:creationId xmlns:p14="http://schemas.microsoft.com/office/powerpoint/2010/main" val="147702523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64DA9-5ADF-08FD-C1AC-AB2728DF96DF}"/>
              </a:ext>
            </a:extLst>
          </p:cNvPr>
          <p:cNvSpPr>
            <a:spLocks noGrp="1"/>
          </p:cNvSpPr>
          <p:nvPr>
            <p:ph type="title"/>
          </p:nvPr>
        </p:nvSpPr>
        <p:spPr/>
        <p:txBody>
          <a:bodyPr/>
          <a:lstStyle/>
          <a:p>
            <a:r>
              <a:rPr lang="en-US" dirty="0"/>
              <a:t>Starting Points of Understanding a Financial Model</a:t>
            </a:r>
          </a:p>
        </p:txBody>
      </p:sp>
      <p:sp>
        <p:nvSpPr>
          <p:cNvPr id="3" name="Text Placeholder 2">
            <a:extLst>
              <a:ext uri="{FF2B5EF4-FFF2-40B4-BE49-F238E27FC236}">
                <a16:creationId xmlns:a16="http://schemas.microsoft.com/office/drawing/2014/main" id="{11A56562-68DC-9288-E43F-1708093C9EC3}"/>
              </a:ext>
            </a:extLst>
          </p:cNvPr>
          <p:cNvSpPr>
            <a:spLocks noGrp="1"/>
          </p:cNvSpPr>
          <p:nvPr>
            <p:ph type="body" idx="1"/>
          </p:nvPr>
        </p:nvSpPr>
        <p:spPr/>
        <p:txBody>
          <a:bodyPr/>
          <a:lstStyle/>
          <a:p>
            <a:r>
              <a:rPr lang="en-US" dirty="0"/>
              <a:t>The idea is to not be intimidated by reading a large financial model</a:t>
            </a:r>
          </a:p>
          <a:p>
            <a:r>
              <a:rPr lang="en-US" dirty="0"/>
              <a:t>First point – Create an InputC page so you can easily change anything in the model</a:t>
            </a:r>
          </a:p>
          <a:p>
            <a:r>
              <a:rPr lang="en-US" dirty="0"/>
              <a:t>Second point – Create a flexible timeline with equations like 1=1 or NOT(true)=False or AND(1,0) = 0</a:t>
            </a:r>
          </a:p>
          <a:p>
            <a:r>
              <a:rPr lang="en-US" dirty="0"/>
              <a:t> </a:t>
            </a:r>
          </a:p>
        </p:txBody>
      </p:sp>
      <p:sp>
        <p:nvSpPr>
          <p:cNvPr id="4" name="Slide Number Placeholder 3">
            <a:extLst>
              <a:ext uri="{FF2B5EF4-FFF2-40B4-BE49-F238E27FC236}">
                <a16:creationId xmlns:a16="http://schemas.microsoft.com/office/drawing/2014/main" id="{306CF652-CAA7-6C88-7BA1-59A87412E54A}"/>
              </a:ext>
            </a:extLst>
          </p:cNvPr>
          <p:cNvSpPr>
            <a:spLocks noGrp="1"/>
          </p:cNvSpPr>
          <p:nvPr>
            <p:ph type="sldNum" sz="quarter" idx="12"/>
          </p:nvPr>
        </p:nvSpPr>
        <p:spPr/>
        <p:txBody>
          <a:bodyPr/>
          <a:lstStyle/>
          <a:p>
            <a:fld id="{EB241CD2-1E45-42A3-B213-66A034DF9A3B}" type="slidenum">
              <a:rPr lang="en-GB" smtClean="0"/>
              <a:t>138</a:t>
            </a:fld>
            <a:endParaRPr lang="en-GB" dirty="0"/>
          </a:p>
        </p:txBody>
      </p:sp>
    </p:spTree>
    <p:extLst>
      <p:ext uri="{BB962C8B-B14F-4D97-AF65-F5344CB8AC3E}">
        <p14:creationId xmlns:p14="http://schemas.microsoft.com/office/powerpoint/2010/main" val="54472603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CA4B7-282D-7195-B6DB-70122A0FEF17}"/>
              </a:ext>
            </a:extLst>
          </p:cNvPr>
          <p:cNvSpPr>
            <a:spLocks noGrp="1"/>
          </p:cNvSpPr>
          <p:nvPr>
            <p:ph type="title"/>
          </p:nvPr>
        </p:nvSpPr>
        <p:spPr/>
        <p:txBody>
          <a:bodyPr/>
          <a:lstStyle/>
          <a:p>
            <a:r>
              <a:rPr lang="en-US" dirty="0"/>
              <a:t>Example of InputC</a:t>
            </a:r>
          </a:p>
        </p:txBody>
      </p:sp>
      <p:sp>
        <p:nvSpPr>
          <p:cNvPr id="3" name="Content Placeholder 2">
            <a:extLst>
              <a:ext uri="{FF2B5EF4-FFF2-40B4-BE49-F238E27FC236}">
                <a16:creationId xmlns:a16="http://schemas.microsoft.com/office/drawing/2014/main" id="{BBF61F14-F7E0-640C-9716-F549F4FD06E2}"/>
              </a:ext>
            </a:extLst>
          </p:cNvPr>
          <p:cNvSpPr>
            <a:spLocks noGrp="1"/>
          </p:cNvSpPr>
          <p:nvPr>
            <p:ph idx="1"/>
          </p:nvPr>
        </p:nvSpPr>
        <p:spPr/>
        <p:txBody>
          <a:bodyPr/>
          <a:lstStyle/>
          <a:p>
            <a:r>
              <a:rPr lang="en-US" dirty="0"/>
              <a:t>Use the INDEX function to make selection</a:t>
            </a:r>
          </a:p>
          <a:p>
            <a:r>
              <a:rPr lang="en-US" dirty="0"/>
              <a:t>Use conditional formatting to show selection</a:t>
            </a:r>
          </a:p>
          <a:p>
            <a:endParaRPr lang="en-US" dirty="0"/>
          </a:p>
        </p:txBody>
      </p:sp>
      <p:sp>
        <p:nvSpPr>
          <p:cNvPr id="4" name="Slide Number Placeholder 3">
            <a:extLst>
              <a:ext uri="{FF2B5EF4-FFF2-40B4-BE49-F238E27FC236}">
                <a16:creationId xmlns:a16="http://schemas.microsoft.com/office/drawing/2014/main" id="{BADC23E1-73EF-8677-4E66-FD5FB1592166}"/>
              </a:ext>
            </a:extLst>
          </p:cNvPr>
          <p:cNvSpPr>
            <a:spLocks noGrp="1"/>
          </p:cNvSpPr>
          <p:nvPr>
            <p:ph type="sldNum" sz="quarter" idx="12"/>
          </p:nvPr>
        </p:nvSpPr>
        <p:spPr/>
        <p:txBody>
          <a:bodyPr/>
          <a:lstStyle/>
          <a:p>
            <a:fld id="{EB241CD2-1E45-42A3-B213-66A034DF9A3B}" type="slidenum">
              <a:rPr lang="en-GB" smtClean="0"/>
              <a:t>139</a:t>
            </a:fld>
            <a:endParaRPr lang="en-GB" dirty="0"/>
          </a:p>
        </p:txBody>
      </p:sp>
      <p:pic>
        <p:nvPicPr>
          <p:cNvPr id="6" name="Picture 5">
            <a:extLst>
              <a:ext uri="{FF2B5EF4-FFF2-40B4-BE49-F238E27FC236}">
                <a16:creationId xmlns:a16="http://schemas.microsoft.com/office/drawing/2014/main" id="{6A16FC36-C7E6-CB10-64DB-B7BD6986CCC4}"/>
              </a:ext>
            </a:extLst>
          </p:cNvPr>
          <p:cNvPicPr>
            <a:picLocks noChangeAspect="1"/>
          </p:cNvPicPr>
          <p:nvPr/>
        </p:nvPicPr>
        <p:blipFill>
          <a:blip r:embed="rId2"/>
          <a:stretch>
            <a:fillRect/>
          </a:stretch>
        </p:blipFill>
        <p:spPr>
          <a:xfrm>
            <a:off x="200025" y="1914221"/>
            <a:ext cx="8316686" cy="4266144"/>
          </a:xfrm>
          <a:prstGeom prst="rect">
            <a:avLst/>
          </a:prstGeom>
        </p:spPr>
      </p:pic>
      <p:sp>
        <p:nvSpPr>
          <p:cNvPr id="5" name="TextBox 4">
            <a:extLst>
              <a:ext uri="{FF2B5EF4-FFF2-40B4-BE49-F238E27FC236}">
                <a16:creationId xmlns:a16="http://schemas.microsoft.com/office/drawing/2014/main" id="{904F417C-90AE-F91A-9372-B97A4C950F63}"/>
              </a:ext>
            </a:extLst>
          </p:cNvPr>
          <p:cNvSpPr txBox="1"/>
          <p:nvPr/>
        </p:nvSpPr>
        <p:spPr>
          <a:xfrm>
            <a:off x="5450541" y="510988"/>
            <a:ext cx="2635624" cy="1200329"/>
          </a:xfrm>
          <a:prstGeom prst="rect">
            <a:avLst/>
          </a:prstGeom>
          <a:solidFill>
            <a:srgbClr val="FFFF00"/>
          </a:solidFill>
        </p:spPr>
        <p:txBody>
          <a:bodyPr wrap="square" rtlCol="0">
            <a:spAutoFit/>
          </a:bodyPr>
          <a:lstStyle/>
          <a:p>
            <a:r>
              <a:rPr lang="en-US" dirty="0"/>
              <a:t>Make it easy to insert new scenarios</a:t>
            </a:r>
          </a:p>
          <a:p>
            <a:r>
              <a:rPr lang="en-US" dirty="0"/>
              <a:t>Use conditional formatting</a:t>
            </a:r>
          </a:p>
        </p:txBody>
      </p:sp>
    </p:spTree>
    <p:extLst>
      <p:ext uri="{BB962C8B-B14F-4D97-AF65-F5344CB8AC3E}">
        <p14:creationId xmlns:p14="http://schemas.microsoft.com/office/powerpoint/2010/main" val="1748191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492DC-C86F-FB2C-812F-A37EFA65C38B}"/>
              </a:ext>
            </a:extLst>
          </p:cNvPr>
          <p:cNvSpPr>
            <a:spLocks noGrp="1"/>
          </p:cNvSpPr>
          <p:nvPr>
            <p:ph type="title"/>
          </p:nvPr>
        </p:nvSpPr>
        <p:spPr/>
        <p:txBody>
          <a:bodyPr>
            <a:normAutofit fontScale="90000"/>
          </a:bodyPr>
          <a:lstStyle/>
          <a:p>
            <a:r>
              <a:rPr lang="en-US" dirty="0"/>
              <a:t>Context of Revolution in Solar Costs and Battery Costs</a:t>
            </a:r>
          </a:p>
        </p:txBody>
      </p:sp>
      <p:sp>
        <p:nvSpPr>
          <p:cNvPr id="3" name="Content Placeholder 2">
            <a:extLst>
              <a:ext uri="{FF2B5EF4-FFF2-40B4-BE49-F238E27FC236}">
                <a16:creationId xmlns:a16="http://schemas.microsoft.com/office/drawing/2014/main" id="{571B034F-B5DC-4770-BDFD-8E66FC42CB54}"/>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DBA4317A-992C-D12B-EDCB-7DE846D3211E}"/>
              </a:ext>
            </a:extLst>
          </p:cNvPr>
          <p:cNvSpPr>
            <a:spLocks noGrp="1"/>
          </p:cNvSpPr>
          <p:nvPr>
            <p:ph type="sldNum" sz="quarter" idx="12"/>
          </p:nvPr>
        </p:nvSpPr>
        <p:spPr/>
        <p:txBody>
          <a:bodyPr/>
          <a:lstStyle/>
          <a:p>
            <a:fld id="{EB241CD2-1E45-42A3-B213-66A034DF9A3B}" type="slidenum">
              <a:rPr lang="en-GB" smtClean="0"/>
              <a:t>14</a:t>
            </a:fld>
            <a:endParaRPr lang="en-GB" dirty="0"/>
          </a:p>
        </p:txBody>
      </p:sp>
      <p:pic>
        <p:nvPicPr>
          <p:cNvPr id="6" name="Picture 5">
            <a:extLst>
              <a:ext uri="{FF2B5EF4-FFF2-40B4-BE49-F238E27FC236}">
                <a16:creationId xmlns:a16="http://schemas.microsoft.com/office/drawing/2014/main" id="{376E61C4-EF5B-4AEB-D38C-AFE4820CF980}"/>
              </a:ext>
            </a:extLst>
          </p:cNvPr>
          <p:cNvPicPr>
            <a:picLocks noChangeAspect="1"/>
          </p:cNvPicPr>
          <p:nvPr/>
        </p:nvPicPr>
        <p:blipFill>
          <a:blip r:embed="rId2"/>
          <a:stretch>
            <a:fillRect/>
          </a:stretch>
        </p:blipFill>
        <p:spPr>
          <a:xfrm>
            <a:off x="522513" y="1355504"/>
            <a:ext cx="4191215" cy="4292821"/>
          </a:xfrm>
          <a:prstGeom prst="rect">
            <a:avLst/>
          </a:prstGeom>
        </p:spPr>
      </p:pic>
      <p:pic>
        <p:nvPicPr>
          <p:cNvPr id="8" name="Picture 7">
            <a:extLst>
              <a:ext uri="{FF2B5EF4-FFF2-40B4-BE49-F238E27FC236}">
                <a16:creationId xmlns:a16="http://schemas.microsoft.com/office/drawing/2014/main" id="{C0723C7A-D321-D0ED-599B-FEABCF67EB20}"/>
              </a:ext>
            </a:extLst>
          </p:cNvPr>
          <p:cNvPicPr>
            <a:picLocks noChangeAspect="1"/>
          </p:cNvPicPr>
          <p:nvPr/>
        </p:nvPicPr>
        <p:blipFill>
          <a:blip r:embed="rId3"/>
          <a:stretch>
            <a:fillRect/>
          </a:stretch>
        </p:blipFill>
        <p:spPr>
          <a:xfrm>
            <a:off x="4891939" y="2147777"/>
            <a:ext cx="3990805" cy="2341774"/>
          </a:xfrm>
          <a:prstGeom prst="rect">
            <a:avLst/>
          </a:prstGeom>
        </p:spPr>
      </p:pic>
      <p:sp>
        <p:nvSpPr>
          <p:cNvPr id="9" name="TextBox 8">
            <a:extLst>
              <a:ext uri="{FF2B5EF4-FFF2-40B4-BE49-F238E27FC236}">
                <a16:creationId xmlns:a16="http://schemas.microsoft.com/office/drawing/2014/main" id="{BED0ADB2-5C1C-343F-F1DE-2FDA8E709E64}"/>
              </a:ext>
            </a:extLst>
          </p:cNvPr>
          <p:cNvSpPr txBox="1"/>
          <p:nvPr/>
        </p:nvSpPr>
        <p:spPr>
          <a:xfrm>
            <a:off x="5396753" y="4787153"/>
            <a:ext cx="3224734" cy="923330"/>
          </a:xfrm>
          <a:prstGeom prst="rect">
            <a:avLst/>
          </a:prstGeom>
          <a:solidFill>
            <a:srgbClr val="FFFF00"/>
          </a:solidFill>
        </p:spPr>
        <p:txBody>
          <a:bodyPr wrap="square" rtlCol="0">
            <a:spAutoFit/>
          </a:bodyPr>
          <a:lstStyle/>
          <a:p>
            <a:r>
              <a:rPr lang="en-US" dirty="0"/>
              <a:t>Without this dramatic decline we would still be talking about thermal plants</a:t>
            </a:r>
          </a:p>
        </p:txBody>
      </p:sp>
    </p:spTree>
    <p:extLst>
      <p:ext uri="{BB962C8B-B14F-4D97-AF65-F5344CB8AC3E}">
        <p14:creationId xmlns:p14="http://schemas.microsoft.com/office/powerpoint/2010/main" val="248993547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9766-0A5C-1700-C720-A6613EE63C65}"/>
              </a:ext>
            </a:extLst>
          </p:cNvPr>
          <p:cNvSpPr>
            <a:spLocks noGrp="1"/>
          </p:cNvSpPr>
          <p:nvPr>
            <p:ph type="title"/>
          </p:nvPr>
        </p:nvSpPr>
        <p:spPr/>
        <p:txBody>
          <a:bodyPr/>
          <a:lstStyle/>
          <a:p>
            <a:r>
              <a:rPr lang="en-US" dirty="0"/>
              <a:t>Example of Timeline</a:t>
            </a:r>
          </a:p>
        </p:txBody>
      </p:sp>
      <p:sp>
        <p:nvSpPr>
          <p:cNvPr id="3" name="Content Placeholder 2">
            <a:extLst>
              <a:ext uri="{FF2B5EF4-FFF2-40B4-BE49-F238E27FC236}">
                <a16:creationId xmlns:a16="http://schemas.microsoft.com/office/drawing/2014/main" id="{81A87062-21DE-F5DF-B11E-3AF5994807BC}"/>
              </a:ext>
            </a:extLst>
          </p:cNvPr>
          <p:cNvSpPr>
            <a:spLocks noGrp="1"/>
          </p:cNvSpPr>
          <p:nvPr>
            <p:ph idx="1"/>
          </p:nvPr>
        </p:nvSpPr>
        <p:spPr/>
        <p:txBody>
          <a:bodyPr/>
          <a:lstStyle/>
          <a:p>
            <a:r>
              <a:rPr lang="en-US" dirty="0"/>
              <a:t>Use simple formulas</a:t>
            </a:r>
          </a:p>
          <a:p>
            <a:r>
              <a:rPr lang="en-US" dirty="0"/>
              <a:t>Key is the separation of pre-COD and post-COD</a:t>
            </a:r>
          </a:p>
          <a:p>
            <a:endParaRPr lang="en-US" dirty="0"/>
          </a:p>
        </p:txBody>
      </p:sp>
      <p:sp>
        <p:nvSpPr>
          <p:cNvPr id="4" name="Slide Number Placeholder 3">
            <a:extLst>
              <a:ext uri="{FF2B5EF4-FFF2-40B4-BE49-F238E27FC236}">
                <a16:creationId xmlns:a16="http://schemas.microsoft.com/office/drawing/2014/main" id="{B3CD2F70-6219-0764-DEC3-A38224E7D641}"/>
              </a:ext>
            </a:extLst>
          </p:cNvPr>
          <p:cNvSpPr>
            <a:spLocks noGrp="1"/>
          </p:cNvSpPr>
          <p:nvPr>
            <p:ph type="sldNum" sz="quarter" idx="12"/>
          </p:nvPr>
        </p:nvSpPr>
        <p:spPr/>
        <p:txBody>
          <a:bodyPr/>
          <a:lstStyle/>
          <a:p>
            <a:fld id="{EB241CD2-1E45-42A3-B213-66A034DF9A3B}" type="slidenum">
              <a:rPr lang="en-GB" smtClean="0"/>
              <a:t>140</a:t>
            </a:fld>
            <a:endParaRPr lang="en-GB" dirty="0"/>
          </a:p>
        </p:txBody>
      </p:sp>
    </p:spTree>
    <p:extLst>
      <p:ext uri="{BB962C8B-B14F-4D97-AF65-F5344CB8AC3E}">
        <p14:creationId xmlns:p14="http://schemas.microsoft.com/office/powerpoint/2010/main" val="96385118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7081-374E-7E11-5FC3-FB65E81FB808}"/>
              </a:ext>
            </a:extLst>
          </p:cNvPr>
          <p:cNvSpPr>
            <a:spLocks noGrp="1"/>
          </p:cNvSpPr>
          <p:nvPr>
            <p:ph type="title"/>
          </p:nvPr>
        </p:nvSpPr>
        <p:spPr/>
        <p:txBody>
          <a:bodyPr/>
          <a:lstStyle/>
          <a:p>
            <a:r>
              <a:rPr lang="en-US" dirty="0"/>
              <a:t>IRR has Taken Over – So the Big Question</a:t>
            </a:r>
          </a:p>
        </p:txBody>
      </p:sp>
      <p:sp>
        <p:nvSpPr>
          <p:cNvPr id="3" name="Text Placeholder 2">
            <a:extLst>
              <a:ext uri="{FF2B5EF4-FFF2-40B4-BE49-F238E27FC236}">
                <a16:creationId xmlns:a16="http://schemas.microsoft.com/office/drawing/2014/main" id="{25141562-C444-2308-32FB-615116ACF083}"/>
              </a:ext>
            </a:extLst>
          </p:cNvPr>
          <p:cNvSpPr>
            <a:spLocks noGrp="1"/>
          </p:cNvSpPr>
          <p:nvPr>
            <p:ph type="body" idx="1"/>
          </p:nvPr>
        </p:nvSpPr>
        <p:spPr/>
        <p:txBody>
          <a:bodyPr>
            <a:normAutofit/>
          </a:bodyPr>
          <a:lstStyle/>
          <a:p>
            <a:r>
              <a:rPr lang="en-US" sz="2800" dirty="0"/>
              <a:t>What is all of this business with the IRR anyway</a:t>
            </a:r>
          </a:p>
          <a:p>
            <a:endParaRPr lang="en-US" sz="2800" dirty="0"/>
          </a:p>
          <a:p>
            <a:r>
              <a:rPr lang="en-US" sz="2800" dirty="0"/>
              <a:t>What does the IRR Actually Measure</a:t>
            </a:r>
          </a:p>
        </p:txBody>
      </p:sp>
      <p:sp>
        <p:nvSpPr>
          <p:cNvPr id="4" name="Slide Number Placeholder 3">
            <a:extLst>
              <a:ext uri="{FF2B5EF4-FFF2-40B4-BE49-F238E27FC236}">
                <a16:creationId xmlns:a16="http://schemas.microsoft.com/office/drawing/2014/main" id="{309D7305-CDC0-9AA1-9D34-EC03BA4C1264}"/>
              </a:ext>
            </a:extLst>
          </p:cNvPr>
          <p:cNvSpPr>
            <a:spLocks noGrp="1"/>
          </p:cNvSpPr>
          <p:nvPr>
            <p:ph type="sldNum" sz="quarter" idx="12"/>
          </p:nvPr>
        </p:nvSpPr>
        <p:spPr/>
        <p:txBody>
          <a:bodyPr/>
          <a:lstStyle/>
          <a:p>
            <a:fld id="{EB241CD2-1E45-42A3-B213-66A034DF9A3B}" type="slidenum">
              <a:rPr lang="en-GB" smtClean="0"/>
              <a:t>141</a:t>
            </a:fld>
            <a:endParaRPr lang="en-GB" dirty="0"/>
          </a:p>
        </p:txBody>
      </p:sp>
    </p:spTree>
    <p:extLst>
      <p:ext uri="{BB962C8B-B14F-4D97-AF65-F5344CB8AC3E}">
        <p14:creationId xmlns:p14="http://schemas.microsoft.com/office/powerpoint/2010/main" val="20584234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5A6E-96A0-089F-5FC1-F36AA651F8C5}"/>
              </a:ext>
            </a:extLst>
          </p:cNvPr>
          <p:cNvSpPr>
            <a:spLocks noGrp="1"/>
          </p:cNvSpPr>
          <p:nvPr>
            <p:ph type="title"/>
          </p:nvPr>
        </p:nvSpPr>
        <p:spPr/>
        <p:txBody>
          <a:bodyPr/>
          <a:lstStyle/>
          <a:p>
            <a:r>
              <a:rPr lang="en-US" dirty="0"/>
              <a:t>Bad Answer 1</a:t>
            </a:r>
          </a:p>
        </p:txBody>
      </p:sp>
      <p:sp>
        <p:nvSpPr>
          <p:cNvPr id="3" name="Text Placeholder 2">
            <a:extLst>
              <a:ext uri="{FF2B5EF4-FFF2-40B4-BE49-F238E27FC236}">
                <a16:creationId xmlns:a16="http://schemas.microsoft.com/office/drawing/2014/main" id="{56478DFC-39AD-275A-B416-BFA08330B1C5}"/>
              </a:ext>
            </a:extLst>
          </p:cNvPr>
          <p:cNvSpPr>
            <a:spLocks noGrp="1"/>
          </p:cNvSpPr>
          <p:nvPr>
            <p:ph type="body" idx="1"/>
          </p:nvPr>
        </p:nvSpPr>
        <p:spPr/>
        <p:txBody>
          <a:bodyPr/>
          <a:lstStyle/>
          <a:p>
            <a:r>
              <a:rPr lang="en-US" dirty="0"/>
              <a:t>IRR is the discount rate that makes the NPV equal zero.</a:t>
            </a:r>
          </a:p>
          <a:p>
            <a:endParaRPr lang="en-US" dirty="0"/>
          </a:p>
          <a:p>
            <a:r>
              <a:rPr lang="en-US" dirty="0"/>
              <a:t>True, but does the CEO like one project over another project because he says that the discount rate to make the NPV equal to zero for one project is better than another project</a:t>
            </a:r>
          </a:p>
        </p:txBody>
      </p:sp>
      <p:sp>
        <p:nvSpPr>
          <p:cNvPr id="4" name="Slide Number Placeholder 3">
            <a:extLst>
              <a:ext uri="{FF2B5EF4-FFF2-40B4-BE49-F238E27FC236}">
                <a16:creationId xmlns:a16="http://schemas.microsoft.com/office/drawing/2014/main" id="{CCAFF635-9C84-DEBE-0CBF-746D2C84AB8C}"/>
              </a:ext>
            </a:extLst>
          </p:cNvPr>
          <p:cNvSpPr>
            <a:spLocks noGrp="1"/>
          </p:cNvSpPr>
          <p:nvPr>
            <p:ph type="sldNum" sz="quarter" idx="12"/>
          </p:nvPr>
        </p:nvSpPr>
        <p:spPr/>
        <p:txBody>
          <a:bodyPr/>
          <a:lstStyle/>
          <a:p>
            <a:fld id="{EB241CD2-1E45-42A3-B213-66A034DF9A3B}" type="slidenum">
              <a:rPr lang="en-GB" smtClean="0"/>
              <a:t>142</a:t>
            </a:fld>
            <a:endParaRPr lang="en-GB" dirty="0"/>
          </a:p>
        </p:txBody>
      </p:sp>
    </p:spTree>
    <p:extLst>
      <p:ext uri="{BB962C8B-B14F-4D97-AF65-F5344CB8AC3E}">
        <p14:creationId xmlns:p14="http://schemas.microsoft.com/office/powerpoint/2010/main" val="3508686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8E64-5977-18F9-6C57-8B34795C0AF9}"/>
              </a:ext>
            </a:extLst>
          </p:cNvPr>
          <p:cNvSpPr>
            <a:spLocks noGrp="1"/>
          </p:cNvSpPr>
          <p:nvPr>
            <p:ph type="title"/>
          </p:nvPr>
        </p:nvSpPr>
        <p:spPr/>
        <p:txBody>
          <a:bodyPr/>
          <a:lstStyle/>
          <a:p>
            <a:r>
              <a:rPr lang="en-US" dirty="0"/>
              <a:t>Bad Answer 2</a:t>
            </a:r>
          </a:p>
        </p:txBody>
      </p:sp>
      <p:sp>
        <p:nvSpPr>
          <p:cNvPr id="3" name="Text Placeholder 2">
            <a:extLst>
              <a:ext uri="{FF2B5EF4-FFF2-40B4-BE49-F238E27FC236}">
                <a16:creationId xmlns:a16="http://schemas.microsoft.com/office/drawing/2014/main" id="{567BF786-CD33-DD06-2FAF-CEE9DA3C0D93}"/>
              </a:ext>
            </a:extLst>
          </p:cNvPr>
          <p:cNvSpPr>
            <a:spLocks noGrp="1"/>
          </p:cNvSpPr>
          <p:nvPr>
            <p:ph type="body" idx="1"/>
          </p:nvPr>
        </p:nvSpPr>
        <p:spPr/>
        <p:txBody>
          <a:bodyPr/>
          <a:lstStyle/>
          <a:p>
            <a:r>
              <a:rPr lang="en-US" dirty="0"/>
              <a:t>The IRR is the rate of return.</a:t>
            </a:r>
          </a:p>
          <a:p>
            <a:endParaRPr lang="en-US" dirty="0"/>
          </a:p>
          <a:p>
            <a:r>
              <a:rPr lang="en-US" dirty="0"/>
              <a:t>The  word IRR has rate of return in it. You are doing nothing other than re-stating the definition.</a:t>
            </a:r>
          </a:p>
          <a:p>
            <a:endParaRPr lang="en-US" dirty="0"/>
          </a:p>
          <a:p>
            <a:r>
              <a:rPr lang="en-US" dirty="0"/>
              <a:t>It is saying that the plane is late because it is delayed</a:t>
            </a:r>
          </a:p>
        </p:txBody>
      </p:sp>
      <p:sp>
        <p:nvSpPr>
          <p:cNvPr id="4" name="Slide Number Placeholder 3">
            <a:extLst>
              <a:ext uri="{FF2B5EF4-FFF2-40B4-BE49-F238E27FC236}">
                <a16:creationId xmlns:a16="http://schemas.microsoft.com/office/drawing/2014/main" id="{78D3C485-F9A5-FDD2-9B94-4356515D6127}"/>
              </a:ext>
            </a:extLst>
          </p:cNvPr>
          <p:cNvSpPr>
            <a:spLocks noGrp="1"/>
          </p:cNvSpPr>
          <p:nvPr>
            <p:ph type="sldNum" sz="quarter" idx="12"/>
          </p:nvPr>
        </p:nvSpPr>
        <p:spPr/>
        <p:txBody>
          <a:bodyPr/>
          <a:lstStyle/>
          <a:p>
            <a:fld id="{EB241CD2-1E45-42A3-B213-66A034DF9A3B}" type="slidenum">
              <a:rPr lang="en-GB" smtClean="0"/>
              <a:t>143</a:t>
            </a:fld>
            <a:endParaRPr lang="en-GB" dirty="0"/>
          </a:p>
        </p:txBody>
      </p:sp>
    </p:spTree>
    <p:extLst>
      <p:ext uri="{BB962C8B-B14F-4D97-AF65-F5344CB8AC3E}">
        <p14:creationId xmlns:p14="http://schemas.microsoft.com/office/powerpoint/2010/main" val="222646090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DF41F-003C-382D-0C49-63F810900A81}"/>
              </a:ext>
            </a:extLst>
          </p:cNvPr>
          <p:cNvSpPr>
            <a:spLocks noGrp="1"/>
          </p:cNvSpPr>
          <p:nvPr>
            <p:ph type="title"/>
          </p:nvPr>
        </p:nvSpPr>
        <p:spPr/>
        <p:txBody>
          <a:bodyPr/>
          <a:lstStyle/>
          <a:p>
            <a:r>
              <a:rPr lang="en-US" dirty="0"/>
              <a:t>Real World Minimum Acceptable Target IRR</a:t>
            </a:r>
          </a:p>
        </p:txBody>
      </p:sp>
      <p:sp>
        <p:nvSpPr>
          <p:cNvPr id="3" name="Content Placeholder 2">
            <a:extLst>
              <a:ext uri="{FF2B5EF4-FFF2-40B4-BE49-F238E27FC236}">
                <a16:creationId xmlns:a16="http://schemas.microsoft.com/office/drawing/2014/main" id="{59F49D43-63D6-5872-FAC7-C08F0FDD1C76}"/>
              </a:ext>
            </a:extLst>
          </p:cNvPr>
          <p:cNvSpPr>
            <a:spLocks noGrp="1"/>
          </p:cNvSpPr>
          <p:nvPr>
            <p:ph idx="1"/>
          </p:nvPr>
        </p:nvSpPr>
        <p:spPr/>
        <p:txBody>
          <a:bodyPr/>
          <a:lstStyle/>
          <a:p>
            <a:r>
              <a:rPr lang="en-US" dirty="0"/>
              <a:t>In practice there is no CAPM and certainly no un-levering and re-levering of Beta (see the discussion at the end).  </a:t>
            </a:r>
          </a:p>
          <a:p>
            <a:r>
              <a:rPr lang="en-US" dirty="0"/>
              <a:t>In practice, equity IRR is used rather than project IRR as a target (this makes sense in theory as project finance implicitly adjusts for risk</a:t>
            </a:r>
          </a:p>
          <a:p>
            <a:r>
              <a:rPr lang="en-US" dirty="0"/>
              <a:t>In practice,  and there are general standards for target IRR on buying and selling of projects. These standards have change over time. Pre-Covid for projects in Europe with a few years of history, equity IRR targets were as low as 4%.</a:t>
            </a:r>
          </a:p>
          <a:p>
            <a:endParaRPr lang="en-US" dirty="0"/>
          </a:p>
        </p:txBody>
      </p:sp>
      <p:sp>
        <p:nvSpPr>
          <p:cNvPr id="4" name="Slide Number Placeholder 3">
            <a:extLst>
              <a:ext uri="{FF2B5EF4-FFF2-40B4-BE49-F238E27FC236}">
                <a16:creationId xmlns:a16="http://schemas.microsoft.com/office/drawing/2014/main" id="{1F611318-9CBC-946A-FAB2-389425665D85}"/>
              </a:ext>
            </a:extLst>
          </p:cNvPr>
          <p:cNvSpPr>
            <a:spLocks noGrp="1"/>
          </p:cNvSpPr>
          <p:nvPr>
            <p:ph type="sldNum" sz="quarter" idx="12"/>
          </p:nvPr>
        </p:nvSpPr>
        <p:spPr>
          <a:xfrm>
            <a:off x="11495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144</a:t>
            </a:fld>
            <a:endParaRPr lang="en-GB" dirty="0"/>
          </a:p>
        </p:txBody>
      </p:sp>
      <p:pic>
        <p:nvPicPr>
          <p:cNvPr id="6" name="Picture 5">
            <a:extLst>
              <a:ext uri="{FF2B5EF4-FFF2-40B4-BE49-F238E27FC236}">
                <a16:creationId xmlns:a16="http://schemas.microsoft.com/office/drawing/2014/main" id="{27AA340A-F353-5C63-F022-D035B96E8F2A}"/>
              </a:ext>
            </a:extLst>
          </p:cNvPr>
          <p:cNvPicPr>
            <a:picLocks noChangeAspect="1"/>
          </p:cNvPicPr>
          <p:nvPr/>
        </p:nvPicPr>
        <p:blipFill>
          <a:blip r:embed="rId2"/>
          <a:stretch>
            <a:fillRect/>
          </a:stretch>
        </p:blipFill>
        <p:spPr>
          <a:xfrm>
            <a:off x="114523" y="3038190"/>
            <a:ext cx="6840607" cy="3614238"/>
          </a:xfrm>
          <a:prstGeom prst="rect">
            <a:avLst/>
          </a:prstGeom>
        </p:spPr>
      </p:pic>
      <p:sp>
        <p:nvSpPr>
          <p:cNvPr id="7" name="TextBox 6">
            <a:extLst>
              <a:ext uri="{FF2B5EF4-FFF2-40B4-BE49-F238E27FC236}">
                <a16:creationId xmlns:a16="http://schemas.microsoft.com/office/drawing/2014/main" id="{F4245C89-AA49-4095-73AD-B27DE063AFE8}"/>
              </a:ext>
            </a:extLst>
          </p:cNvPr>
          <p:cNvSpPr txBox="1"/>
          <p:nvPr/>
        </p:nvSpPr>
        <p:spPr>
          <a:xfrm>
            <a:off x="7068065" y="3429000"/>
            <a:ext cx="1642960" cy="2377574"/>
          </a:xfrm>
          <a:prstGeom prst="rect">
            <a:avLst/>
          </a:prstGeom>
          <a:solidFill>
            <a:srgbClr val="FFFF00"/>
          </a:solidFill>
        </p:spPr>
        <p:txBody>
          <a:bodyPr wrap="square" rtlCol="0">
            <a:spAutoFit/>
          </a:bodyPr>
          <a:lstStyle/>
          <a:p>
            <a:r>
              <a:rPr lang="en-US" sz="1350" dirty="0"/>
              <a:t>I have been told stories of insurance company executives and pension plan managers going around Europe holding suitcases of cash to buy solar and wind projects with operating history.</a:t>
            </a:r>
          </a:p>
        </p:txBody>
      </p:sp>
    </p:spTree>
    <p:extLst>
      <p:ext uri="{BB962C8B-B14F-4D97-AF65-F5344CB8AC3E}">
        <p14:creationId xmlns:p14="http://schemas.microsoft.com/office/powerpoint/2010/main" val="368137920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68288-7636-D2EA-12C0-6B91782E1C67}"/>
              </a:ext>
            </a:extLst>
          </p:cNvPr>
          <p:cNvSpPr>
            <a:spLocks noGrp="1"/>
          </p:cNvSpPr>
          <p:nvPr>
            <p:ph type="title"/>
          </p:nvPr>
        </p:nvSpPr>
        <p:spPr/>
        <p:txBody>
          <a:bodyPr/>
          <a:lstStyle/>
          <a:p>
            <a:r>
              <a:rPr lang="en-US" dirty="0"/>
              <a:t>IRR is Growth Rate, but With Asterix</a:t>
            </a:r>
          </a:p>
        </p:txBody>
      </p:sp>
      <p:sp>
        <p:nvSpPr>
          <p:cNvPr id="3" name="Text Placeholder 2">
            <a:extLst>
              <a:ext uri="{FF2B5EF4-FFF2-40B4-BE49-F238E27FC236}">
                <a16:creationId xmlns:a16="http://schemas.microsoft.com/office/drawing/2014/main" id="{878043A8-F533-B289-9728-795D3769A999}"/>
              </a:ext>
            </a:extLst>
          </p:cNvPr>
          <p:cNvSpPr>
            <a:spLocks noGrp="1"/>
          </p:cNvSpPr>
          <p:nvPr>
            <p:ph type="body" idx="1"/>
          </p:nvPr>
        </p:nvSpPr>
        <p:spPr/>
        <p:txBody>
          <a:bodyPr/>
          <a:lstStyle/>
          <a:p>
            <a:r>
              <a:rPr lang="en-US" dirty="0"/>
              <a:t>For LBO (ENS), the calculation is clear – without dividends between when you make the initial investment and the time when you sell the investment the IRR is the same as the growth rate</a:t>
            </a:r>
          </a:p>
        </p:txBody>
      </p:sp>
      <p:sp>
        <p:nvSpPr>
          <p:cNvPr id="4" name="Slide Number Placeholder 3">
            <a:extLst>
              <a:ext uri="{FF2B5EF4-FFF2-40B4-BE49-F238E27FC236}">
                <a16:creationId xmlns:a16="http://schemas.microsoft.com/office/drawing/2014/main" id="{A3E4ADD7-95D3-D3D2-1E90-0F5B01CA1F6C}"/>
              </a:ext>
            </a:extLst>
          </p:cNvPr>
          <p:cNvSpPr>
            <a:spLocks noGrp="1"/>
          </p:cNvSpPr>
          <p:nvPr>
            <p:ph type="sldNum" sz="quarter" idx="12"/>
          </p:nvPr>
        </p:nvSpPr>
        <p:spPr/>
        <p:txBody>
          <a:bodyPr/>
          <a:lstStyle/>
          <a:p>
            <a:fld id="{EB241CD2-1E45-42A3-B213-66A034DF9A3B}" type="slidenum">
              <a:rPr lang="en-GB" smtClean="0"/>
              <a:t>145</a:t>
            </a:fld>
            <a:endParaRPr lang="en-GB" dirty="0"/>
          </a:p>
        </p:txBody>
      </p:sp>
    </p:spTree>
    <p:extLst>
      <p:ext uri="{BB962C8B-B14F-4D97-AF65-F5344CB8AC3E}">
        <p14:creationId xmlns:p14="http://schemas.microsoft.com/office/powerpoint/2010/main" val="93398080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B4CA6-E1E8-D693-483D-438A5791F71C}"/>
              </a:ext>
            </a:extLst>
          </p:cNvPr>
          <p:cNvSpPr>
            <a:spLocks noGrp="1"/>
          </p:cNvSpPr>
          <p:nvPr>
            <p:ph type="title"/>
          </p:nvPr>
        </p:nvSpPr>
        <p:spPr/>
        <p:txBody>
          <a:bodyPr/>
          <a:lstStyle/>
          <a:p>
            <a:r>
              <a:rPr lang="en-US" dirty="0"/>
              <a:t>LBO and Growth Rate</a:t>
            </a:r>
          </a:p>
        </p:txBody>
      </p:sp>
      <p:sp>
        <p:nvSpPr>
          <p:cNvPr id="3" name="Content Placeholder 2">
            <a:extLst>
              <a:ext uri="{FF2B5EF4-FFF2-40B4-BE49-F238E27FC236}">
                <a16:creationId xmlns:a16="http://schemas.microsoft.com/office/drawing/2014/main" id="{2081D265-0BE4-52B8-42DC-925508217A3A}"/>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57D5811E-0783-0307-2499-E5A3EE680D2A}"/>
              </a:ext>
            </a:extLst>
          </p:cNvPr>
          <p:cNvSpPr>
            <a:spLocks noGrp="1"/>
          </p:cNvSpPr>
          <p:nvPr>
            <p:ph type="sldNum" sz="quarter" idx="12"/>
          </p:nvPr>
        </p:nvSpPr>
        <p:spPr/>
        <p:txBody>
          <a:bodyPr/>
          <a:lstStyle/>
          <a:p>
            <a:fld id="{EB241CD2-1E45-42A3-B213-66A034DF9A3B}" type="slidenum">
              <a:rPr lang="en-GB" smtClean="0"/>
              <a:t>146</a:t>
            </a:fld>
            <a:endParaRPr lang="en-GB" dirty="0"/>
          </a:p>
        </p:txBody>
      </p:sp>
      <p:pic>
        <p:nvPicPr>
          <p:cNvPr id="6" name="Picture 5">
            <a:extLst>
              <a:ext uri="{FF2B5EF4-FFF2-40B4-BE49-F238E27FC236}">
                <a16:creationId xmlns:a16="http://schemas.microsoft.com/office/drawing/2014/main" id="{E1BC2759-9DB7-798E-1321-EC4A9BBDADC7}"/>
              </a:ext>
            </a:extLst>
          </p:cNvPr>
          <p:cNvPicPr>
            <a:picLocks noChangeAspect="1"/>
          </p:cNvPicPr>
          <p:nvPr/>
        </p:nvPicPr>
        <p:blipFill>
          <a:blip r:embed="rId2"/>
          <a:stretch>
            <a:fillRect/>
          </a:stretch>
        </p:blipFill>
        <p:spPr>
          <a:xfrm>
            <a:off x="200025" y="1749034"/>
            <a:ext cx="8316686" cy="1779905"/>
          </a:xfrm>
          <a:prstGeom prst="rect">
            <a:avLst/>
          </a:prstGeom>
        </p:spPr>
      </p:pic>
      <p:sp>
        <p:nvSpPr>
          <p:cNvPr id="7" name="TextBox 6">
            <a:extLst>
              <a:ext uri="{FF2B5EF4-FFF2-40B4-BE49-F238E27FC236}">
                <a16:creationId xmlns:a16="http://schemas.microsoft.com/office/drawing/2014/main" id="{13194F9A-5E55-C17A-89E7-5B4F63A7EDC1}"/>
              </a:ext>
            </a:extLst>
          </p:cNvPr>
          <p:cNvSpPr txBox="1"/>
          <p:nvPr/>
        </p:nvSpPr>
        <p:spPr>
          <a:xfrm>
            <a:off x="1380565" y="3792071"/>
            <a:ext cx="3684494" cy="2031325"/>
          </a:xfrm>
          <a:prstGeom prst="rect">
            <a:avLst/>
          </a:prstGeom>
          <a:solidFill>
            <a:srgbClr val="FFFF00"/>
          </a:solidFill>
        </p:spPr>
        <p:txBody>
          <a:bodyPr wrap="square" rtlCol="0">
            <a:spAutoFit/>
          </a:bodyPr>
          <a:lstStyle/>
          <a:p>
            <a:r>
              <a:rPr lang="en-US" dirty="0"/>
              <a:t>Growth Rate is 20% for the 1,000 over 10 years (1.2)^5 x 1000.</a:t>
            </a:r>
          </a:p>
          <a:p>
            <a:endParaRPr lang="en-US" dirty="0"/>
          </a:p>
          <a:p>
            <a:r>
              <a:rPr lang="en-US" dirty="0"/>
              <a:t>This produces 20% IRR for the investment</a:t>
            </a:r>
          </a:p>
          <a:p>
            <a:endParaRPr lang="en-US" dirty="0"/>
          </a:p>
          <a:p>
            <a:r>
              <a:rPr lang="en-US" dirty="0"/>
              <a:t>Note there are no dividends</a:t>
            </a:r>
          </a:p>
        </p:txBody>
      </p:sp>
    </p:spTree>
    <p:extLst>
      <p:ext uri="{BB962C8B-B14F-4D97-AF65-F5344CB8AC3E}">
        <p14:creationId xmlns:p14="http://schemas.microsoft.com/office/powerpoint/2010/main" val="308871933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A76C7-A02F-EB41-62ED-93094E8AEBF3}"/>
              </a:ext>
            </a:extLst>
          </p:cNvPr>
          <p:cNvSpPr>
            <a:spLocks noGrp="1"/>
          </p:cNvSpPr>
          <p:nvPr>
            <p:ph type="title"/>
          </p:nvPr>
        </p:nvSpPr>
        <p:spPr/>
        <p:txBody>
          <a:bodyPr/>
          <a:lstStyle/>
          <a:p>
            <a:r>
              <a:rPr lang="en-US" dirty="0"/>
              <a:t>Amazon and Growth Rate</a:t>
            </a:r>
          </a:p>
        </p:txBody>
      </p:sp>
      <p:sp>
        <p:nvSpPr>
          <p:cNvPr id="3" name="Content Placeholder 2">
            <a:extLst>
              <a:ext uri="{FF2B5EF4-FFF2-40B4-BE49-F238E27FC236}">
                <a16:creationId xmlns:a16="http://schemas.microsoft.com/office/drawing/2014/main" id="{FA9A1AC5-8AFF-6A6A-043E-9D8FE44819B1}"/>
              </a:ext>
            </a:extLst>
          </p:cNvPr>
          <p:cNvSpPr>
            <a:spLocks noGrp="1"/>
          </p:cNvSpPr>
          <p:nvPr>
            <p:ph idx="1"/>
          </p:nvPr>
        </p:nvSpPr>
        <p:spPr/>
        <p:txBody>
          <a:bodyPr/>
          <a:lstStyle/>
          <a:p>
            <a:r>
              <a:rPr lang="en-US" dirty="0"/>
              <a:t>Amazon stock price growth with dividends.</a:t>
            </a:r>
          </a:p>
          <a:p>
            <a:endParaRPr lang="en-US" dirty="0"/>
          </a:p>
          <a:p>
            <a:endParaRPr lang="en-US" dirty="0"/>
          </a:p>
        </p:txBody>
      </p:sp>
      <p:sp>
        <p:nvSpPr>
          <p:cNvPr id="4" name="Slide Number Placeholder 3">
            <a:extLst>
              <a:ext uri="{FF2B5EF4-FFF2-40B4-BE49-F238E27FC236}">
                <a16:creationId xmlns:a16="http://schemas.microsoft.com/office/drawing/2014/main" id="{7B9A5E73-CF96-C4BC-8F08-15EFF1137363}"/>
              </a:ext>
            </a:extLst>
          </p:cNvPr>
          <p:cNvSpPr>
            <a:spLocks noGrp="1"/>
          </p:cNvSpPr>
          <p:nvPr>
            <p:ph type="sldNum" sz="quarter" idx="12"/>
          </p:nvPr>
        </p:nvSpPr>
        <p:spPr/>
        <p:txBody>
          <a:bodyPr/>
          <a:lstStyle/>
          <a:p>
            <a:fld id="{EB241CD2-1E45-42A3-B213-66A034DF9A3B}" type="slidenum">
              <a:rPr lang="en-GB" smtClean="0"/>
              <a:t>147</a:t>
            </a:fld>
            <a:endParaRPr lang="en-GB" dirty="0"/>
          </a:p>
        </p:txBody>
      </p:sp>
      <p:pic>
        <p:nvPicPr>
          <p:cNvPr id="6" name="Picture 5">
            <a:extLst>
              <a:ext uri="{FF2B5EF4-FFF2-40B4-BE49-F238E27FC236}">
                <a16:creationId xmlns:a16="http://schemas.microsoft.com/office/drawing/2014/main" id="{8EE67C9E-7508-E559-7F73-112D61120D37}"/>
              </a:ext>
            </a:extLst>
          </p:cNvPr>
          <p:cNvPicPr>
            <a:picLocks noChangeAspect="1"/>
          </p:cNvPicPr>
          <p:nvPr/>
        </p:nvPicPr>
        <p:blipFill>
          <a:blip r:embed="rId2"/>
          <a:stretch>
            <a:fillRect/>
          </a:stretch>
        </p:blipFill>
        <p:spPr>
          <a:xfrm>
            <a:off x="304801" y="1712258"/>
            <a:ext cx="6566184" cy="2465983"/>
          </a:xfrm>
          <a:prstGeom prst="rect">
            <a:avLst/>
          </a:prstGeom>
        </p:spPr>
      </p:pic>
      <p:pic>
        <p:nvPicPr>
          <p:cNvPr id="7" name="Content Placeholder 4">
            <a:extLst>
              <a:ext uri="{FF2B5EF4-FFF2-40B4-BE49-F238E27FC236}">
                <a16:creationId xmlns:a16="http://schemas.microsoft.com/office/drawing/2014/main" id="{E9169F55-858E-F791-0381-153D2733CF39}"/>
              </a:ext>
            </a:extLst>
          </p:cNvPr>
          <p:cNvPicPr>
            <a:picLocks noChangeAspect="1"/>
          </p:cNvPicPr>
          <p:nvPr/>
        </p:nvPicPr>
        <p:blipFill>
          <a:blip r:embed="rId3"/>
          <a:stretch>
            <a:fillRect/>
          </a:stretch>
        </p:blipFill>
        <p:spPr>
          <a:xfrm>
            <a:off x="5674448" y="4012751"/>
            <a:ext cx="3269527" cy="2792638"/>
          </a:xfrm>
          <a:prstGeom prst="rect">
            <a:avLst/>
          </a:prstGeom>
        </p:spPr>
      </p:pic>
    </p:spTree>
    <p:extLst>
      <p:ext uri="{BB962C8B-B14F-4D97-AF65-F5344CB8AC3E}">
        <p14:creationId xmlns:p14="http://schemas.microsoft.com/office/powerpoint/2010/main" val="166262807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E4B8D-B746-7C0C-B3F8-4B659C76AFD0}"/>
              </a:ext>
            </a:extLst>
          </p:cNvPr>
          <p:cNvSpPr>
            <a:spLocks noGrp="1"/>
          </p:cNvSpPr>
          <p:nvPr>
            <p:ph type="title"/>
          </p:nvPr>
        </p:nvSpPr>
        <p:spPr/>
        <p:txBody>
          <a:bodyPr/>
          <a:lstStyle/>
          <a:p>
            <a:r>
              <a:rPr lang="en-US" dirty="0"/>
              <a:t>Problem with Dividends in IRR</a:t>
            </a:r>
          </a:p>
        </p:txBody>
      </p:sp>
      <p:sp>
        <p:nvSpPr>
          <p:cNvPr id="3" name="Content Placeholder 2">
            <a:extLst>
              <a:ext uri="{FF2B5EF4-FFF2-40B4-BE49-F238E27FC236}">
                <a16:creationId xmlns:a16="http://schemas.microsoft.com/office/drawing/2014/main" id="{5D721AA1-FE0B-80DB-3EC7-AE12C5D029AC}"/>
              </a:ext>
            </a:extLst>
          </p:cNvPr>
          <p:cNvSpPr>
            <a:spLocks noGrp="1"/>
          </p:cNvSpPr>
          <p:nvPr>
            <p:ph idx="1"/>
          </p:nvPr>
        </p:nvSpPr>
        <p:spPr/>
        <p:txBody>
          <a:bodyPr/>
          <a:lstStyle/>
          <a:p>
            <a:pPr algn="l"/>
            <a:r>
              <a:rPr lang="en-US" dirty="0"/>
              <a:t>Unlike the LBO example, in project finance there are continuing dividends</a:t>
            </a:r>
          </a:p>
          <a:p>
            <a:pPr algn="l"/>
            <a:r>
              <a:rPr lang="en-US" dirty="0"/>
              <a:t>The IRR is still the growth rate, but this time, the IRR only works as the growth rate if dividends are assumed to be re-invested at the same rate as the IRR as shown in the example below</a:t>
            </a:r>
          </a:p>
        </p:txBody>
      </p:sp>
      <p:sp>
        <p:nvSpPr>
          <p:cNvPr id="4" name="Slide Number Placeholder 3">
            <a:extLst>
              <a:ext uri="{FF2B5EF4-FFF2-40B4-BE49-F238E27FC236}">
                <a16:creationId xmlns:a16="http://schemas.microsoft.com/office/drawing/2014/main" id="{01649199-1BA6-81C9-4823-DB3839110E9B}"/>
              </a:ext>
            </a:extLst>
          </p:cNvPr>
          <p:cNvSpPr>
            <a:spLocks noGrp="1"/>
          </p:cNvSpPr>
          <p:nvPr>
            <p:ph type="sldNum" sz="quarter" idx="12"/>
          </p:nvPr>
        </p:nvSpPr>
        <p:spPr/>
        <p:txBody>
          <a:bodyPr/>
          <a:lstStyle/>
          <a:p>
            <a:fld id="{EB241CD2-1E45-42A3-B213-66A034DF9A3B}" type="slidenum">
              <a:rPr lang="en-GB" smtClean="0"/>
              <a:t>148</a:t>
            </a:fld>
            <a:endParaRPr lang="en-GB" dirty="0"/>
          </a:p>
        </p:txBody>
      </p:sp>
      <p:pic>
        <p:nvPicPr>
          <p:cNvPr id="6" name="Picture 5">
            <a:extLst>
              <a:ext uri="{FF2B5EF4-FFF2-40B4-BE49-F238E27FC236}">
                <a16:creationId xmlns:a16="http://schemas.microsoft.com/office/drawing/2014/main" id="{37855BAB-9278-B928-A2B2-0914103DDDCE}"/>
              </a:ext>
            </a:extLst>
          </p:cNvPr>
          <p:cNvPicPr>
            <a:picLocks noChangeAspect="1"/>
          </p:cNvPicPr>
          <p:nvPr/>
        </p:nvPicPr>
        <p:blipFill>
          <a:blip r:embed="rId2"/>
          <a:stretch>
            <a:fillRect/>
          </a:stretch>
        </p:blipFill>
        <p:spPr>
          <a:xfrm>
            <a:off x="286871" y="2436722"/>
            <a:ext cx="8068235" cy="4021229"/>
          </a:xfrm>
          <a:prstGeom prst="rect">
            <a:avLst/>
          </a:prstGeom>
        </p:spPr>
      </p:pic>
      <p:sp>
        <p:nvSpPr>
          <p:cNvPr id="5" name="TextBox 4">
            <a:extLst>
              <a:ext uri="{FF2B5EF4-FFF2-40B4-BE49-F238E27FC236}">
                <a16:creationId xmlns:a16="http://schemas.microsoft.com/office/drawing/2014/main" id="{59410BD8-707D-69C9-8E37-861BAEFE64B5}"/>
              </a:ext>
            </a:extLst>
          </p:cNvPr>
          <p:cNvSpPr txBox="1"/>
          <p:nvPr/>
        </p:nvSpPr>
        <p:spPr>
          <a:xfrm>
            <a:off x="6257365" y="4840941"/>
            <a:ext cx="1909482" cy="646331"/>
          </a:xfrm>
          <a:prstGeom prst="rect">
            <a:avLst/>
          </a:prstGeom>
          <a:solidFill>
            <a:srgbClr val="FFFF00"/>
          </a:solidFill>
        </p:spPr>
        <p:txBody>
          <a:bodyPr wrap="square" rtlCol="0">
            <a:spAutoFit/>
          </a:bodyPr>
          <a:lstStyle/>
          <a:p>
            <a:r>
              <a:rPr lang="en-US" dirty="0"/>
              <a:t>IRR from the growth rate</a:t>
            </a:r>
          </a:p>
        </p:txBody>
      </p:sp>
      <p:cxnSp>
        <p:nvCxnSpPr>
          <p:cNvPr id="8" name="Straight Arrow Connector 7">
            <a:extLst>
              <a:ext uri="{FF2B5EF4-FFF2-40B4-BE49-F238E27FC236}">
                <a16:creationId xmlns:a16="http://schemas.microsoft.com/office/drawing/2014/main" id="{053BF48B-C392-3665-8809-42A004B3BE72}"/>
              </a:ext>
            </a:extLst>
          </p:cNvPr>
          <p:cNvCxnSpPr/>
          <p:nvPr/>
        </p:nvCxnSpPr>
        <p:spPr>
          <a:xfrm flipH="1" flipV="1">
            <a:off x="3765176" y="4840941"/>
            <a:ext cx="2348753"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3CFFC78-993F-50B7-9E2D-9FBBB504B33C}"/>
              </a:ext>
            </a:extLst>
          </p:cNvPr>
          <p:cNvSpPr txBox="1"/>
          <p:nvPr/>
        </p:nvSpPr>
        <p:spPr>
          <a:xfrm>
            <a:off x="6723529" y="3429001"/>
            <a:ext cx="1981200" cy="369332"/>
          </a:xfrm>
          <a:prstGeom prst="rect">
            <a:avLst/>
          </a:prstGeom>
          <a:solidFill>
            <a:srgbClr val="FFFF00"/>
          </a:solidFill>
        </p:spPr>
        <p:txBody>
          <a:bodyPr wrap="square" rtlCol="0">
            <a:spAutoFit/>
          </a:bodyPr>
          <a:lstStyle/>
          <a:p>
            <a:r>
              <a:rPr lang="en-US" dirty="0"/>
              <a:t>IRR from Cash Flow</a:t>
            </a:r>
          </a:p>
        </p:txBody>
      </p:sp>
      <p:cxnSp>
        <p:nvCxnSpPr>
          <p:cNvPr id="11" name="Straight Arrow Connector 10">
            <a:extLst>
              <a:ext uri="{FF2B5EF4-FFF2-40B4-BE49-F238E27FC236}">
                <a16:creationId xmlns:a16="http://schemas.microsoft.com/office/drawing/2014/main" id="{70A19057-3F63-D0AF-31F6-E1D05568A5A4}"/>
              </a:ext>
            </a:extLst>
          </p:cNvPr>
          <p:cNvCxnSpPr/>
          <p:nvPr/>
        </p:nvCxnSpPr>
        <p:spPr>
          <a:xfrm flipH="1">
            <a:off x="4294094" y="3666565"/>
            <a:ext cx="23666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503631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F5A6B-EF1A-7A3D-CE97-11A847BA584C}"/>
              </a:ext>
            </a:extLst>
          </p:cNvPr>
          <p:cNvSpPr>
            <a:spLocks noGrp="1"/>
          </p:cNvSpPr>
          <p:nvPr>
            <p:ph type="title"/>
          </p:nvPr>
        </p:nvSpPr>
        <p:spPr/>
        <p:txBody>
          <a:bodyPr/>
          <a:lstStyle/>
          <a:p>
            <a:r>
              <a:rPr lang="en-US" dirty="0"/>
              <a:t>Crazy Results for High IRR and Long-term</a:t>
            </a:r>
          </a:p>
        </p:txBody>
      </p:sp>
      <p:sp>
        <p:nvSpPr>
          <p:cNvPr id="3" name="Content Placeholder 2">
            <a:extLst>
              <a:ext uri="{FF2B5EF4-FFF2-40B4-BE49-F238E27FC236}">
                <a16:creationId xmlns:a16="http://schemas.microsoft.com/office/drawing/2014/main" id="{103FE4AF-0BF9-956E-59C7-0AF0B7C8D250}"/>
              </a:ext>
            </a:extLst>
          </p:cNvPr>
          <p:cNvSpPr>
            <a:spLocks noGrp="1"/>
          </p:cNvSpPr>
          <p:nvPr>
            <p:ph idx="1"/>
          </p:nvPr>
        </p:nvSpPr>
        <p:spPr/>
        <p:txBody>
          <a:bodyPr/>
          <a:lstStyle/>
          <a:p>
            <a:pPr algn="l"/>
            <a:r>
              <a:rPr lang="en-US" dirty="0"/>
              <a:t>Because of the re-investment rate assumption which implicitly assumes that cash flows are discounted at the IRR itself, for long-term investments with a high IRR, the value of the long-term cash flow is very low. This does not reflect the true value of long-term versus short-term investments.</a:t>
            </a:r>
          </a:p>
          <a:p>
            <a:pPr algn="l"/>
            <a:r>
              <a:rPr lang="en-US" dirty="0"/>
              <a:t>The data table below illustrates that the IRR increases by a small amount when the IRR is high and the life is long</a:t>
            </a:r>
          </a:p>
        </p:txBody>
      </p:sp>
      <p:sp>
        <p:nvSpPr>
          <p:cNvPr id="4" name="Slide Number Placeholder 3">
            <a:extLst>
              <a:ext uri="{FF2B5EF4-FFF2-40B4-BE49-F238E27FC236}">
                <a16:creationId xmlns:a16="http://schemas.microsoft.com/office/drawing/2014/main" id="{F6E58BA8-003D-79FA-7CDC-78E636354E8E}"/>
              </a:ext>
            </a:extLst>
          </p:cNvPr>
          <p:cNvSpPr>
            <a:spLocks noGrp="1"/>
          </p:cNvSpPr>
          <p:nvPr>
            <p:ph type="sldNum" sz="quarter" idx="12"/>
          </p:nvPr>
        </p:nvSpPr>
        <p:spPr/>
        <p:txBody>
          <a:bodyPr/>
          <a:lstStyle/>
          <a:p>
            <a:fld id="{EB241CD2-1E45-42A3-B213-66A034DF9A3B}" type="slidenum">
              <a:rPr lang="en-GB" smtClean="0"/>
              <a:t>149</a:t>
            </a:fld>
            <a:endParaRPr lang="en-GB" dirty="0"/>
          </a:p>
        </p:txBody>
      </p:sp>
      <p:pic>
        <p:nvPicPr>
          <p:cNvPr id="8" name="Picture 7">
            <a:extLst>
              <a:ext uri="{FF2B5EF4-FFF2-40B4-BE49-F238E27FC236}">
                <a16:creationId xmlns:a16="http://schemas.microsoft.com/office/drawing/2014/main" id="{C063E215-B299-7A30-3303-DD419EFE6D9D}"/>
              </a:ext>
            </a:extLst>
          </p:cNvPr>
          <p:cNvPicPr>
            <a:picLocks noChangeAspect="1"/>
          </p:cNvPicPr>
          <p:nvPr/>
        </p:nvPicPr>
        <p:blipFill>
          <a:blip r:embed="rId2"/>
          <a:stretch>
            <a:fillRect/>
          </a:stretch>
        </p:blipFill>
        <p:spPr>
          <a:xfrm>
            <a:off x="1011725" y="3094106"/>
            <a:ext cx="6439231" cy="2057506"/>
          </a:xfrm>
          <a:prstGeom prst="rect">
            <a:avLst/>
          </a:prstGeom>
        </p:spPr>
      </p:pic>
      <p:sp>
        <p:nvSpPr>
          <p:cNvPr id="9" name="TextBox 8">
            <a:extLst>
              <a:ext uri="{FF2B5EF4-FFF2-40B4-BE49-F238E27FC236}">
                <a16:creationId xmlns:a16="http://schemas.microsoft.com/office/drawing/2014/main" id="{783F5AF9-9D0A-CFD5-1359-228E03BC4D8A}"/>
              </a:ext>
            </a:extLst>
          </p:cNvPr>
          <p:cNvSpPr txBox="1"/>
          <p:nvPr/>
        </p:nvSpPr>
        <p:spPr>
          <a:xfrm>
            <a:off x="6078071" y="2599765"/>
            <a:ext cx="2178423" cy="646331"/>
          </a:xfrm>
          <a:prstGeom prst="rect">
            <a:avLst/>
          </a:prstGeom>
          <a:solidFill>
            <a:srgbClr val="FFFF00"/>
          </a:solidFill>
        </p:spPr>
        <p:txBody>
          <a:bodyPr wrap="square" rtlCol="0">
            <a:spAutoFit/>
          </a:bodyPr>
          <a:lstStyle/>
          <a:p>
            <a:r>
              <a:rPr lang="en-US" dirty="0"/>
              <a:t>No change for difference in life</a:t>
            </a:r>
          </a:p>
        </p:txBody>
      </p:sp>
      <p:cxnSp>
        <p:nvCxnSpPr>
          <p:cNvPr id="11" name="Straight Arrow Connector 10">
            <a:extLst>
              <a:ext uri="{FF2B5EF4-FFF2-40B4-BE49-F238E27FC236}">
                <a16:creationId xmlns:a16="http://schemas.microsoft.com/office/drawing/2014/main" id="{711E691D-3BA6-952A-4ED0-144770275C12}"/>
              </a:ext>
            </a:extLst>
          </p:cNvPr>
          <p:cNvCxnSpPr>
            <a:stCxn id="9" idx="3"/>
          </p:cNvCxnSpPr>
          <p:nvPr/>
        </p:nvCxnSpPr>
        <p:spPr>
          <a:xfrm flipH="1">
            <a:off x="7450956" y="2922931"/>
            <a:ext cx="805538" cy="1666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095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6B53F-DE74-FC7C-C12B-638F56CD2BF6}"/>
              </a:ext>
            </a:extLst>
          </p:cNvPr>
          <p:cNvSpPr>
            <a:spLocks noGrp="1"/>
          </p:cNvSpPr>
          <p:nvPr>
            <p:ph type="title"/>
          </p:nvPr>
        </p:nvSpPr>
        <p:spPr/>
        <p:txBody>
          <a:bodyPr>
            <a:normAutofit fontScale="90000"/>
          </a:bodyPr>
          <a:lstStyle/>
          <a:p>
            <a:r>
              <a:rPr lang="en-US" dirty="0"/>
              <a:t>Renewable Projects Depend Output that Cannot be Controlled</a:t>
            </a:r>
          </a:p>
        </p:txBody>
      </p:sp>
      <p:sp>
        <p:nvSpPr>
          <p:cNvPr id="3" name="Content Placeholder 2">
            <a:extLst>
              <a:ext uri="{FF2B5EF4-FFF2-40B4-BE49-F238E27FC236}">
                <a16:creationId xmlns:a16="http://schemas.microsoft.com/office/drawing/2014/main" id="{42B51B28-E3E5-16FE-699E-B2C72B72306C}"/>
              </a:ext>
            </a:extLst>
          </p:cNvPr>
          <p:cNvSpPr>
            <a:spLocks noGrp="1"/>
          </p:cNvSpPr>
          <p:nvPr>
            <p:ph idx="1"/>
          </p:nvPr>
        </p:nvSpPr>
        <p:spPr/>
        <p:txBody>
          <a:bodyPr/>
          <a:lstStyle/>
          <a:p>
            <a:r>
              <a:rPr lang="en-US" dirty="0"/>
              <a:t>Solar or Wind</a:t>
            </a:r>
          </a:p>
          <a:p>
            <a:endParaRPr lang="en-US" dirty="0"/>
          </a:p>
          <a:p>
            <a:endParaRPr lang="en-US" dirty="0"/>
          </a:p>
          <a:p>
            <a:endParaRPr lang="en-US" dirty="0"/>
          </a:p>
          <a:p>
            <a:endParaRPr lang="en-US" dirty="0"/>
          </a:p>
          <a:p>
            <a:endParaRPr lang="en-US" dirty="0"/>
          </a:p>
          <a:p>
            <a:endParaRPr lang="en-US" dirty="0"/>
          </a:p>
          <a:p>
            <a:r>
              <a:rPr lang="en-US" dirty="0"/>
              <a:t>Battery</a:t>
            </a:r>
          </a:p>
        </p:txBody>
      </p:sp>
      <p:sp>
        <p:nvSpPr>
          <p:cNvPr id="4" name="Slide Number Placeholder 3">
            <a:extLst>
              <a:ext uri="{FF2B5EF4-FFF2-40B4-BE49-F238E27FC236}">
                <a16:creationId xmlns:a16="http://schemas.microsoft.com/office/drawing/2014/main" id="{956D82FE-68B3-48A6-4555-511793804DB4}"/>
              </a:ext>
            </a:extLst>
          </p:cNvPr>
          <p:cNvSpPr>
            <a:spLocks noGrp="1"/>
          </p:cNvSpPr>
          <p:nvPr>
            <p:ph type="sldNum" sz="quarter" idx="12"/>
          </p:nvPr>
        </p:nvSpPr>
        <p:spPr/>
        <p:txBody>
          <a:bodyPr/>
          <a:lstStyle/>
          <a:p>
            <a:fld id="{EB241CD2-1E45-42A3-B213-66A034DF9A3B}" type="slidenum">
              <a:rPr lang="en-GB" smtClean="0"/>
              <a:t>15</a:t>
            </a:fld>
            <a:endParaRPr lang="en-GB" dirty="0"/>
          </a:p>
        </p:txBody>
      </p:sp>
      <p:pic>
        <p:nvPicPr>
          <p:cNvPr id="6" name="Picture 5">
            <a:extLst>
              <a:ext uri="{FF2B5EF4-FFF2-40B4-BE49-F238E27FC236}">
                <a16:creationId xmlns:a16="http://schemas.microsoft.com/office/drawing/2014/main" id="{D23CD252-A19C-5DBD-0F46-AE0F7740C36E}"/>
              </a:ext>
            </a:extLst>
          </p:cNvPr>
          <p:cNvPicPr>
            <a:picLocks noChangeAspect="1"/>
          </p:cNvPicPr>
          <p:nvPr/>
        </p:nvPicPr>
        <p:blipFill>
          <a:blip r:embed="rId2"/>
          <a:stretch>
            <a:fillRect/>
          </a:stretch>
        </p:blipFill>
        <p:spPr>
          <a:xfrm>
            <a:off x="1542574" y="3944474"/>
            <a:ext cx="2520207" cy="1908236"/>
          </a:xfrm>
          <a:prstGeom prst="rect">
            <a:avLst/>
          </a:prstGeom>
        </p:spPr>
      </p:pic>
      <p:pic>
        <p:nvPicPr>
          <p:cNvPr id="8" name="Picture 7">
            <a:extLst>
              <a:ext uri="{FF2B5EF4-FFF2-40B4-BE49-F238E27FC236}">
                <a16:creationId xmlns:a16="http://schemas.microsoft.com/office/drawing/2014/main" id="{B4CB1B39-863E-3F5C-120E-9623D55DE728}"/>
              </a:ext>
            </a:extLst>
          </p:cNvPr>
          <p:cNvPicPr>
            <a:picLocks noChangeAspect="1"/>
          </p:cNvPicPr>
          <p:nvPr/>
        </p:nvPicPr>
        <p:blipFill>
          <a:blip r:embed="rId3"/>
          <a:stretch>
            <a:fillRect/>
          </a:stretch>
        </p:blipFill>
        <p:spPr>
          <a:xfrm>
            <a:off x="5081221" y="3944474"/>
            <a:ext cx="2731054" cy="1908236"/>
          </a:xfrm>
          <a:prstGeom prst="rect">
            <a:avLst/>
          </a:prstGeom>
        </p:spPr>
      </p:pic>
      <p:pic>
        <p:nvPicPr>
          <p:cNvPr id="10" name="Picture 9">
            <a:extLst>
              <a:ext uri="{FF2B5EF4-FFF2-40B4-BE49-F238E27FC236}">
                <a16:creationId xmlns:a16="http://schemas.microsoft.com/office/drawing/2014/main" id="{741648B7-C7F1-6CA0-112B-B272B4F00E94}"/>
              </a:ext>
            </a:extLst>
          </p:cNvPr>
          <p:cNvPicPr>
            <a:picLocks noChangeAspect="1"/>
          </p:cNvPicPr>
          <p:nvPr/>
        </p:nvPicPr>
        <p:blipFill>
          <a:blip r:embed="rId4"/>
          <a:stretch>
            <a:fillRect/>
          </a:stretch>
        </p:blipFill>
        <p:spPr>
          <a:xfrm>
            <a:off x="1542574" y="1708689"/>
            <a:ext cx="2520207" cy="1616565"/>
          </a:xfrm>
          <a:prstGeom prst="rect">
            <a:avLst/>
          </a:prstGeom>
        </p:spPr>
      </p:pic>
      <p:pic>
        <p:nvPicPr>
          <p:cNvPr id="12" name="Picture 11">
            <a:extLst>
              <a:ext uri="{FF2B5EF4-FFF2-40B4-BE49-F238E27FC236}">
                <a16:creationId xmlns:a16="http://schemas.microsoft.com/office/drawing/2014/main" id="{80317441-FA25-44BB-0775-EF6FCE4B4172}"/>
              </a:ext>
            </a:extLst>
          </p:cNvPr>
          <p:cNvPicPr>
            <a:picLocks noChangeAspect="1"/>
          </p:cNvPicPr>
          <p:nvPr/>
        </p:nvPicPr>
        <p:blipFill>
          <a:blip r:embed="rId5"/>
          <a:stretch>
            <a:fillRect/>
          </a:stretch>
        </p:blipFill>
        <p:spPr>
          <a:xfrm>
            <a:off x="5081221" y="1708689"/>
            <a:ext cx="2733724" cy="1680613"/>
          </a:xfrm>
          <a:prstGeom prst="rect">
            <a:avLst/>
          </a:prstGeom>
        </p:spPr>
      </p:pic>
    </p:spTree>
    <p:extLst>
      <p:ext uri="{BB962C8B-B14F-4D97-AF65-F5344CB8AC3E}">
        <p14:creationId xmlns:p14="http://schemas.microsoft.com/office/powerpoint/2010/main" val="57923147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674D-3F61-0BA6-E287-EF81F59B1364}"/>
              </a:ext>
            </a:extLst>
          </p:cNvPr>
          <p:cNvSpPr>
            <a:spLocks noGrp="1"/>
          </p:cNvSpPr>
          <p:nvPr>
            <p:ph type="title"/>
          </p:nvPr>
        </p:nvSpPr>
        <p:spPr/>
        <p:txBody>
          <a:bodyPr/>
          <a:lstStyle/>
          <a:p>
            <a:r>
              <a:rPr lang="en-US" dirty="0"/>
              <a:t>MIRR is not a Good Solution</a:t>
            </a:r>
          </a:p>
        </p:txBody>
      </p:sp>
      <p:sp>
        <p:nvSpPr>
          <p:cNvPr id="3" name="Content Placeholder 2">
            <a:extLst>
              <a:ext uri="{FF2B5EF4-FFF2-40B4-BE49-F238E27FC236}">
                <a16:creationId xmlns:a16="http://schemas.microsoft.com/office/drawing/2014/main" id="{5BF0FBD7-7C70-6DAF-5666-1EC4AF817767}"/>
              </a:ext>
            </a:extLst>
          </p:cNvPr>
          <p:cNvSpPr>
            <a:spLocks noGrp="1"/>
          </p:cNvSpPr>
          <p:nvPr>
            <p:ph idx="1"/>
          </p:nvPr>
        </p:nvSpPr>
        <p:spPr/>
        <p:txBody>
          <a:bodyPr/>
          <a:lstStyle/>
          <a:p>
            <a:r>
              <a:rPr lang="en-US" dirty="0"/>
              <a:t>You can compute something called the MIRR in excel, but this calculation doesn’t give you a sensible result because the re-investment assumption you input will be similar to the resulting MIRR. </a:t>
            </a:r>
          </a:p>
          <a:p>
            <a:r>
              <a:rPr lang="en-US" dirty="0"/>
              <a:t>So, you input an assumption and, in the end, the output return is about the same as the input assumption</a:t>
            </a:r>
          </a:p>
          <a:p>
            <a:r>
              <a:rPr lang="en-US" dirty="0"/>
              <a:t>This is demonstrated in the data table below. A data table is computed by carefully setting up scenarios in a row and/or a column and putting an output variable between the row and the column scenarios.</a:t>
            </a:r>
          </a:p>
        </p:txBody>
      </p:sp>
      <p:sp>
        <p:nvSpPr>
          <p:cNvPr id="4" name="Slide Number Placeholder 3">
            <a:extLst>
              <a:ext uri="{FF2B5EF4-FFF2-40B4-BE49-F238E27FC236}">
                <a16:creationId xmlns:a16="http://schemas.microsoft.com/office/drawing/2014/main" id="{3E178185-BA3E-CB03-5CA0-4B0B9472CC17}"/>
              </a:ext>
            </a:extLst>
          </p:cNvPr>
          <p:cNvSpPr>
            <a:spLocks noGrp="1"/>
          </p:cNvSpPr>
          <p:nvPr>
            <p:ph type="sldNum" sz="quarter" idx="12"/>
          </p:nvPr>
        </p:nvSpPr>
        <p:spPr/>
        <p:txBody>
          <a:bodyPr/>
          <a:lstStyle/>
          <a:p>
            <a:fld id="{EB241CD2-1E45-42A3-B213-66A034DF9A3B}" type="slidenum">
              <a:rPr lang="en-GB" smtClean="0"/>
              <a:t>150</a:t>
            </a:fld>
            <a:endParaRPr lang="en-GB" dirty="0"/>
          </a:p>
        </p:txBody>
      </p:sp>
      <p:pic>
        <p:nvPicPr>
          <p:cNvPr id="6" name="Picture 5">
            <a:extLst>
              <a:ext uri="{FF2B5EF4-FFF2-40B4-BE49-F238E27FC236}">
                <a16:creationId xmlns:a16="http://schemas.microsoft.com/office/drawing/2014/main" id="{40B6AEE0-B8D1-6519-D086-ADD22FDA3054}"/>
              </a:ext>
            </a:extLst>
          </p:cNvPr>
          <p:cNvPicPr>
            <a:picLocks noChangeAspect="1"/>
          </p:cNvPicPr>
          <p:nvPr/>
        </p:nvPicPr>
        <p:blipFill>
          <a:blip r:embed="rId2"/>
          <a:stretch>
            <a:fillRect/>
          </a:stretch>
        </p:blipFill>
        <p:spPr>
          <a:xfrm>
            <a:off x="1142323" y="3429000"/>
            <a:ext cx="6774281" cy="2669112"/>
          </a:xfrm>
          <a:prstGeom prst="rect">
            <a:avLst/>
          </a:prstGeom>
        </p:spPr>
      </p:pic>
    </p:spTree>
    <p:extLst>
      <p:ext uri="{BB962C8B-B14F-4D97-AF65-F5344CB8AC3E}">
        <p14:creationId xmlns:p14="http://schemas.microsoft.com/office/powerpoint/2010/main" val="259727821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D1443-64E7-AA16-2874-24A08DE67577}"/>
              </a:ext>
            </a:extLst>
          </p:cNvPr>
          <p:cNvSpPr>
            <a:spLocks noGrp="1"/>
          </p:cNvSpPr>
          <p:nvPr>
            <p:ph type="title"/>
          </p:nvPr>
        </p:nvSpPr>
        <p:spPr/>
        <p:txBody>
          <a:bodyPr>
            <a:normAutofit fontScale="90000"/>
          </a:bodyPr>
          <a:lstStyle/>
          <a:p>
            <a:r>
              <a:rPr lang="en-US" dirty="0"/>
              <a:t>One Solution: Compute the Premium Relative to the Risk-Free Rate</a:t>
            </a:r>
          </a:p>
        </p:txBody>
      </p:sp>
      <p:sp>
        <p:nvSpPr>
          <p:cNvPr id="3" name="Content Placeholder 2">
            <a:extLst>
              <a:ext uri="{FF2B5EF4-FFF2-40B4-BE49-F238E27FC236}">
                <a16:creationId xmlns:a16="http://schemas.microsoft.com/office/drawing/2014/main" id="{902B9C1A-837B-1250-B325-A4AED87439EB}"/>
              </a:ext>
            </a:extLst>
          </p:cNvPr>
          <p:cNvSpPr>
            <a:spLocks noGrp="1"/>
          </p:cNvSpPr>
          <p:nvPr>
            <p:ph idx="1"/>
          </p:nvPr>
        </p:nvSpPr>
        <p:spPr/>
        <p:txBody>
          <a:bodyPr/>
          <a:lstStyle/>
          <a:p>
            <a:r>
              <a:rPr lang="en-US" dirty="0"/>
              <a:t>A fundamental idea of finance is measuring risk from a basis of a risk-free rate</a:t>
            </a:r>
          </a:p>
          <a:p>
            <a:r>
              <a:rPr lang="en-US" dirty="0"/>
              <a:t>Importantly, a long-term bond yield does not provide a good indication of the risk-free rate because of risk associated with changes in the rate of inflation</a:t>
            </a:r>
          </a:p>
          <a:p>
            <a:r>
              <a:rPr lang="en-US" dirty="0"/>
              <a:t>To compute this, calculate the NPV at the risk-free Rate of cash flow after the project begins producing cash flow</a:t>
            </a:r>
          </a:p>
          <a:p>
            <a:r>
              <a:rPr lang="en-US" dirty="0"/>
              <a:t>Compare this value to the FV of the investment at the start of the project operation</a:t>
            </a:r>
          </a:p>
          <a:p>
            <a:r>
              <a:rPr lang="en-US" dirty="0"/>
              <a:t>The table below illustrates how this works.</a:t>
            </a:r>
          </a:p>
          <a:p>
            <a:endParaRPr lang="en-US" dirty="0"/>
          </a:p>
        </p:txBody>
      </p:sp>
      <p:sp>
        <p:nvSpPr>
          <p:cNvPr id="4" name="Slide Number Placeholder 3">
            <a:extLst>
              <a:ext uri="{FF2B5EF4-FFF2-40B4-BE49-F238E27FC236}">
                <a16:creationId xmlns:a16="http://schemas.microsoft.com/office/drawing/2014/main" id="{00D3AAA3-6B3A-C82F-EE31-49CBB6379AEA}"/>
              </a:ext>
            </a:extLst>
          </p:cNvPr>
          <p:cNvSpPr>
            <a:spLocks noGrp="1"/>
          </p:cNvSpPr>
          <p:nvPr>
            <p:ph type="sldNum" sz="quarter" idx="12"/>
          </p:nvPr>
        </p:nvSpPr>
        <p:spPr/>
        <p:txBody>
          <a:bodyPr/>
          <a:lstStyle/>
          <a:p>
            <a:fld id="{EB241CD2-1E45-42A3-B213-66A034DF9A3B}" type="slidenum">
              <a:rPr lang="en-GB" smtClean="0"/>
              <a:t>151</a:t>
            </a:fld>
            <a:endParaRPr lang="en-GB" dirty="0"/>
          </a:p>
        </p:txBody>
      </p:sp>
      <p:pic>
        <p:nvPicPr>
          <p:cNvPr id="6" name="Picture 5">
            <a:extLst>
              <a:ext uri="{FF2B5EF4-FFF2-40B4-BE49-F238E27FC236}">
                <a16:creationId xmlns:a16="http://schemas.microsoft.com/office/drawing/2014/main" id="{E2B5F01F-8D3C-879F-5C4E-5762B2FFF938}"/>
              </a:ext>
            </a:extLst>
          </p:cNvPr>
          <p:cNvPicPr>
            <a:picLocks noChangeAspect="1"/>
          </p:cNvPicPr>
          <p:nvPr/>
        </p:nvPicPr>
        <p:blipFill>
          <a:blip r:embed="rId2"/>
          <a:stretch>
            <a:fillRect/>
          </a:stretch>
        </p:blipFill>
        <p:spPr>
          <a:xfrm>
            <a:off x="626803" y="3429000"/>
            <a:ext cx="7334691" cy="2227250"/>
          </a:xfrm>
          <a:prstGeom prst="rect">
            <a:avLst/>
          </a:prstGeom>
        </p:spPr>
      </p:pic>
      <p:sp>
        <p:nvSpPr>
          <p:cNvPr id="7" name="TextBox 6">
            <a:extLst>
              <a:ext uri="{FF2B5EF4-FFF2-40B4-BE49-F238E27FC236}">
                <a16:creationId xmlns:a16="http://schemas.microsoft.com/office/drawing/2014/main" id="{357B393B-B9DB-7162-DACB-49C1B2305179}"/>
              </a:ext>
            </a:extLst>
          </p:cNvPr>
          <p:cNvSpPr txBox="1"/>
          <p:nvPr/>
        </p:nvSpPr>
        <p:spPr>
          <a:xfrm>
            <a:off x="6472518" y="2823882"/>
            <a:ext cx="1703294" cy="923330"/>
          </a:xfrm>
          <a:prstGeom prst="rect">
            <a:avLst/>
          </a:prstGeom>
          <a:solidFill>
            <a:srgbClr val="FFFF00"/>
          </a:solidFill>
        </p:spPr>
        <p:txBody>
          <a:bodyPr wrap="square" rtlCol="0">
            <a:spAutoFit/>
          </a:bodyPr>
          <a:lstStyle/>
          <a:p>
            <a:r>
              <a:rPr lang="en-US" dirty="0"/>
              <a:t>Effect of plant life completely changes</a:t>
            </a:r>
          </a:p>
        </p:txBody>
      </p:sp>
      <p:cxnSp>
        <p:nvCxnSpPr>
          <p:cNvPr id="9" name="Straight Arrow Connector 8">
            <a:extLst>
              <a:ext uri="{FF2B5EF4-FFF2-40B4-BE49-F238E27FC236}">
                <a16:creationId xmlns:a16="http://schemas.microsoft.com/office/drawing/2014/main" id="{472A4D40-06B4-E21C-80EC-D32B76B4CAB0}"/>
              </a:ext>
            </a:extLst>
          </p:cNvPr>
          <p:cNvCxnSpPr>
            <a:stCxn id="7" idx="3"/>
          </p:cNvCxnSpPr>
          <p:nvPr/>
        </p:nvCxnSpPr>
        <p:spPr>
          <a:xfrm flipH="1">
            <a:off x="7806267" y="3285547"/>
            <a:ext cx="369545" cy="1349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4679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0E829-70C5-44B6-5EE5-785441897700}"/>
              </a:ext>
            </a:extLst>
          </p:cNvPr>
          <p:cNvSpPr>
            <a:spLocks noGrp="1"/>
          </p:cNvSpPr>
          <p:nvPr>
            <p:ph type="title"/>
          </p:nvPr>
        </p:nvSpPr>
        <p:spPr>
          <a:xfrm>
            <a:off x="361389" y="251012"/>
            <a:ext cx="8092328" cy="971271"/>
          </a:xfrm>
        </p:spPr>
        <p:txBody>
          <a:bodyPr anchor="ctr">
            <a:normAutofit/>
          </a:bodyPr>
          <a:lstStyle/>
          <a:p>
            <a:r>
              <a:rPr lang="en-US" dirty="0"/>
              <a:t>Why WACC is What Absolute Complete Crap – Does not account for changing risk</a:t>
            </a:r>
          </a:p>
        </p:txBody>
      </p:sp>
      <p:pic>
        <p:nvPicPr>
          <p:cNvPr id="6" name="Content Placeholder 5" descr="The diagram illustrates the transformation of cash flow in a project finance model, detailing the process from initial funding to final payments, including commitments, fees, and potential risks associated with development and default.&#10;&#10;AI-generated content may be incorrect.">
            <a:extLst>
              <a:ext uri="{FF2B5EF4-FFF2-40B4-BE49-F238E27FC236}">
                <a16:creationId xmlns:a16="http://schemas.microsoft.com/office/drawing/2014/main" id="{F3C12900-0D46-C0A4-8831-669847CC74CA}"/>
              </a:ext>
            </a:extLst>
          </p:cNvPr>
          <p:cNvPicPr>
            <a:picLocks noGrp="1" noChangeAspect="1"/>
          </p:cNvPicPr>
          <p:nvPr>
            <p:ph idx="1"/>
          </p:nvPr>
        </p:nvPicPr>
        <p:blipFill>
          <a:blip r:embed="rId2"/>
          <a:stretch>
            <a:fillRect/>
          </a:stretch>
        </p:blipFill>
        <p:spPr>
          <a:xfrm>
            <a:off x="489098" y="1152341"/>
            <a:ext cx="7846828" cy="4806182"/>
          </a:xfrm>
          <a:prstGeom prst="rect">
            <a:avLst/>
          </a:prstGeom>
          <a:noFill/>
        </p:spPr>
      </p:pic>
      <p:sp>
        <p:nvSpPr>
          <p:cNvPr id="4" name="Slide Number Placeholder 3">
            <a:extLst>
              <a:ext uri="{FF2B5EF4-FFF2-40B4-BE49-F238E27FC236}">
                <a16:creationId xmlns:a16="http://schemas.microsoft.com/office/drawing/2014/main" id="{B002A179-0DE4-C619-DD5A-31A3DA20EAB4}"/>
              </a:ext>
            </a:extLst>
          </p:cNvPr>
          <p:cNvSpPr>
            <a:spLocks noGrp="1"/>
          </p:cNvSpPr>
          <p:nvPr>
            <p:ph type="sldNum" sz="quarter" idx="12"/>
          </p:nvPr>
        </p:nvSpPr>
        <p:spPr>
          <a:xfrm>
            <a:off x="8621487" y="5700713"/>
            <a:ext cx="522514" cy="300038"/>
          </a:xfrm>
        </p:spPr>
        <p:txBody>
          <a:bodyPr anchor="ctr">
            <a:normAutofit/>
          </a:bodyPr>
          <a:lstStyle/>
          <a:p>
            <a:pPr>
              <a:spcAft>
                <a:spcPts val="450"/>
              </a:spcAft>
            </a:pPr>
            <a:fld id="{EB241CD2-1E45-42A3-B213-66A034DF9A3B}" type="slidenum">
              <a:rPr lang="en-GB" smtClean="0"/>
              <a:pPr>
                <a:spcAft>
                  <a:spcPts val="450"/>
                </a:spcAft>
              </a:pPr>
              <a:t>152</a:t>
            </a:fld>
            <a:endParaRPr lang="en-GB"/>
          </a:p>
        </p:txBody>
      </p:sp>
    </p:spTree>
    <p:extLst>
      <p:ext uri="{BB962C8B-B14F-4D97-AF65-F5344CB8AC3E}">
        <p14:creationId xmlns:p14="http://schemas.microsoft.com/office/powerpoint/2010/main" val="60520497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8F6E-1EEC-5E8E-E288-D8261653F43D}"/>
              </a:ext>
            </a:extLst>
          </p:cNvPr>
          <p:cNvSpPr>
            <a:spLocks noGrp="1"/>
          </p:cNvSpPr>
          <p:nvPr>
            <p:ph type="title"/>
          </p:nvPr>
        </p:nvSpPr>
        <p:spPr/>
        <p:txBody>
          <a:bodyPr/>
          <a:lstStyle/>
          <a:p>
            <a:r>
              <a:rPr lang="en-US" dirty="0"/>
              <a:t>How Can We Resolve the Problem that IRR and NPV do Not Account for Risk Reductions</a:t>
            </a:r>
          </a:p>
        </p:txBody>
      </p:sp>
      <p:sp>
        <p:nvSpPr>
          <p:cNvPr id="3" name="Text Placeholder 2">
            <a:extLst>
              <a:ext uri="{FF2B5EF4-FFF2-40B4-BE49-F238E27FC236}">
                <a16:creationId xmlns:a16="http://schemas.microsoft.com/office/drawing/2014/main" id="{7BB61D12-81AF-E1FA-4993-F80C85620F04}"/>
              </a:ext>
            </a:extLst>
          </p:cNvPr>
          <p:cNvSpPr>
            <a:spLocks noGrp="1"/>
          </p:cNvSpPr>
          <p:nvPr>
            <p:ph type="body" idx="1"/>
          </p:nvPr>
        </p:nvSpPr>
        <p:spPr/>
        <p:txBody>
          <a:bodyPr/>
          <a:lstStyle/>
          <a:p>
            <a:r>
              <a:rPr lang="en-US" dirty="0"/>
              <a:t>Projects move from venture capital like investments to safe investments</a:t>
            </a:r>
          </a:p>
          <a:p>
            <a:r>
              <a:rPr lang="en-US" dirty="0"/>
              <a:t>Assume an insurance company or a pension fund wants to buy the asset when the risk decreases</a:t>
            </a:r>
          </a:p>
          <a:p>
            <a:r>
              <a:rPr lang="en-US" dirty="0"/>
              <a:t>This can be called compression</a:t>
            </a:r>
          </a:p>
          <a:p>
            <a:r>
              <a:rPr lang="en-US" dirty="0"/>
              <a:t>Model the value of the project over time with a changing target IRR (minimum target IRR is the definition of cost of capital)</a:t>
            </a:r>
          </a:p>
          <a:p>
            <a:r>
              <a:rPr lang="en-US" dirty="0"/>
              <a:t>Model different assumed sale dates (better to sell early)</a:t>
            </a:r>
          </a:p>
          <a:p>
            <a:r>
              <a:rPr lang="en-US" dirty="0"/>
              <a:t>Compute the IRR with a sale date</a:t>
            </a:r>
          </a:p>
        </p:txBody>
      </p:sp>
      <p:sp>
        <p:nvSpPr>
          <p:cNvPr id="4" name="Slide Number Placeholder 3">
            <a:extLst>
              <a:ext uri="{FF2B5EF4-FFF2-40B4-BE49-F238E27FC236}">
                <a16:creationId xmlns:a16="http://schemas.microsoft.com/office/drawing/2014/main" id="{5C6FF258-10B4-6169-99FA-5BD8E859571B}"/>
              </a:ext>
            </a:extLst>
          </p:cNvPr>
          <p:cNvSpPr>
            <a:spLocks noGrp="1"/>
          </p:cNvSpPr>
          <p:nvPr>
            <p:ph type="sldNum" sz="quarter" idx="12"/>
          </p:nvPr>
        </p:nvSpPr>
        <p:spPr/>
        <p:txBody>
          <a:bodyPr/>
          <a:lstStyle/>
          <a:p>
            <a:fld id="{EB241CD2-1E45-42A3-B213-66A034DF9A3B}" type="slidenum">
              <a:rPr lang="en-GB" smtClean="0"/>
              <a:t>153</a:t>
            </a:fld>
            <a:endParaRPr lang="en-GB" dirty="0"/>
          </a:p>
        </p:txBody>
      </p:sp>
    </p:spTree>
    <p:extLst>
      <p:ext uri="{BB962C8B-B14F-4D97-AF65-F5344CB8AC3E}">
        <p14:creationId xmlns:p14="http://schemas.microsoft.com/office/powerpoint/2010/main" val="8448060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F6691-80CE-5304-4CEB-C12D359DE377}"/>
              </a:ext>
            </a:extLst>
          </p:cNvPr>
          <p:cNvSpPr>
            <a:spLocks noGrp="1"/>
          </p:cNvSpPr>
          <p:nvPr>
            <p:ph type="title"/>
          </p:nvPr>
        </p:nvSpPr>
        <p:spPr/>
        <p:txBody>
          <a:bodyPr>
            <a:normAutofit fontScale="90000"/>
          </a:bodyPr>
          <a:lstStyle/>
          <a:p>
            <a:r>
              <a:rPr lang="en-US" dirty="0"/>
              <a:t>Illustration of Change in Value with and without Change in Risk</a:t>
            </a:r>
          </a:p>
        </p:txBody>
      </p:sp>
      <p:sp>
        <p:nvSpPr>
          <p:cNvPr id="3" name="Content Placeholder 2">
            <a:extLst>
              <a:ext uri="{FF2B5EF4-FFF2-40B4-BE49-F238E27FC236}">
                <a16:creationId xmlns:a16="http://schemas.microsoft.com/office/drawing/2014/main" id="{7D47B84F-1AA1-F460-082E-F8D1C3586B02}"/>
              </a:ext>
            </a:extLst>
          </p:cNvPr>
          <p:cNvSpPr>
            <a:spLocks noGrp="1"/>
          </p:cNvSpPr>
          <p:nvPr>
            <p:ph idx="1"/>
          </p:nvPr>
        </p:nvSpPr>
        <p:spPr/>
        <p:txBody>
          <a:bodyPr/>
          <a:lstStyle/>
          <a:p>
            <a:r>
              <a:rPr lang="en-US" dirty="0"/>
              <a:t>The value changes over time for equity – it increases as debt is repaid because the dividends have more value.</a:t>
            </a:r>
          </a:p>
          <a:p>
            <a:r>
              <a:rPr lang="en-US" dirty="0"/>
              <a:t>It decreases as the plant ages</a:t>
            </a:r>
          </a:p>
          <a:p>
            <a:endParaRPr lang="en-US" dirty="0"/>
          </a:p>
        </p:txBody>
      </p:sp>
      <p:sp>
        <p:nvSpPr>
          <p:cNvPr id="4" name="Slide Number Placeholder 3">
            <a:extLst>
              <a:ext uri="{FF2B5EF4-FFF2-40B4-BE49-F238E27FC236}">
                <a16:creationId xmlns:a16="http://schemas.microsoft.com/office/drawing/2014/main" id="{9F99B4DE-2647-5D9D-8DD9-91654F3E1D97}"/>
              </a:ext>
            </a:extLst>
          </p:cNvPr>
          <p:cNvSpPr>
            <a:spLocks noGrp="1"/>
          </p:cNvSpPr>
          <p:nvPr>
            <p:ph type="sldNum" sz="quarter" idx="12"/>
          </p:nvPr>
        </p:nvSpPr>
        <p:spPr/>
        <p:txBody>
          <a:bodyPr/>
          <a:lstStyle/>
          <a:p>
            <a:fld id="{EB241CD2-1E45-42A3-B213-66A034DF9A3B}" type="slidenum">
              <a:rPr lang="en-GB" smtClean="0"/>
              <a:t>154</a:t>
            </a:fld>
            <a:endParaRPr lang="en-GB" dirty="0"/>
          </a:p>
        </p:txBody>
      </p:sp>
      <p:pic>
        <p:nvPicPr>
          <p:cNvPr id="8" name="Picture 7">
            <a:extLst>
              <a:ext uri="{FF2B5EF4-FFF2-40B4-BE49-F238E27FC236}">
                <a16:creationId xmlns:a16="http://schemas.microsoft.com/office/drawing/2014/main" id="{5BA9AFD1-7FC1-B7E2-AD39-8C0174DB7D6D}"/>
              </a:ext>
            </a:extLst>
          </p:cNvPr>
          <p:cNvPicPr>
            <a:picLocks noChangeAspect="1"/>
          </p:cNvPicPr>
          <p:nvPr/>
        </p:nvPicPr>
        <p:blipFill>
          <a:blip r:embed="rId2"/>
          <a:stretch>
            <a:fillRect/>
          </a:stretch>
        </p:blipFill>
        <p:spPr>
          <a:xfrm>
            <a:off x="1756518" y="2273480"/>
            <a:ext cx="5630963" cy="4077594"/>
          </a:xfrm>
          <a:prstGeom prst="rect">
            <a:avLst/>
          </a:prstGeom>
        </p:spPr>
      </p:pic>
    </p:spTree>
    <p:extLst>
      <p:ext uri="{BB962C8B-B14F-4D97-AF65-F5344CB8AC3E}">
        <p14:creationId xmlns:p14="http://schemas.microsoft.com/office/powerpoint/2010/main" val="148273884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0F255-15B8-39CD-1048-BAE2D811A030}"/>
              </a:ext>
            </a:extLst>
          </p:cNvPr>
          <p:cNvSpPr>
            <a:spLocks noGrp="1"/>
          </p:cNvSpPr>
          <p:nvPr>
            <p:ph type="title"/>
          </p:nvPr>
        </p:nvSpPr>
        <p:spPr/>
        <p:txBody>
          <a:bodyPr/>
          <a:lstStyle/>
          <a:p>
            <a:r>
              <a:rPr lang="en-US" dirty="0"/>
              <a:t>IRR from Buyer and Seller Perspective</a:t>
            </a:r>
          </a:p>
        </p:txBody>
      </p:sp>
      <p:sp>
        <p:nvSpPr>
          <p:cNvPr id="3" name="Content Placeholder 2">
            <a:extLst>
              <a:ext uri="{FF2B5EF4-FFF2-40B4-BE49-F238E27FC236}">
                <a16:creationId xmlns:a16="http://schemas.microsoft.com/office/drawing/2014/main" id="{935FB966-340E-C2BD-78D5-A2B289BE315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E0A6E2E-CE14-EE46-D62C-3486FD47489B}"/>
              </a:ext>
            </a:extLst>
          </p:cNvPr>
          <p:cNvSpPr>
            <a:spLocks noGrp="1"/>
          </p:cNvSpPr>
          <p:nvPr>
            <p:ph type="sldNum" sz="quarter" idx="12"/>
          </p:nvPr>
        </p:nvSpPr>
        <p:spPr/>
        <p:txBody>
          <a:bodyPr/>
          <a:lstStyle/>
          <a:p>
            <a:fld id="{EB241CD2-1E45-42A3-B213-66A034DF9A3B}" type="slidenum">
              <a:rPr lang="en-GB" smtClean="0"/>
              <a:t>155</a:t>
            </a:fld>
            <a:endParaRPr lang="en-GB" dirty="0"/>
          </a:p>
        </p:txBody>
      </p:sp>
    </p:spTree>
    <p:extLst>
      <p:ext uri="{BB962C8B-B14F-4D97-AF65-F5344CB8AC3E}">
        <p14:creationId xmlns:p14="http://schemas.microsoft.com/office/powerpoint/2010/main" val="225793856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7386-06BA-C6F3-D456-BE2919E9100D}"/>
              </a:ext>
            </a:extLst>
          </p:cNvPr>
          <p:cNvSpPr>
            <a:spLocks noGrp="1"/>
          </p:cNvSpPr>
          <p:nvPr>
            <p:ph type="ctrTitle"/>
          </p:nvPr>
        </p:nvSpPr>
        <p:spPr>
          <a:xfrm>
            <a:off x="436363" y="1806021"/>
            <a:ext cx="7772400" cy="1767794"/>
          </a:xfrm>
        </p:spPr>
        <p:txBody>
          <a:bodyPr/>
          <a:lstStyle/>
          <a:p>
            <a:r>
              <a:rPr lang="en-US" dirty="0"/>
              <a:t>Risk Analysis and Financial Models</a:t>
            </a:r>
          </a:p>
        </p:txBody>
      </p:sp>
      <p:sp>
        <p:nvSpPr>
          <p:cNvPr id="3" name="Content Placeholder 2">
            <a:extLst>
              <a:ext uri="{FF2B5EF4-FFF2-40B4-BE49-F238E27FC236}">
                <a16:creationId xmlns:a16="http://schemas.microsoft.com/office/drawing/2014/main" id="{C0662DCF-91D5-C978-AA01-4CCD9165ECC0}"/>
              </a:ext>
            </a:extLst>
          </p:cNvPr>
          <p:cNvSpPr>
            <a:spLocks noGrp="1"/>
          </p:cNvSpPr>
          <p:nvPr>
            <p:ph idx="4294967295"/>
          </p:nvPr>
        </p:nvSpPr>
        <p:spPr>
          <a:xfrm>
            <a:off x="259976" y="4075837"/>
            <a:ext cx="5396753" cy="1437457"/>
          </a:xfrm>
        </p:spPr>
        <p:txBody>
          <a:bodyPr>
            <a:normAutofit fontScale="85000" lnSpcReduction="20000"/>
          </a:bodyPr>
          <a:lstStyle/>
          <a:p>
            <a:pPr algn="l"/>
            <a:r>
              <a:rPr lang="en-US" sz="2000" i="0" dirty="0">
                <a:solidFill>
                  <a:schemeClr val="tx1"/>
                </a:solidFill>
                <a:effectLst/>
                <a:latin typeface="Calibri" panose="020F0502020204030204" pitchFamily="34" charset="0"/>
              </a:rPr>
              <a:t>Evaluation of Financing and Integrated Financial Models of Battery Systems is more around risk analyses and not really around financial analysis and modelling in relation to energy storage as the title implies. Can this section be modified to also include how a utility should go about doing the financial analysis and modelling so that the appropriate cost parameters be included in the PPA.</a:t>
            </a:r>
          </a:p>
          <a:p>
            <a:pPr algn="l"/>
            <a:endParaRPr lang="en-US" sz="1800" dirty="0">
              <a:solidFill>
                <a:schemeClr val="tx1"/>
              </a:solidFill>
            </a:endParaRPr>
          </a:p>
        </p:txBody>
      </p:sp>
    </p:spTree>
    <p:extLst>
      <p:ext uri="{BB962C8B-B14F-4D97-AF65-F5344CB8AC3E}">
        <p14:creationId xmlns:p14="http://schemas.microsoft.com/office/powerpoint/2010/main" val="150807322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46745-521A-B946-4E4C-AD3B58D7A57D}"/>
              </a:ext>
            </a:extLst>
          </p:cNvPr>
          <p:cNvSpPr>
            <a:spLocks noGrp="1"/>
          </p:cNvSpPr>
          <p:nvPr>
            <p:ph type="ctrTitle"/>
          </p:nvPr>
        </p:nvSpPr>
        <p:spPr/>
        <p:txBody>
          <a:bodyPr/>
          <a:lstStyle/>
          <a:p>
            <a:r>
              <a:rPr lang="en-US" dirty="0"/>
              <a:t>Debt Parameters in Model</a:t>
            </a:r>
          </a:p>
        </p:txBody>
      </p:sp>
      <p:sp>
        <p:nvSpPr>
          <p:cNvPr id="3" name="Content Placeholder 2">
            <a:extLst>
              <a:ext uri="{FF2B5EF4-FFF2-40B4-BE49-F238E27FC236}">
                <a16:creationId xmlns:a16="http://schemas.microsoft.com/office/drawing/2014/main" id="{5D764500-DDBD-B12A-9956-C8ACEF3E3143}"/>
              </a:ext>
            </a:extLst>
          </p:cNvPr>
          <p:cNvSpPr>
            <a:spLocks noGrp="1"/>
          </p:cNvSpPr>
          <p:nvPr>
            <p:ph idx="4294967295"/>
          </p:nvPr>
        </p:nvSpPr>
        <p:spPr>
          <a:xfrm>
            <a:off x="597728" y="4392705"/>
            <a:ext cx="7719185" cy="1509619"/>
          </a:xfrm>
        </p:spPr>
        <p:txBody>
          <a:bodyPr/>
          <a:lstStyle/>
          <a:p>
            <a:r>
              <a:rPr lang="en-US" dirty="0"/>
              <a:t>Look at Term Sheet on website for max debt to capital and min DSCR</a:t>
            </a:r>
          </a:p>
          <a:p>
            <a:r>
              <a:rPr lang="en-US" dirty="0"/>
              <a:t>See the slide below for  debt size</a:t>
            </a:r>
          </a:p>
          <a:p>
            <a:r>
              <a:rPr lang="en-US" dirty="0"/>
              <a:t>See the discussion on the debt tenor</a:t>
            </a:r>
          </a:p>
        </p:txBody>
      </p:sp>
      <p:sp>
        <p:nvSpPr>
          <p:cNvPr id="4" name="Slide Number Placeholder 3">
            <a:extLst>
              <a:ext uri="{FF2B5EF4-FFF2-40B4-BE49-F238E27FC236}">
                <a16:creationId xmlns:a16="http://schemas.microsoft.com/office/drawing/2014/main" id="{F43371EA-7CD9-0355-06D8-7559DDBD7BE4}"/>
              </a:ext>
            </a:extLst>
          </p:cNvPr>
          <p:cNvSpPr>
            <a:spLocks noGrp="1"/>
          </p:cNvSpPr>
          <p:nvPr>
            <p:ph type="sldNum" sz="quarter" idx="4294967295"/>
          </p:nvPr>
        </p:nvSpPr>
        <p:spPr>
          <a:xfrm>
            <a:off x="8621713" y="6457950"/>
            <a:ext cx="522287" cy="400050"/>
          </a:xfrm>
        </p:spPr>
        <p:txBody>
          <a:bodyPr/>
          <a:lstStyle/>
          <a:p>
            <a:fld id="{EB241CD2-1E45-42A3-B213-66A034DF9A3B}" type="slidenum">
              <a:rPr lang="en-GB" smtClean="0"/>
              <a:t>157</a:t>
            </a:fld>
            <a:endParaRPr lang="en-GB" dirty="0"/>
          </a:p>
        </p:txBody>
      </p:sp>
    </p:spTree>
    <p:extLst>
      <p:ext uri="{BB962C8B-B14F-4D97-AF65-F5344CB8AC3E}">
        <p14:creationId xmlns:p14="http://schemas.microsoft.com/office/powerpoint/2010/main" val="369204816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C2336-A3F7-2BEA-4754-7EEF8F2697C1}"/>
              </a:ext>
            </a:extLst>
          </p:cNvPr>
          <p:cNvSpPr>
            <a:spLocks noGrp="1"/>
          </p:cNvSpPr>
          <p:nvPr>
            <p:ph type="title"/>
          </p:nvPr>
        </p:nvSpPr>
        <p:spPr/>
        <p:txBody>
          <a:bodyPr/>
          <a:lstStyle/>
          <a:p>
            <a:r>
              <a:rPr lang="en-US" dirty="0"/>
              <a:t>What About the DSCR – Why is That Such a Big Deal for Bankers</a:t>
            </a:r>
          </a:p>
        </p:txBody>
      </p:sp>
      <p:sp>
        <p:nvSpPr>
          <p:cNvPr id="3" name="Text Placeholder 2">
            <a:extLst>
              <a:ext uri="{FF2B5EF4-FFF2-40B4-BE49-F238E27FC236}">
                <a16:creationId xmlns:a16="http://schemas.microsoft.com/office/drawing/2014/main" id="{BBCE00F5-CEAB-058D-E24D-A9696DF362C4}"/>
              </a:ext>
            </a:extLst>
          </p:cNvPr>
          <p:cNvSpPr>
            <a:spLocks noGrp="1"/>
          </p:cNvSpPr>
          <p:nvPr>
            <p:ph type="body" idx="1"/>
          </p:nvPr>
        </p:nvSpPr>
        <p:spPr/>
        <p:txBody>
          <a:bodyPr/>
          <a:lstStyle/>
          <a:p>
            <a:r>
              <a:rPr lang="en-US" dirty="0"/>
              <a:t>It is the best real-world measure of risk with buffers</a:t>
            </a:r>
          </a:p>
          <a:p>
            <a:r>
              <a:rPr lang="en-US" dirty="0"/>
              <a:t>Your alarm clock every day</a:t>
            </a:r>
          </a:p>
          <a:p>
            <a:r>
              <a:rPr lang="en-US" dirty="0"/>
              <a:t>Waiting room for Teams</a:t>
            </a:r>
          </a:p>
          <a:p>
            <a:r>
              <a:rPr lang="en-US" dirty="0"/>
              <a:t>Your mortgage payment, or rent compared to your salary</a:t>
            </a:r>
          </a:p>
          <a:p>
            <a:r>
              <a:rPr lang="en-US" dirty="0"/>
              <a:t>How early should you arrive at the bus stop</a:t>
            </a:r>
          </a:p>
          <a:p>
            <a:r>
              <a:rPr lang="en-US" dirty="0"/>
              <a:t>How much time in transit between flights</a:t>
            </a:r>
          </a:p>
          <a:p>
            <a:r>
              <a:rPr lang="en-US" dirty="0"/>
              <a:t>How early for a meeting with your boss</a:t>
            </a:r>
          </a:p>
          <a:p>
            <a:endParaRPr lang="en-US" dirty="0"/>
          </a:p>
        </p:txBody>
      </p:sp>
      <p:sp>
        <p:nvSpPr>
          <p:cNvPr id="4" name="Slide Number Placeholder 3">
            <a:extLst>
              <a:ext uri="{FF2B5EF4-FFF2-40B4-BE49-F238E27FC236}">
                <a16:creationId xmlns:a16="http://schemas.microsoft.com/office/drawing/2014/main" id="{8177A850-1F2D-12CC-130F-2FE2AAABCCB5}"/>
              </a:ext>
            </a:extLst>
          </p:cNvPr>
          <p:cNvSpPr>
            <a:spLocks noGrp="1"/>
          </p:cNvSpPr>
          <p:nvPr>
            <p:ph type="sldNum" sz="quarter" idx="12"/>
          </p:nvPr>
        </p:nvSpPr>
        <p:spPr/>
        <p:txBody>
          <a:bodyPr/>
          <a:lstStyle/>
          <a:p>
            <a:fld id="{EB241CD2-1E45-42A3-B213-66A034DF9A3B}" type="slidenum">
              <a:rPr lang="en-GB" smtClean="0"/>
              <a:t>158</a:t>
            </a:fld>
            <a:endParaRPr lang="en-GB" dirty="0"/>
          </a:p>
        </p:txBody>
      </p:sp>
    </p:spTree>
    <p:extLst>
      <p:ext uri="{BB962C8B-B14F-4D97-AF65-F5344CB8AC3E}">
        <p14:creationId xmlns:p14="http://schemas.microsoft.com/office/powerpoint/2010/main" val="372057838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20613-4AF5-DB5C-EA8E-12588AB2A7A2}"/>
              </a:ext>
            </a:extLst>
          </p:cNvPr>
          <p:cNvSpPr>
            <a:spLocks noGrp="1"/>
          </p:cNvSpPr>
          <p:nvPr>
            <p:ph type="title"/>
          </p:nvPr>
        </p:nvSpPr>
        <p:spPr/>
        <p:txBody>
          <a:bodyPr>
            <a:normAutofit fontScale="90000"/>
          </a:bodyPr>
          <a:lstStyle/>
          <a:p>
            <a:r>
              <a:rPr lang="en-US" dirty="0"/>
              <a:t>Key Debt Terms – Why Don’t They Put this in Another Sheet</a:t>
            </a:r>
          </a:p>
        </p:txBody>
      </p:sp>
      <p:sp>
        <p:nvSpPr>
          <p:cNvPr id="3" name="Content Placeholder 2">
            <a:extLst>
              <a:ext uri="{FF2B5EF4-FFF2-40B4-BE49-F238E27FC236}">
                <a16:creationId xmlns:a16="http://schemas.microsoft.com/office/drawing/2014/main" id="{D36D19D1-581D-4F40-F1A1-CB818BEA2694}"/>
              </a:ext>
            </a:extLst>
          </p:cNvPr>
          <p:cNvSpPr>
            <a:spLocks noGrp="1"/>
          </p:cNvSpPr>
          <p:nvPr>
            <p:ph idx="1"/>
          </p:nvPr>
        </p:nvSpPr>
        <p:spPr/>
        <p:txBody>
          <a:bodyPr/>
          <a:lstStyle/>
          <a:p>
            <a:r>
              <a:rPr lang="en-US" dirty="0"/>
              <a:t>Graph tells you – Cash pattern, DSCR, Tail, Value of debt (brown area), dividends (blue area), (need dividends to give bankers a DSCR buffer and to give a reasonable return).</a:t>
            </a:r>
          </a:p>
          <a:p>
            <a:endParaRPr lang="en-US" dirty="0"/>
          </a:p>
        </p:txBody>
      </p:sp>
      <p:sp>
        <p:nvSpPr>
          <p:cNvPr id="4" name="Slide Number Placeholder 3">
            <a:extLst>
              <a:ext uri="{FF2B5EF4-FFF2-40B4-BE49-F238E27FC236}">
                <a16:creationId xmlns:a16="http://schemas.microsoft.com/office/drawing/2014/main" id="{5372673B-61D1-0529-624C-36D38E543147}"/>
              </a:ext>
            </a:extLst>
          </p:cNvPr>
          <p:cNvSpPr>
            <a:spLocks noGrp="1"/>
          </p:cNvSpPr>
          <p:nvPr>
            <p:ph type="sldNum" sz="quarter" idx="12"/>
          </p:nvPr>
        </p:nvSpPr>
        <p:spPr/>
        <p:txBody>
          <a:bodyPr/>
          <a:lstStyle/>
          <a:p>
            <a:fld id="{EB241CD2-1E45-42A3-B213-66A034DF9A3B}" type="slidenum">
              <a:rPr lang="en-GB" smtClean="0"/>
              <a:t>159</a:t>
            </a:fld>
            <a:endParaRPr lang="en-GB" dirty="0"/>
          </a:p>
        </p:txBody>
      </p:sp>
      <p:pic>
        <p:nvPicPr>
          <p:cNvPr id="6" name="Picture 5">
            <a:extLst>
              <a:ext uri="{FF2B5EF4-FFF2-40B4-BE49-F238E27FC236}">
                <a16:creationId xmlns:a16="http://schemas.microsoft.com/office/drawing/2014/main" id="{41C5A59B-273C-FE93-B5EA-5DB92DC7549E}"/>
              </a:ext>
            </a:extLst>
          </p:cNvPr>
          <p:cNvPicPr>
            <a:picLocks noChangeAspect="1"/>
          </p:cNvPicPr>
          <p:nvPr/>
        </p:nvPicPr>
        <p:blipFill>
          <a:blip r:embed="rId2"/>
          <a:stretch>
            <a:fillRect/>
          </a:stretch>
        </p:blipFill>
        <p:spPr>
          <a:xfrm>
            <a:off x="1711975" y="1928825"/>
            <a:ext cx="5720049" cy="4128467"/>
          </a:xfrm>
          <a:prstGeom prst="rect">
            <a:avLst/>
          </a:prstGeom>
        </p:spPr>
      </p:pic>
    </p:spTree>
    <p:extLst>
      <p:ext uri="{BB962C8B-B14F-4D97-AF65-F5344CB8AC3E}">
        <p14:creationId xmlns:p14="http://schemas.microsoft.com/office/powerpoint/2010/main" val="2929005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693DD-1CBA-400A-C30A-AAA93DD3050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810E65D-933A-C5AB-051F-68E12BAF9548}"/>
              </a:ext>
            </a:extLst>
          </p:cNvPr>
          <p:cNvSpPr>
            <a:spLocks noGrp="1"/>
          </p:cNvSpPr>
          <p:nvPr>
            <p:ph type="title"/>
          </p:nvPr>
        </p:nvSpPr>
        <p:spPr/>
        <p:txBody>
          <a:bodyPr>
            <a:normAutofit fontScale="90000"/>
          </a:bodyPr>
          <a:lstStyle/>
          <a:p>
            <a:r>
              <a:rPr lang="en-US" dirty="0"/>
              <a:t>Battery and Firemen versus Truck Drivers – There is no Volume Guarantee on Renewable</a:t>
            </a:r>
          </a:p>
        </p:txBody>
      </p:sp>
      <p:sp>
        <p:nvSpPr>
          <p:cNvPr id="2" name="Content Placeholder 1">
            <a:extLst>
              <a:ext uri="{FF2B5EF4-FFF2-40B4-BE49-F238E27FC236}">
                <a16:creationId xmlns:a16="http://schemas.microsoft.com/office/drawing/2014/main" id="{752AD60C-2DF7-B080-0DF8-17332609493F}"/>
              </a:ext>
            </a:extLst>
          </p:cNvPr>
          <p:cNvSpPr>
            <a:spLocks noGrp="1"/>
          </p:cNvSpPr>
          <p:nvPr>
            <p:ph idx="1"/>
          </p:nvPr>
        </p:nvSpPr>
        <p:spPr/>
        <p:txBody>
          <a:bodyPr>
            <a:normAutofit/>
          </a:bodyPr>
          <a:lstStyle/>
          <a:p>
            <a:r>
              <a:rPr lang="en-US" dirty="0"/>
              <a:t>Capacity Price and Artificial Markets</a:t>
            </a:r>
          </a:p>
          <a:p>
            <a:pPr lvl="1"/>
            <a:r>
              <a:rPr lang="en-US" dirty="0"/>
              <a:t>When capacity is available, you can receive revenues no matter whether you use the capacity for revenues, this can be added</a:t>
            </a:r>
          </a:p>
          <a:p>
            <a:pPr lvl="1"/>
            <a:r>
              <a:rPr lang="en-US" dirty="0"/>
              <a:t>Some ancillary services may be like capacity where if you have the service available, you can earn money whether you use the capacity to produce energy</a:t>
            </a:r>
          </a:p>
          <a:p>
            <a:r>
              <a:rPr lang="en-US" dirty="0"/>
              <a:t>Think of Firemen (Firehouse Effect)</a:t>
            </a:r>
          </a:p>
          <a:p>
            <a:pPr lvl="1"/>
            <a:r>
              <a:rPr lang="en-US" dirty="0"/>
              <a:t>You pay them and need them to be ready</a:t>
            </a:r>
          </a:p>
          <a:p>
            <a:pPr lvl="1"/>
            <a:r>
              <a:rPr lang="en-US" dirty="0"/>
              <a:t>But if they are putting out a fire, they cannot be used for another fire</a:t>
            </a:r>
          </a:p>
          <a:p>
            <a:pPr lvl="1"/>
            <a:r>
              <a:rPr lang="en-US" dirty="0"/>
              <a:t>They receive capacity payments and must be available</a:t>
            </a:r>
          </a:p>
          <a:p>
            <a:pPr lvl="1"/>
            <a:r>
              <a:rPr lang="en-US" dirty="0"/>
              <a:t>You cannot really pay them on the volume of fires the</a:t>
            </a:r>
          </a:p>
          <a:p>
            <a:pPr lvl="1"/>
            <a:endParaRPr lang="en-US" dirty="0"/>
          </a:p>
        </p:txBody>
      </p:sp>
      <p:sp>
        <p:nvSpPr>
          <p:cNvPr id="4" name="Slide Number Placeholder 3">
            <a:extLst>
              <a:ext uri="{FF2B5EF4-FFF2-40B4-BE49-F238E27FC236}">
                <a16:creationId xmlns:a16="http://schemas.microsoft.com/office/drawing/2014/main" id="{CE450A58-11C0-81D1-E403-48DD73ED9938}"/>
              </a:ext>
            </a:extLst>
          </p:cNvPr>
          <p:cNvSpPr>
            <a:spLocks noGrp="1"/>
          </p:cNvSpPr>
          <p:nvPr>
            <p:ph type="sldNum" sz="quarter" idx="12"/>
          </p:nvPr>
        </p:nvSpPr>
        <p:spPr/>
        <p:txBody>
          <a:bodyPr/>
          <a:lstStyle/>
          <a:p>
            <a:pPr algn="ctr"/>
            <a:fld id="{0C3A1854-6B63-4059-B360-A3C4972BF0FC}" type="slidenum">
              <a:rPr lang="ko-KR" altLang="en-US" smtClean="0"/>
              <a:pPr algn="ctr"/>
              <a:t>16</a:t>
            </a:fld>
            <a:endParaRPr lang="ko-KR" altLang="en-US" dirty="0"/>
          </a:p>
        </p:txBody>
      </p:sp>
      <p:pic>
        <p:nvPicPr>
          <p:cNvPr id="6" name="Picture 5">
            <a:extLst>
              <a:ext uri="{FF2B5EF4-FFF2-40B4-BE49-F238E27FC236}">
                <a16:creationId xmlns:a16="http://schemas.microsoft.com/office/drawing/2014/main" id="{EAE656A7-20E5-62DB-7051-2FF5EA4C3D06}"/>
              </a:ext>
            </a:extLst>
          </p:cNvPr>
          <p:cNvPicPr>
            <a:picLocks noChangeAspect="1"/>
          </p:cNvPicPr>
          <p:nvPr/>
        </p:nvPicPr>
        <p:blipFill>
          <a:blip r:embed="rId2"/>
          <a:stretch>
            <a:fillRect/>
          </a:stretch>
        </p:blipFill>
        <p:spPr>
          <a:xfrm>
            <a:off x="380685" y="4237168"/>
            <a:ext cx="3105509" cy="1742937"/>
          </a:xfrm>
          <a:prstGeom prst="rect">
            <a:avLst/>
          </a:prstGeom>
        </p:spPr>
      </p:pic>
      <p:pic>
        <p:nvPicPr>
          <p:cNvPr id="8" name="Picture 7">
            <a:extLst>
              <a:ext uri="{FF2B5EF4-FFF2-40B4-BE49-F238E27FC236}">
                <a16:creationId xmlns:a16="http://schemas.microsoft.com/office/drawing/2014/main" id="{B88BE901-1D7F-E5EB-A40E-77D308AA0698}"/>
              </a:ext>
            </a:extLst>
          </p:cNvPr>
          <p:cNvPicPr>
            <a:picLocks noChangeAspect="1"/>
          </p:cNvPicPr>
          <p:nvPr/>
        </p:nvPicPr>
        <p:blipFill>
          <a:blip r:embed="rId3"/>
          <a:stretch>
            <a:fillRect/>
          </a:stretch>
        </p:blipFill>
        <p:spPr>
          <a:xfrm>
            <a:off x="4567362" y="4237168"/>
            <a:ext cx="2759266" cy="1742937"/>
          </a:xfrm>
          <a:prstGeom prst="rect">
            <a:avLst/>
          </a:prstGeom>
        </p:spPr>
      </p:pic>
    </p:spTree>
    <p:extLst>
      <p:ext uri="{BB962C8B-B14F-4D97-AF65-F5344CB8AC3E}">
        <p14:creationId xmlns:p14="http://schemas.microsoft.com/office/powerpoint/2010/main" val="12796309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7C97C-437F-9F9B-98EF-6F2056B50939}"/>
              </a:ext>
            </a:extLst>
          </p:cNvPr>
          <p:cNvSpPr>
            <a:spLocks noGrp="1"/>
          </p:cNvSpPr>
          <p:nvPr>
            <p:ph type="title"/>
          </p:nvPr>
        </p:nvSpPr>
        <p:spPr>
          <a:xfrm>
            <a:off x="626053" y="822660"/>
            <a:ext cx="7094589" cy="603849"/>
          </a:xfrm>
        </p:spPr>
        <p:txBody>
          <a:bodyPr>
            <a:normAutofit fontScale="90000"/>
          </a:bodyPr>
          <a:lstStyle/>
          <a:p>
            <a:r>
              <a:rPr lang="en-US" dirty="0"/>
              <a:t>New York Meeting, Google Maps and Assessing the Risk of Being Late</a:t>
            </a:r>
          </a:p>
        </p:txBody>
      </p:sp>
      <p:pic>
        <p:nvPicPr>
          <p:cNvPr id="4" name="Picture 3">
            <a:extLst>
              <a:ext uri="{FF2B5EF4-FFF2-40B4-BE49-F238E27FC236}">
                <a16:creationId xmlns:a16="http://schemas.microsoft.com/office/drawing/2014/main" id="{52151728-9C78-5C58-D4AA-93D60EA4488E}"/>
              </a:ext>
            </a:extLst>
          </p:cNvPr>
          <p:cNvPicPr>
            <a:picLocks noChangeAspect="1"/>
          </p:cNvPicPr>
          <p:nvPr/>
        </p:nvPicPr>
        <p:blipFill>
          <a:blip r:embed="rId2"/>
          <a:stretch>
            <a:fillRect/>
          </a:stretch>
        </p:blipFill>
        <p:spPr>
          <a:xfrm>
            <a:off x="832714" y="2147978"/>
            <a:ext cx="6682789" cy="3231755"/>
          </a:xfrm>
          <a:prstGeom prst="rect">
            <a:avLst/>
          </a:prstGeom>
        </p:spPr>
      </p:pic>
    </p:spTree>
    <p:extLst>
      <p:ext uri="{BB962C8B-B14F-4D97-AF65-F5344CB8AC3E}">
        <p14:creationId xmlns:p14="http://schemas.microsoft.com/office/powerpoint/2010/main" val="396851930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B9A0-B912-F956-F53D-39448F285D3D}"/>
              </a:ext>
            </a:extLst>
          </p:cNvPr>
          <p:cNvSpPr>
            <a:spLocks noGrp="1"/>
          </p:cNvSpPr>
          <p:nvPr>
            <p:ph type="title"/>
          </p:nvPr>
        </p:nvSpPr>
        <p:spPr>
          <a:xfrm>
            <a:off x="304801" y="230763"/>
            <a:ext cx="7606242" cy="654049"/>
          </a:xfrm>
        </p:spPr>
        <p:txBody>
          <a:bodyPr>
            <a:normAutofit fontScale="90000"/>
          </a:bodyPr>
          <a:lstStyle/>
          <a:p>
            <a:r>
              <a:rPr lang="en-US" dirty="0"/>
              <a:t>Which is More Important – DSCR or Debt to Capital</a:t>
            </a:r>
          </a:p>
        </p:txBody>
      </p:sp>
      <p:sp>
        <p:nvSpPr>
          <p:cNvPr id="3" name="Content Placeholder 2">
            <a:extLst>
              <a:ext uri="{FF2B5EF4-FFF2-40B4-BE49-F238E27FC236}">
                <a16:creationId xmlns:a16="http://schemas.microsoft.com/office/drawing/2014/main" id="{BB09DAFF-622A-FF29-3D1D-C8CB991AC157}"/>
              </a:ext>
            </a:extLst>
          </p:cNvPr>
          <p:cNvSpPr>
            <a:spLocks noGrp="1"/>
          </p:cNvSpPr>
          <p:nvPr>
            <p:ph idx="1"/>
          </p:nvPr>
        </p:nvSpPr>
        <p:spPr/>
        <p:txBody>
          <a:bodyPr/>
          <a:lstStyle/>
          <a:p>
            <a:r>
              <a:rPr lang="en-US" dirty="0"/>
              <a:t>Maximum Debt to Capital Constraint</a:t>
            </a:r>
          </a:p>
          <a:p>
            <a:endParaRPr lang="en-US" dirty="0"/>
          </a:p>
          <a:p>
            <a:endParaRPr lang="en-US" dirty="0"/>
          </a:p>
          <a:p>
            <a:endParaRPr lang="en-US" dirty="0"/>
          </a:p>
          <a:p>
            <a:endParaRPr lang="en-US" dirty="0"/>
          </a:p>
          <a:p>
            <a:endParaRPr lang="en-US" dirty="0"/>
          </a:p>
          <a:p>
            <a:endParaRPr lang="en-US" dirty="0"/>
          </a:p>
          <a:p>
            <a:r>
              <a:rPr lang="en-US" dirty="0"/>
              <a:t>Minimum DSCR Constraint</a:t>
            </a:r>
          </a:p>
          <a:p>
            <a:endParaRPr lang="en-US" dirty="0"/>
          </a:p>
          <a:p>
            <a:endParaRPr lang="en-US" dirty="0"/>
          </a:p>
        </p:txBody>
      </p:sp>
      <p:pic>
        <p:nvPicPr>
          <p:cNvPr id="5" name="Picture 4">
            <a:extLst>
              <a:ext uri="{FF2B5EF4-FFF2-40B4-BE49-F238E27FC236}">
                <a16:creationId xmlns:a16="http://schemas.microsoft.com/office/drawing/2014/main" id="{7791DDE3-49F7-E2E3-8204-8B873F5FFBF3}"/>
              </a:ext>
            </a:extLst>
          </p:cNvPr>
          <p:cNvPicPr>
            <a:picLocks noChangeAspect="1"/>
          </p:cNvPicPr>
          <p:nvPr/>
        </p:nvPicPr>
        <p:blipFill>
          <a:blip r:embed="rId2"/>
          <a:stretch>
            <a:fillRect/>
          </a:stretch>
        </p:blipFill>
        <p:spPr>
          <a:xfrm>
            <a:off x="304801" y="1777042"/>
            <a:ext cx="6622703" cy="1021832"/>
          </a:xfrm>
          <a:prstGeom prst="rect">
            <a:avLst/>
          </a:prstGeom>
        </p:spPr>
      </p:pic>
      <p:pic>
        <p:nvPicPr>
          <p:cNvPr id="7" name="Picture 6">
            <a:extLst>
              <a:ext uri="{FF2B5EF4-FFF2-40B4-BE49-F238E27FC236}">
                <a16:creationId xmlns:a16="http://schemas.microsoft.com/office/drawing/2014/main" id="{9F101950-9511-8522-E366-7B214B18FFC5}"/>
              </a:ext>
            </a:extLst>
          </p:cNvPr>
          <p:cNvPicPr>
            <a:picLocks noChangeAspect="1"/>
          </p:cNvPicPr>
          <p:nvPr/>
        </p:nvPicPr>
        <p:blipFill>
          <a:blip r:embed="rId3"/>
          <a:stretch>
            <a:fillRect/>
          </a:stretch>
        </p:blipFill>
        <p:spPr>
          <a:xfrm>
            <a:off x="307256" y="3929285"/>
            <a:ext cx="7391780" cy="1828894"/>
          </a:xfrm>
          <a:prstGeom prst="rect">
            <a:avLst/>
          </a:prstGeom>
        </p:spPr>
      </p:pic>
      <p:cxnSp>
        <p:nvCxnSpPr>
          <p:cNvPr id="6" name="Straight Arrow Connector 5">
            <a:extLst>
              <a:ext uri="{FF2B5EF4-FFF2-40B4-BE49-F238E27FC236}">
                <a16:creationId xmlns:a16="http://schemas.microsoft.com/office/drawing/2014/main" id="{C792E973-E6A8-731E-4331-7EA594075709}"/>
              </a:ext>
            </a:extLst>
          </p:cNvPr>
          <p:cNvCxnSpPr/>
          <p:nvPr/>
        </p:nvCxnSpPr>
        <p:spPr>
          <a:xfrm flipV="1">
            <a:off x="425302" y="5390707"/>
            <a:ext cx="1892596" cy="1913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89451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EE19F1-D554-49DE-AF95-85406230898F}"/>
              </a:ext>
            </a:extLst>
          </p:cNvPr>
          <p:cNvSpPr>
            <a:spLocks noGrp="1"/>
          </p:cNvSpPr>
          <p:nvPr>
            <p:ph idx="1"/>
          </p:nvPr>
        </p:nvSpPr>
        <p:spPr/>
        <p:txBody>
          <a:bodyPr>
            <a:noAutofit/>
          </a:bodyPr>
          <a:lstStyle/>
          <a:p>
            <a:pPr marL="0" indent="0" algn="l">
              <a:buNone/>
            </a:pPr>
            <a:r>
              <a:rPr lang="en-US" sz="1400" u="sng" dirty="0"/>
              <a:t>Distributions</a:t>
            </a:r>
            <a:r>
              <a:rPr lang="en-US" sz="1400" dirty="0"/>
              <a:t>  </a:t>
            </a:r>
          </a:p>
          <a:p>
            <a:pPr lvl="1" algn="l"/>
            <a:r>
              <a:rPr lang="en-US" sz="1400" dirty="0"/>
              <a:t>Make any distribution unless such distribution is made from Distributable Cash and on a Distribution Date; if the Average Annual DSCR calculated as of the Repayment Date immediately preceding such Distribution Date is less than 1.20 to 1.00, or </a:t>
            </a:r>
          </a:p>
          <a:p>
            <a:pPr lvl="1" algn="l"/>
            <a:r>
              <a:rPr lang="en-US" sz="1400" dirty="0"/>
              <a:t>the Average Annual Projected DSCR (based upon the Term Conversion Date Base Case Projections but updated for actual operating performance of the Project through the applicable Repayment Date) calculated as of the Repayment Date immediately preceding such Distribution Date, is less than 1.20 to 1.00;</a:t>
            </a:r>
          </a:p>
          <a:p>
            <a:pPr marL="0" indent="0" algn="l">
              <a:buNone/>
            </a:pPr>
            <a:r>
              <a:rPr lang="en-US" sz="1400" u="sng" dirty="0"/>
              <a:t>Financial Covenants (Default)</a:t>
            </a:r>
          </a:p>
          <a:p>
            <a:pPr lvl="1" algn="l"/>
            <a:r>
              <a:rPr lang="en-US" sz="1400" dirty="0"/>
              <a:t>Permit the Average Annual DSCR as of the last day of any Quarterly Date commencing from the first Repayment Date to be less than 1.10 to 1.00 or</a:t>
            </a:r>
          </a:p>
          <a:p>
            <a:pPr lvl="1" algn="l"/>
            <a:r>
              <a:rPr lang="en-US" sz="1400" dirty="0"/>
              <a:t>Permit the Average Annual Projected DSCR (based upon the Term Conversion Date Base Case Projections but updated for actual operating performance of the Project through the applicable Repayment Date) calculated as of the Repayment Date immediately preceding such Distribution Date, as of the last day of any Quarterly Date commencing from the first Repayment Date to be less than 1.10 to 1.00;</a:t>
            </a:r>
          </a:p>
          <a:p>
            <a:pPr marL="0" indent="0" algn="l">
              <a:buNone/>
            </a:pPr>
            <a:r>
              <a:rPr lang="en-US" sz="1400" u="sng" dirty="0"/>
              <a:t>Minimum Term Conversion Date Debt Service Coverage Ratio</a:t>
            </a:r>
          </a:p>
          <a:p>
            <a:pPr lvl="1" algn="l"/>
            <a:r>
              <a:rPr lang="en-US" sz="1400" dirty="0"/>
              <a:t>a minimum Average Annual Projected Debt Service Coverage Ratio for the twelve (12) month period of 1.35 to 1 on a P50 Production Level during years 1 through 9, and,</a:t>
            </a:r>
          </a:p>
          <a:p>
            <a:pPr lvl="1" algn="l"/>
            <a:r>
              <a:rPr lang="en-US" sz="1400" dirty="0"/>
              <a:t>1.00 to 1 under a P99 Production Level during years 1 through 9 of the amortization schedule.</a:t>
            </a:r>
          </a:p>
        </p:txBody>
      </p:sp>
      <p:sp>
        <p:nvSpPr>
          <p:cNvPr id="3" name="Title 2">
            <a:extLst>
              <a:ext uri="{FF2B5EF4-FFF2-40B4-BE49-F238E27FC236}">
                <a16:creationId xmlns:a16="http://schemas.microsoft.com/office/drawing/2014/main" id="{54231760-DF22-4BBC-90A6-A1F67C10CB8F}"/>
              </a:ext>
            </a:extLst>
          </p:cNvPr>
          <p:cNvSpPr>
            <a:spLocks noGrp="1"/>
          </p:cNvSpPr>
          <p:nvPr>
            <p:ph type="title"/>
          </p:nvPr>
        </p:nvSpPr>
        <p:spPr/>
        <p:txBody>
          <a:bodyPr/>
          <a:lstStyle/>
          <a:p>
            <a:r>
              <a:rPr lang="en-US" dirty="0"/>
              <a:t>Three DSCR’s in Solar Case</a:t>
            </a:r>
            <a:endParaRPr lang="en-CH" dirty="0"/>
          </a:p>
        </p:txBody>
      </p:sp>
      <p:sp>
        <p:nvSpPr>
          <p:cNvPr id="4" name="Slide Number Placeholder 3">
            <a:extLst>
              <a:ext uri="{FF2B5EF4-FFF2-40B4-BE49-F238E27FC236}">
                <a16:creationId xmlns:a16="http://schemas.microsoft.com/office/drawing/2014/main" id="{1BC2CC93-B3E4-4065-BFDF-B52CFAA1F663}"/>
              </a:ext>
            </a:extLst>
          </p:cNvPr>
          <p:cNvSpPr>
            <a:spLocks noGrp="1"/>
          </p:cNvSpPr>
          <p:nvPr>
            <p:ph type="sldNum" sz="quarter" idx="12"/>
          </p:nvPr>
        </p:nvSpPr>
        <p:spPr/>
        <p:txBody>
          <a:bodyPr/>
          <a:lstStyle/>
          <a:p>
            <a:pPr algn="ctr"/>
            <a:fld id="{0C3A1854-6B63-4059-B360-A3C4972BF0FC}" type="slidenum">
              <a:rPr lang="ko-KR" altLang="en-US" smtClean="0"/>
              <a:pPr algn="ctr"/>
              <a:t>162</a:t>
            </a:fld>
            <a:endParaRPr lang="ko-KR" altLang="en-US" dirty="0"/>
          </a:p>
        </p:txBody>
      </p:sp>
    </p:spTree>
    <p:extLst>
      <p:ext uri="{BB962C8B-B14F-4D97-AF65-F5344CB8AC3E}">
        <p14:creationId xmlns:p14="http://schemas.microsoft.com/office/powerpoint/2010/main" val="108340906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592D8-2EC1-4E88-92B5-29ED3B09DD2B}"/>
              </a:ext>
            </a:extLst>
          </p:cNvPr>
          <p:cNvSpPr>
            <a:spLocks noGrp="1"/>
          </p:cNvSpPr>
          <p:nvPr>
            <p:ph type="title"/>
          </p:nvPr>
        </p:nvSpPr>
        <p:spPr/>
        <p:txBody>
          <a:bodyPr/>
          <a:lstStyle/>
          <a:p>
            <a:r>
              <a:rPr lang="en-US" dirty="0"/>
              <a:t>DSCR for Solar PV from Fitch</a:t>
            </a:r>
            <a:endParaRPr lang="en-CH" dirty="0"/>
          </a:p>
        </p:txBody>
      </p:sp>
      <p:sp>
        <p:nvSpPr>
          <p:cNvPr id="4" name="Slide Number Placeholder 3">
            <a:extLst>
              <a:ext uri="{FF2B5EF4-FFF2-40B4-BE49-F238E27FC236}">
                <a16:creationId xmlns:a16="http://schemas.microsoft.com/office/drawing/2014/main" id="{6664FB1B-0C6A-4201-84D3-F994D34AD241}"/>
              </a:ext>
            </a:extLst>
          </p:cNvPr>
          <p:cNvSpPr>
            <a:spLocks noGrp="1"/>
          </p:cNvSpPr>
          <p:nvPr>
            <p:ph type="sldNum" sz="quarter" idx="12"/>
          </p:nvPr>
        </p:nvSpPr>
        <p:spPr/>
        <p:txBody>
          <a:bodyPr/>
          <a:lstStyle/>
          <a:p>
            <a:pPr algn="ctr"/>
            <a:fld id="{0C3A1854-6B63-4059-B360-A3C4972BF0FC}" type="slidenum">
              <a:rPr lang="ko-KR" altLang="en-US" smtClean="0"/>
              <a:pPr algn="ctr"/>
              <a:t>163</a:t>
            </a:fld>
            <a:endParaRPr lang="ko-KR" altLang="en-US" dirty="0"/>
          </a:p>
        </p:txBody>
      </p:sp>
      <p:pic>
        <p:nvPicPr>
          <p:cNvPr id="5" name="Picture 4">
            <a:extLst>
              <a:ext uri="{FF2B5EF4-FFF2-40B4-BE49-F238E27FC236}">
                <a16:creationId xmlns:a16="http://schemas.microsoft.com/office/drawing/2014/main" id="{30BE6590-DBF9-40AB-A9F1-6874FBF629AF}"/>
              </a:ext>
            </a:extLst>
          </p:cNvPr>
          <p:cNvPicPr>
            <a:picLocks noChangeAspect="1"/>
          </p:cNvPicPr>
          <p:nvPr/>
        </p:nvPicPr>
        <p:blipFill>
          <a:blip r:embed="rId2"/>
          <a:stretch>
            <a:fillRect/>
          </a:stretch>
        </p:blipFill>
        <p:spPr>
          <a:xfrm>
            <a:off x="276224" y="1488139"/>
            <a:ext cx="8715375" cy="2383246"/>
          </a:xfrm>
          <a:prstGeom prst="rect">
            <a:avLst/>
          </a:prstGeom>
        </p:spPr>
      </p:pic>
      <p:pic>
        <p:nvPicPr>
          <p:cNvPr id="8" name="Picture 7">
            <a:extLst>
              <a:ext uri="{FF2B5EF4-FFF2-40B4-BE49-F238E27FC236}">
                <a16:creationId xmlns:a16="http://schemas.microsoft.com/office/drawing/2014/main" id="{7652CC01-4412-4DE0-A0F0-7143C70A9AF2}"/>
              </a:ext>
            </a:extLst>
          </p:cNvPr>
          <p:cNvPicPr>
            <a:picLocks noChangeAspect="1"/>
          </p:cNvPicPr>
          <p:nvPr/>
        </p:nvPicPr>
        <p:blipFill>
          <a:blip r:embed="rId3"/>
          <a:stretch>
            <a:fillRect/>
          </a:stretch>
        </p:blipFill>
        <p:spPr>
          <a:xfrm>
            <a:off x="210237" y="4178238"/>
            <a:ext cx="8867775" cy="2032198"/>
          </a:xfrm>
          <a:prstGeom prst="rect">
            <a:avLst/>
          </a:prstGeom>
        </p:spPr>
      </p:pic>
    </p:spTree>
    <p:extLst>
      <p:ext uri="{BB962C8B-B14F-4D97-AF65-F5344CB8AC3E}">
        <p14:creationId xmlns:p14="http://schemas.microsoft.com/office/powerpoint/2010/main" val="266277207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AD42F-FEEB-C1AD-A5BF-D8CCFF645E8F}"/>
              </a:ext>
            </a:extLst>
          </p:cNvPr>
          <p:cNvSpPr>
            <a:spLocks noGrp="1"/>
          </p:cNvSpPr>
          <p:nvPr>
            <p:ph type="title"/>
          </p:nvPr>
        </p:nvSpPr>
        <p:spPr/>
        <p:txBody>
          <a:bodyPr/>
          <a:lstStyle/>
          <a:p>
            <a:r>
              <a:rPr lang="en-US" dirty="0"/>
              <a:t>Inputs for Debt Financing – Separate Page</a:t>
            </a:r>
          </a:p>
        </p:txBody>
      </p:sp>
      <p:sp>
        <p:nvSpPr>
          <p:cNvPr id="3" name="Content Placeholder 2">
            <a:extLst>
              <a:ext uri="{FF2B5EF4-FFF2-40B4-BE49-F238E27FC236}">
                <a16:creationId xmlns:a16="http://schemas.microsoft.com/office/drawing/2014/main" id="{3FF13B88-158E-F6DD-F3B5-A53D9A0689B3}"/>
              </a:ext>
            </a:extLst>
          </p:cNvPr>
          <p:cNvSpPr>
            <a:spLocks noGrp="1"/>
          </p:cNvSpPr>
          <p:nvPr>
            <p:ph idx="1"/>
          </p:nvPr>
        </p:nvSpPr>
        <p:spPr/>
        <p:txBody>
          <a:bodyPr/>
          <a:lstStyle/>
          <a:p>
            <a:r>
              <a:rPr lang="en-US" dirty="0"/>
              <a:t>Want to run operating scenarios against different financing structures</a:t>
            </a:r>
          </a:p>
          <a:p>
            <a:endParaRPr lang="en-US" dirty="0"/>
          </a:p>
        </p:txBody>
      </p:sp>
      <p:sp>
        <p:nvSpPr>
          <p:cNvPr id="4" name="Slide Number Placeholder 3">
            <a:extLst>
              <a:ext uri="{FF2B5EF4-FFF2-40B4-BE49-F238E27FC236}">
                <a16:creationId xmlns:a16="http://schemas.microsoft.com/office/drawing/2014/main" id="{E55E29BF-BD04-398B-2FDC-0E0968024F5A}"/>
              </a:ext>
            </a:extLst>
          </p:cNvPr>
          <p:cNvSpPr>
            <a:spLocks noGrp="1"/>
          </p:cNvSpPr>
          <p:nvPr>
            <p:ph type="sldNum" sz="quarter" idx="12"/>
          </p:nvPr>
        </p:nvSpPr>
        <p:spPr/>
        <p:txBody>
          <a:bodyPr/>
          <a:lstStyle/>
          <a:p>
            <a:fld id="{EB241CD2-1E45-42A3-B213-66A034DF9A3B}" type="slidenum">
              <a:rPr lang="en-GB" smtClean="0"/>
              <a:t>164</a:t>
            </a:fld>
            <a:endParaRPr lang="en-GB" dirty="0"/>
          </a:p>
        </p:txBody>
      </p:sp>
      <p:pic>
        <p:nvPicPr>
          <p:cNvPr id="6" name="Picture 5">
            <a:extLst>
              <a:ext uri="{FF2B5EF4-FFF2-40B4-BE49-F238E27FC236}">
                <a16:creationId xmlns:a16="http://schemas.microsoft.com/office/drawing/2014/main" id="{3483528D-166E-B319-3FD6-C3297B6215EF}"/>
              </a:ext>
            </a:extLst>
          </p:cNvPr>
          <p:cNvPicPr>
            <a:picLocks noChangeAspect="1"/>
          </p:cNvPicPr>
          <p:nvPr/>
        </p:nvPicPr>
        <p:blipFill>
          <a:blip r:embed="rId2"/>
          <a:stretch>
            <a:fillRect/>
          </a:stretch>
        </p:blipFill>
        <p:spPr>
          <a:xfrm>
            <a:off x="304801" y="1614228"/>
            <a:ext cx="7921999" cy="4476490"/>
          </a:xfrm>
          <a:prstGeom prst="rect">
            <a:avLst/>
          </a:prstGeom>
        </p:spPr>
      </p:pic>
    </p:spTree>
    <p:extLst>
      <p:ext uri="{BB962C8B-B14F-4D97-AF65-F5344CB8AC3E}">
        <p14:creationId xmlns:p14="http://schemas.microsoft.com/office/powerpoint/2010/main" val="56034762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B73D2-C34D-CE1A-69AA-FC24079CA8F1}"/>
              </a:ext>
            </a:extLst>
          </p:cNvPr>
          <p:cNvSpPr>
            <a:spLocks noGrp="1"/>
          </p:cNvSpPr>
          <p:nvPr>
            <p:ph type="title"/>
          </p:nvPr>
        </p:nvSpPr>
        <p:spPr/>
        <p:txBody>
          <a:bodyPr/>
          <a:lstStyle/>
          <a:p>
            <a:r>
              <a:rPr lang="en-US" dirty="0"/>
              <a:t>More Complex Conditional Formatting</a:t>
            </a:r>
          </a:p>
        </p:txBody>
      </p:sp>
      <p:sp>
        <p:nvSpPr>
          <p:cNvPr id="3" name="Content Placeholder 2">
            <a:extLst>
              <a:ext uri="{FF2B5EF4-FFF2-40B4-BE49-F238E27FC236}">
                <a16:creationId xmlns:a16="http://schemas.microsoft.com/office/drawing/2014/main" id="{322D11ED-F004-8D2E-A80A-57287592F6FA}"/>
              </a:ext>
            </a:extLst>
          </p:cNvPr>
          <p:cNvSpPr>
            <a:spLocks noGrp="1"/>
          </p:cNvSpPr>
          <p:nvPr>
            <p:ph idx="1"/>
          </p:nvPr>
        </p:nvSpPr>
        <p:spPr/>
        <p:txBody>
          <a:bodyPr/>
          <a:lstStyle/>
          <a:p>
            <a:r>
              <a:rPr lang="en-US" dirty="0"/>
              <a:t>For both change in variable and illustration of the scenario</a:t>
            </a:r>
          </a:p>
          <a:p>
            <a:r>
              <a:rPr lang="en-US" dirty="0"/>
              <a:t>Avoids complex Index functions that are common</a:t>
            </a:r>
          </a:p>
          <a:p>
            <a:endParaRPr lang="en-US" dirty="0"/>
          </a:p>
        </p:txBody>
      </p:sp>
      <p:sp>
        <p:nvSpPr>
          <p:cNvPr id="4" name="Slide Number Placeholder 3">
            <a:extLst>
              <a:ext uri="{FF2B5EF4-FFF2-40B4-BE49-F238E27FC236}">
                <a16:creationId xmlns:a16="http://schemas.microsoft.com/office/drawing/2014/main" id="{E54A43FC-F331-CF53-91B8-1F6CA42FC4FC}"/>
              </a:ext>
            </a:extLst>
          </p:cNvPr>
          <p:cNvSpPr>
            <a:spLocks noGrp="1"/>
          </p:cNvSpPr>
          <p:nvPr>
            <p:ph type="sldNum" sz="quarter" idx="12"/>
          </p:nvPr>
        </p:nvSpPr>
        <p:spPr/>
        <p:txBody>
          <a:bodyPr/>
          <a:lstStyle/>
          <a:p>
            <a:fld id="{EB241CD2-1E45-42A3-B213-66A034DF9A3B}" type="slidenum">
              <a:rPr lang="en-GB" smtClean="0"/>
              <a:t>165</a:t>
            </a:fld>
            <a:endParaRPr lang="en-GB" dirty="0"/>
          </a:p>
        </p:txBody>
      </p:sp>
      <p:pic>
        <p:nvPicPr>
          <p:cNvPr id="6" name="Picture 5">
            <a:extLst>
              <a:ext uri="{FF2B5EF4-FFF2-40B4-BE49-F238E27FC236}">
                <a16:creationId xmlns:a16="http://schemas.microsoft.com/office/drawing/2014/main" id="{3D2B44EA-B38E-2BF6-0BA2-536E513AF8E8}"/>
              </a:ext>
            </a:extLst>
          </p:cNvPr>
          <p:cNvPicPr>
            <a:picLocks noChangeAspect="1"/>
          </p:cNvPicPr>
          <p:nvPr/>
        </p:nvPicPr>
        <p:blipFill>
          <a:blip r:embed="rId2"/>
          <a:stretch>
            <a:fillRect/>
          </a:stretch>
        </p:blipFill>
        <p:spPr>
          <a:xfrm>
            <a:off x="753035" y="2125565"/>
            <a:ext cx="6759388" cy="3522760"/>
          </a:xfrm>
          <a:prstGeom prst="rect">
            <a:avLst/>
          </a:prstGeom>
        </p:spPr>
      </p:pic>
    </p:spTree>
    <p:extLst>
      <p:ext uri="{BB962C8B-B14F-4D97-AF65-F5344CB8AC3E}">
        <p14:creationId xmlns:p14="http://schemas.microsoft.com/office/powerpoint/2010/main" val="37802493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51667B-ABE2-434B-9D46-B0856CC082B0}"/>
              </a:ext>
            </a:extLst>
          </p:cNvPr>
          <p:cNvSpPr>
            <a:spLocks noGrp="1"/>
          </p:cNvSpPr>
          <p:nvPr>
            <p:ph type="title"/>
          </p:nvPr>
        </p:nvSpPr>
        <p:spPr/>
        <p:txBody>
          <a:bodyPr/>
          <a:lstStyle/>
          <a:p>
            <a:r>
              <a:rPr lang="en-US" dirty="0"/>
              <a:t>Pre-and Post COD Analysis</a:t>
            </a:r>
          </a:p>
        </p:txBody>
      </p:sp>
      <p:sp>
        <p:nvSpPr>
          <p:cNvPr id="5" name="Text Placeholder 4">
            <a:extLst>
              <a:ext uri="{FF2B5EF4-FFF2-40B4-BE49-F238E27FC236}">
                <a16:creationId xmlns:a16="http://schemas.microsoft.com/office/drawing/2014/main" id="{22150FAA-F99B-409F-AC38-4952C6EAB3C1}"/>
              </a:ext>
            </a:extLst>
          </p:cNvPr>
          <p:cNvSpPr>
            <a:spLocks noGrp="1"/>
          </p:cNvSpPr>
          <p:nvPr>
            <p:ph type="body" idx="1"/>
          </p:nvPr>
        </p:nvSpPr>
        <p:spPr/>
        <p:txBody>
          <a:bodyPr/>
          <a:lstStyle/>
          <a:p>
            <a:r>
              <a:rPr lang="en-US" dirty="0"/>
              <a:t>Pre-Cod</a:t>
            </a:r>
          </a:p>
        </p:txBody>
      </p:sp>
      <p:sp>
        <p:nvSpPr>
          <p:cNvPr id="2" name="Content Placeholder 1">
            <a:extLst>
              <a:ext uri="{FF2B5EF4-FFF2-40B4-BE49-F238E27FC236}">
                <a16:creationId xmlns:a16="http://schemas.microsoft.com/office/drawing/2014/main" id="{0A80ED9C-E425-496C-A48C-D02A01748D26}"/>
              </a:ext>
            </a:extLst>
          </p:cNvPr>
          <p:cNvSpPr>
            <a:spLocks noGrp="1"/>
          </p:cNvSpPr>
          <p:nvPr>
            <p:ph sz="half" idx="2"/>
          </p:nvPr>
        </p:nvSpPr>
        <p:spPr/>
        <p:txBody>
          <a:bodyPr/>
          <a:lstStyle/>
          <a:p>
            <a:pPr marL="0" indent="0">
              <a:buNone/>
            </a:pPr>
            <a:r>
              <a:rPr lang="en-US" dirty="0"/>
              <a:t> </a:t>
            </a:r>
          </a:p>
        </p:txBody>
      </p:sp>
      <p:sp>
        <p:nvSpPr>
          <p:cNvPr id="6" name="Text Placeholder 5">
            <a:extLst>
              <a:ext uri="{FF2B5EF4-FFF2-40B4-BE49-F238E27FC236}">
                <a16:creationId xmlns:a16="http://schemas.microsoft.com/office/drawing/2014/main" id="{E699E470-B773-4A13-8907-F3C7B7D1FD31}"/>
              </a:ext>
            </a:extLst>
          </p:cNvPr>
          <p:cNvSpPr>
            <a:spLocks noGrp="1"/>
          </p:cNvSpPr>
          <p:nvPr>
            <p:ph type="body" sz="quarter" idx="3"/>
          </p:nvPr>
        </p:nvSpPr>
        <p:spPr/>
        <p:txBody>
          <a:bodyPr/>
          <a:lstStyle/>
          <a:p>
            <a:r>
              <a:rPr lang="en-US" dirty="0"/>
              <a:t>Post-Cod</a:t>
            </a:r>
          </a:p>
        </p:txBody>
      </p:sp>
      <p:pic>
        <p:nvPicPr>
          <p:cNvPr id="8" name="Content Placeholder 7">
            <a:extLst>
              <a:ext uri="{FF2B5EF4-FFF2-40B4-BE49-F238E27FC236}">
                <a16:creationId xmlns:a16="http://schemas.microsoft.com/office/drawing/2014/main" id="{D404F4D3-2327-4B45-A0DA-59EE919D5304}"/>
              </a:ext>
            </a:extLst>
          </p:cNvPr>
          <p:cNvPicPr>
            <a:picLocks noGrp="1" noChangeAspect="1"/>
          </p:cNvPicPr>
          <p:nvPr>
            <p:ph sz="quarter" idx="4"/>
          </p:nvPr>
        </p:nvPicPr>
        <p:blipFill>
          <a:blip r:embed="rId2"/>
          <a:stretch>
            <a:fillRect/>
          </a:stretch>
        </p:blipFill>
        <p:spPr>
          <a:xfrm>
            <a:off x="4629150" y="2655201"/>
            <a:ext cx="4210050" cy="3000217"/>
          </a:xfrm>
          <a:prstGeom prst="rect">
            <a:avLst/>
          </a:prstGeom>
        </p:spPr>
      </p:pic>
      <p:sp>
        <p:nvSpPr>
          <p:cNvPr id="4" name="Slide Number Placeholder 3">
            <a:extLst>
              <a:ext uri="{FF2B5EF4-FFF2-40B4-BE49-F238E27FC236}">
                <a16:creationId xmlns:a16="http://schemas.microsoft.com/office/drawing/2014/main" id="{E95DC601-4CBA-4FAA-B100-BA760EA09EE1}"/>
              </a:ext>
            </a:extLst>
          </p:cNvPr>
          <p:cNvSpPr>
            <a:spLocks noGrp="1"/>
          </p:cNvSpPr>
          <p:nvPr>
            <p:ph type="sldNum" sz="quarter" idx="12"/>
          </p:nvPr>
        </p:nvSpPr>
        <p:spPr/>
        <p:txBody>
          <a:bodyPr/>
          <a:lstStyle/>
          <a:p>
            <a:pPr algn="ctr"/>
            <a:fld id="{0C3A1854-6B63-4059-B360-A3C4972BF0FC}" type="slidenum">
              <a:rPr lang="ko-KR" altLang="en-US" smtClean="0"/>
              <a:pPr algn="ctr"/>
              <a:t>166</a:t>
            </a:fld>
            <a:endParaRPr lang="ko-KR" altLang="en-US" dirty="0"/>
          </a:p>
        </p:txBody>
      </p:sp>
      <p:pic>
        <p:nvPicPr>
          <p:cNvPr id="9" name="Picture 3">
            <a:extLst>
              <a:ext uri="{FF2B5EF4-FFF2-40B4-BE49-F238E27FC236}">
                <a16:creationId xmlns:a16="http://schemas.microsoft.com/office/drawing/2014/main" id="{6774E7E9-C920-4C9B-A604-94CAC761FC48}"/>
              </a:ext>
            </a:extLst>
          </p:cNvPr>
          <p:cNvPicPr>
            <a:picLocks noChangeAspect="1" noChangeArrowheads="1"/>
          </p:cNvPicPr>
          <p:nvPr/>
        </p:nvPicPr>
        <p:blipFill>
          <a:blip r:embed="rId3" cstate="print"/>
          <a:srcRect/>
          <a:stretch>
            <a:fillRect/>
          </a:stretch>
        </p:blipFill>
        <p:spPr bwMode="auto">
          <a:xfrm>
            <a:off x="381000" y="2662685"/>
            <a:ext cx="3974074" cy="2854590"/>
          </a:xfrm>
          <a:prstGeom prst="rect">
            <a:avLst/>
          </a:prstGeom>
          <a:noFill/>
          <a:ln w="9525">
            <a:noFill/>
            <a:miter lim="800000"/>
            <a:headEnd/>
            <a:tailEnd/>
          </a:ln>
          <a:effectLst/>
        </p:spPr>
      </p:pic>
    </p:spTree>
    <p:extLst>
      <p:ext uri="{BB962C8B-B14F-4D97-AF65-F5344CB8AC3E}">
        <p14:creationId xmlns:p14="http://schemas.microsoft.com/office/powerpoint/2010/main" val="100493817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28A0B-D38E-CC01-4B68-E801F96EB1C8}"/>
              </a:ext>
            </a:extLst>
          </p:cNvPr>
          <p:cNvSpPr>
            <a:spLocks noGrp="1"/>
          </p:cNvSpPr>
          <p:nvPr>
            <p:ph type="title"/>
          </p:nvPr>
        </p:nvSpPr>
        <p:spPr/>
        <p:txBody>
          <a:bodyPr/>
          <a:lstStyle/>
          <a:p>
            <a:r>
              <a:rPr lang="en-US" dirty="0"/>
              <a:t>Why is the key target Equity IRR and not Project IRR</a:t>
            </a:r>
          </a:p>
        </p:txBody>
      </p:sp>
      <p:sp>
        <p:nvSpPr>
          <p:cNvPr id="3" name="Text Placeholder 2">
            <a:extLst>
              <a:ext uri="{FF2B5EF4-FFF2-40B4-BE49-F238E27FC236}">
                <a16:creationId xmlns:a16="http://schemas.microsoft.com/office/drawing/2014/main" id="{5CD1ADBF-A74F-82DE-627D-77BCBC1858BE}"/>
              </a:ext>
            </a:extLst>
          </p:cNvPr>
          <p:cNvSpPr>
            <a:spLocks noGrp="1"/>
          </p:cNvSpPr>
          <p:nvPr>
            <p:ph type="body" idx="1"/>
          </p:nvPr>
        </p:nvSpPr>
        <p:spPr/>
        <p:txBody>
          <a:bodyPr/>
          <a:lstStyle/>
          <a:p>
            <a:r>
              <a:rPr lang="en-US" dirty="0"/>
              <a:t>You care about how much money you take out of your pocket, not some mythical amount of money that comes from both equity and debt investors</a:t>
            </a:r>
          </a:p>
          <a:p>
            <a:endParaRPr lang="en-US" dirty="0"/>
          </a:p>
          <a:p>
            <a:r>
              <a:rPr lang="en-US" dirty="0"/>
              <a:t>In project finance with non-recourse, lenders do something very important, they gauge the risk for you – the more debt and longer the debt, the lower the risk of cash flow</a:t>
            </a:r>
          </a:p>
          <a:p>
            <a:endParaRPr lang="en-US" dirty="0"/>
          </a:p>
          <a:p>
            <a:r>
              <a:rPr lang="en-US" dirty="0"/>
              <a:t>If you do not get this and use WACC, you do not understand the essence of project finance</a:t>
            </a:r>
          </a:p>
        </p:txBody>
      </p:sp>
      <p:sp>
        <p:nvSpPr>
          <p:cNvPr id="4" name="Slide Number Placeholder 3">
            <a:extLst>
              <a:ext uri="{FF2B5EF4-FFF2-40B4-BE49-F238E27FC236}">
                <a16:creationId xmlns:a16="http://schemas.microsoft.com/office/drawing/2014/main" id="{400E33E7-A7B0-1A11-EE0A-028421E5F717}"/>
              </a:ext>
            </a:extLst>
          </p:cNvPr>
          <p:cNvSpPr>
            <a:spLocks noGrp="1"/>
          </p:cNvSpPr>
          <p:nvPr>
            <p:ph type="sldNum" sz="quarter" idx="12"/>
          </p:nvPr>
        </p:nvSpPr>
        <p:spPr/>
        <p:txBody>
          <a:bodyPr/>
          <a:lstStyle/>
          <a:p>
            <a:fld id="{EB241CD2-1E45-42A3-B213-66A034DF9A3B}" type="slidenum">
              <a:rPr lang="en-GB" smtClean="0"/>
              <a:t>167</a:t>
            </a:fld>
            <a:endParaRPr lang="en-GB" dirty="0"/>
          </a:p>
        </p:txBody>
      </p:sp>
    </p:spTree>
    <p:extLst>
      <p:ext uri="{BB962C8B-B14F-4D97-AF65-F5344CB8AC3E}">
        <p14:creationId xmlns:p14="http://schemas.microsoft.com/office/powerpoint/2010/main" val="86256758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56AC6-FAB8-CBC9-8100-AA12E142E99A}"/>
              </a:ext>
            </a:extLst>
          </p:cNvPr>
          <p:cNvSpPr>
            <a:spLocks noGrp="1"/>
          </p:cNvSpPr>
          <p:nvPr>
            <p:ph type="title"/>
          </p:nvPr>
        </p:nvSpPr>
        <p:spPr/>
        <p:txBody>
          <a:bodyPr/>
          <a:lstStyle/>
          <a:p>
            <a:r>
              <a:rPr lang="en-US" dirty="0"/>
              <a:t>Rule Number 1 – Project IRR must be greater than the Interest Rate</a:t>
            </a:r>
          </a:p>
        </p:txBody>
      </p:sp>
      <p:sp>
        <p:nvSpPr>
          <p:cNvPr id="3" name="Text Placeholder 2">
            <a:extLst>
              <a:ext uri="{FF2B5EF4-FFF2-40B4-BE49-F238E27FC236}">
                <a16:creationId xmlns:a16="http://schemas.microsoft.com/office/drawing/2014/main" id="{E69F7D43-A37F-CEBA-6F0C-DDF1EE14A2BD}"/>
              </a:ext>
            </a:extLst>
          </p:cNvPr>
          <p:cNvSpPr>
            <a:spLocks noGrp="1"/>
          </p:cNvSpPr>
          <p:nvPr>
            <p:ph type="body" idx="1"/>
          </p:nvPr>
        </p:nvSpPr>
        <p:spPr/>
        <p:txBody>
          <a:bodyPr>
            <a:normAutofit lnSpcReduction="10000"/>
          </a:bodyPr>
          <a:lstStyle/>
          <a:p>
            <a:r>
              <a:rPr lang="en-US" dirty="0"/>
              <a:t>If Overall Project IRR &lt; Interest Rate, Equity IRR always less than the project IRR</a:t>
            </a:r>
          </a:p>
          <a:p>
            <a:r>
              <a:rPr lang="en-US" dirty="0"/>
              <a:t>	Cannot play tricks with financing with really low project IRR</a:t>
            </a:r>
          </a:p>
          <a:p>
            <a:r>
              <a:rPr lang="en-US" dirty="0"/>
              <a:t>If Overall Project IRR = Interest Rate, Equity IRR is always the same as the project IRR</a:t>
            </a:r>
          </a:p>
          <a:p>
            <a:r>
              <a:rPr lang="en-US" dirty="0"/>
              <a:t>	Still cannot play tricks</a:t>
            </a:r>
          </a:p>
          <a:p>
            <a:r>
              <a:rPr lang="en-US" dirty="0"/>
              <a:t>If Overall Project IRR &gt; Interest Rate</a:t>
            </a:r>
          </a:p>
          <a:p>
            <a:r>
              <a:rPr lang="en-US" dirty="0"/>
              <a:t>	Can play all sorts of tricks</a:t>
            </a:r>
          </a:p>
          <a:p>
            <a:r>
              <a:rPr lang="en-US" dirty="0"/>
              <a:t>This should be after tax project IRR and after-tax interest rate</a:t>
            </a:r>
          </a:p>
        </p:txBody>
      </p:sp>
      <p:sp>
        <p:nvSpPr>
          <p:cNvPr id="4" name="Slide Number Placeholder 3">
            <a:extLst>
              <a:ext uri="{FF2B5EF4-FFF2-40B4-BE49-F238E27FC236}">
                <a16:creationId xmlns:a16="http://schemas.microsoft.com/office/drawing/2014/main" id="{29C75084-AB6E-D76D-FE1A-7B1BBF138614}"/>
              </a:ext>
            </a:extLst>
          </p:cNvPr>
          <p:cNvSpPr>
            <a:spLocks noGrp="1"/>
          </p:cNvSpPr>
          <p:nvPr>
            <p:ph type="sldNum" sz="quarter" idx="12"/>
          </p:nvPr>
        </p:nvSpPr>
        <p:spPr/>
        <p:txBody>
          <a:bodyPr/>
          <a:lstStyle/>
          <a:p>
            <a:fld id="{EB241CD2-1E45-42A3-B213-66A034DF9A3B}" type="slidenum">
              <a:rPr lang="en-GB" smtClean="0"/>
              <a:t>168</a:t>
            </a:fld>
            <a:endParaRPr lang="en-GB" dirty="0"/>
          </a:p>
        </p:txBody>
      </p:sp>
    </p:spTree>
    <p:extLst>
      <p:ext uri="{BB962C8B-B14F-4D97-AF65-F5344CB8AC3E}">
        <p14:creationId xmlns:p14="http://schemas.microsoft.com/office/powerpoint/2010/main" val="253205629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3C3A62-7A97-CEC2-7ACD-D0E5486CE956}"/>
              </a:ext>
            </a:extLst>
          </p:cNvPr>
          <p:cNvSpPr>
            <a:spLocks noGrp="1"/>
          </p:cNvSpPr>
          <p:nvPr>
            <p:ph type="title"/>
          </p:nvPr>
        </p:nvSpPr>
        <p:spPr/>
        <p:txBody>
          <a:bodyPr/>
          <a:lstStyle/>
          <a:p>
            <a:r>
              <a:rPr lang="en-US" dirty="0"/>
              <a:t>Games Developers Can Play with Debt Sizing</a:t>
            </a:r>
          </a:p>
        </p:txBody>
      </p:sp>
      <p:sp>
        <p:nvSpPr>
          <p:cNvPr id="6" name="Text Placeholder 5">
            <a:extLst>
              <a:ext uri="{FF2B5EF4-FFF2-40B4-BE49-F238E27FC236}">
                <a16:creationId xmlns:a16="http://schemas.microsoft.com/office/drawing/2014/main" id="{4A128260-46AD-C1B6-BFC6-F9E2882F2D1C}"/>
              </a:ext>
            </a:extLst>
          </p:cNvPr>
          <p:cNvSpPr>
            <a:spLocks noGrp="1"/>
          </p:cNvSpPr>
          <p:nvPr>
            <p:ph type="body" idx="1"/>
          </p:nvPr>
        </p:nvSpPr>
        <p:spPr/>
        <p:txBody>
          <a:bodyPr/>
          <a:lstStyle/>
          <a:p>
            <a:r>
              <a:rPr lang="en-US" dirty="0"/>
              <a:t>Try to show high P90 cash flow with small standard deviation</a:t>
            </a:r>
          </a:p>
          <a:p>
            <a:r>
              <a:rPr lang="en-US" dirty="0"/>
              <a:t>Optimistic estimate of cash flow</a:t>
            </a:r>
          </a:p>
          <a:p>
            <a:r>
              <a:rPr lang="en-US" dirty="0"/>
              <a:t>Get max debt size from P90 and then work on debt to capital constraint</a:t>
            </a:r>
          </a:p>
          <a:p>
            <a:r>
              <a:rPr lang="en-US" dirty="0"/>
              <a:t>Put in things like development fee, DSRA that will switch to LC, owners costs, EPC premium</a:t>
            </a:r>
          </a:p>
          <a:p>
            <a:r>
              <a:rPr lang="en-US" dirty="0"/>
              <a:t>These things increase the project cost without costing real cash</a:t>
            </a:r>
          </a:p>
        </p:txBody>
      </p:sp>
      <p:sp>
        <p:nvSpPr>
          <p:cNvPr id="4" name="Slide Number Placeholder 3">
            <a:extLst>
              <a:ext uri="{FF2B5EF4-FFF2-40B4-BE49-F238E27FC236}">
                <a16:creationId xmlns:a16="http://schemas.microsoft.com/office/drawing/2014/main" id="{A4C3A750-B6E6-B15D-7A78-903E8E1E6177}"/>
              </a:ext>
            </a:extLst>
          </p:cNvPr>
          <p:cNvSpPr>
            <a:spLocks noGrp="1"/>
          </p:cNvSpPr>
          <p:nvPr>
            <p:ph type="sldNum" sz="quarter" idx="12"/>
          </p:nvPr>
        </p:nvSpPr>
        <p:spPr/>
        <p:txBody>
          <a:bodyPr/>
          <a:lstStyle/>
          <a:p>
            <a:fld id="{EB241CD2-1E45-42A3-B213-66A034DF9A3B}" type="slidenum">
              <a:rPr lang="en-GB" smtClean="0"/>
              <a:t>169</a:t>
            </a:fld>
            <a:endParaRPr lang="en-GB" dirty="0"/>
          </a:p>
        </p:txBody>
      </p:sp>
    </p:spTree>
    <p:extLst>
      <p:ext uri="{BB962C8B-B14F-4D97-AF65-F5344CB8AC3E}">
        <p14:creationId xmlns:p14="http://schemas.microsoft.com/office/powerpoint/2010/main" val="1319610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8085F-E5B9-EAED-CDC3-2B790C6AD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DE551-5193-E84C-BB03-EAA517B8E719}"/>
              </a:ext>
            </a:extLst>
          </p:cNvPr>
          <p:cNvSpPr>
            <a:spLocks noGrp="1"/>
          </p:cNvSpPr>
          <p:nvPr>
            <p:ph type="title"/>
          </p:nvPr>
        </p:nvSpPr>
        <p:spPr/>
        <p:txBody>
          <a:bodyPr/>
          <a:lstStyle/>
          <a:p>
            <a:r>
              <a:rPr lang="en-US" dirty="0"/>
              <a:t>Availability versus Utilization</a:t>
            </a:r>
          </a:p>
        </p:txBody>
      </p:sp>
      <p:sp>
        <p:nvSpPr>
          <p:cNvPr id="6" name="Content Placeholder 5">
            <a:extLst>
              <a:ext uri="{FF2B5EF4-FFF2-40B4-BE49-F238E27FC236}">
                <a16:creationId xmlns:a16="http://schemas.microsoft.com/office/drawing/2014/main" id="{9EDC4EDE-09FC-95EE-8294-6F09074755DD}"/>
              </a:ext>
            </a:extLst>
          </p:cNvPr>
          <p:cNvSpPr>
            <a:spLocks noGrp="1"/>
          </p:cNvSpPr>
          <p:nvPr>
            <p:ph sz="quarter" idx="12"/>
          </p:nvPr>
        </p:nvSpPr>
        <p:spPr>
          <a:xfrm>
            <a:off x="603480" y="1681162"/>
            <a:ext cx="2944416" cy="3495675"/>
          </a:xfrm>
        </p:spPr>
        <p:txBody>
          <a:bodyPr/>
          <a:lstStyle/>
          <a:p>
            <a:pPr algn="l"/>
            <a:r>
              <a:rPr lang="en-US" dirty="0"/>
              <a:t>Availability – pay when the plant is available</a:t>
            </a:r>
          </a:p>
          <a:p>
            <a:endParaRPr lang="en-US" dirty="0"/>
          </a:p>
        </p:txBody>
      </p:sp>
      <p:sp>
        <p:nvSpPr>
          <p:cNvPr id="7" name="Content Placeholder 6">
            <a:extLst>
              <a:ext uri="{FF2B5EF4-FFF2-40B4-BE49-F238E27FC236}">
                <a16:creationId xmlns:a16="http://schemas.microsoft.com/office/drawing/2014/main" id="{88FC0960-E654-E014-9DC0-5E3E029D9E8A}"/>
              </a:ext>
            </a:extLst>
          </p:cNvPr>
          <p:cNvSpPr>
            <a:spLocks noGrp="1"/>
          </p:cNvSpPr>
          <p:nvPr>
            <p:ph sz="quarter" idx="13"/>
          </p:nvPr>
        </p:nvSpPr>
        <p:spPr/>
        <p:txBody>
          <a:bodyPr/>
          <a:lstStyle/>
          <a:p>
            <a:pPr algn="l"/>
            <a:r>
              <a:rPr lang="en-US" dirty="0"/>
              <a:t>Utilization – paid when you use the plant</a:t>
            </a:r>
          </a:p>
        </p:txBody>
      </p:sp>
      <p:pic>
        <p:nvPicPr>
          <p:cNvPr id="11" name="Picture 10">
            <a:extLst>
              <a:ext uri="{FF2B5EF4-FFF2-40B4-BE49-F238E27FC236}">
                <a16:creationId xmlns:a16="http://schemas.microsoft.com/office/drawing/2014/main" id="{6958BD04-2107-788C-35F4-5AF285A3090D}"/>
              </a:ext>
            </a:extLst>
          </p:cNvPr>
          <p:cNvPicPr>
            <a:picLocks noChangeAspect="1"/>
          </p:cNvPicPr>
          <p:nvPr/>
        </p:nvPicPr>
        <p:blipFill>
          <a:blip r:embed="rId2"/>
          <a:stretch>
            <a:fillRect/>
          </a:stretch>
        </p:blipFill>
        <p:spPr>
          <a:xfrm>
            <a:off x="603480" y="2879648"/>
            <a:ext cx="2944416" cy="2216227"/>
          </a:xfrm>
          <a:prstGeom prst="rect">
            <a:avLst/>
          </a:prstGeom>
        </p:spPr>
      </p:pic>
      <p:pic>
        <p:nvPicPr>
          <p:cNvPr id="13" name="Picture 12">
            <a:extLst>
              <a:ext uri="{FF2B5EF4-FFF2-40B4-BE49-F238E27FC236}">
                <a16:creationId xmlns:a16="http://schemas.microsoft.com/office/drawing/2014/main" id="{816F7E59-EC8F-7BB9-1D81-C5736AC2C212}"/>
              </a:ext>
            </a:extLst>
          </p:cNvPr>
          <p:cNvPicPr>
            <a:picLocks noChangeAspect="1"/>
          </p:cNvPicPr>
          <p:nvPr/>
        </p:nvPicPr>
        <p:blipFill>
          <a:blip r:embed="rId3"/>
          <a:stretch>
            <a:fillRect/>
          </a:stretch>
        </p:blipFill>
        <p:spPr>
          <a:xfrm>
            <a:off x="4516042" y="2879647"/>
            <a:ext cx="2944652" cy="2126693"/>
          </a:xfrm>
          <a:prstGeom prst="rect">
            <a:avLst/>
          </a:prstGeom>
        </p:spPr>
      </p:pic>
    </p:spTree>
    <p:extLst>
      <p:ext uri="{BB962C8B-B14F-4D97-AF65-F5344CB8AC3E}">
        <p14:creationId xmlns:p14="http://schemas.microsoft.com/office/powerpoint/2010/main" val="424428513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FBEE9-860E-53AA-237F-37E999A39C30}"/>
              </a:ext>
            </a:extLst>
          </p:cNvPr>
          <p:cNvSpPr>
            <a:spLocks noGrp="1"/>
          </p:cNvSpPr>
          <p:nvPr>
            <p:ph type="title"/>
          </p:nvPr>
        </p:nvSpPr>
        <p:spPr/>
        <p:txBody>
          <a:bodyPr/>
          <a:lstStyle/>
          <a:p>
            <a:r>
              <a:rPr lang="en-US" dirty="0"/>
              <a:t>Debt Size with DSCR and Debt to Capital</a:t>
            </a:r>
          </a:p>
        </p:txBody>
      </p:sp>
      <p:sp>
        <p:nvSpPr>
          <p:cNvPr id="3" name="Content Placeholder 2">
            <a:extLst>
              <a:ext uri="{FF2B5EF4-FFF2-40B4-BE49-F238E27FC236}">
                <a16:creationId xmlns:a16="http://schemas.microsoft.com/office/drawing/2014/main" id="{263B6C59-F61F-932F-BF09-F1DFC3B3602C}"/>
              </a:ext>
            </a:extLst>
          </p:cNvPr>
          <p:cNvSpPr>
            <a:spLocks noGrp="1"/>
          </p:cNvSpPr>
          <p:nvPr>
            <p:ph idx="1"/>
          </p:nvPr>
        </p:nvSpPr>
        <p:spPr/>
        <p:txBody>
          <a:bodyPr/>
          <a:lstStyle/>
          <a:p>
            <a:r>
              <a:rPr lang="en-US" dirty="0"/>
              <a:t>Illustration of alternative debt sizing</a:t>
            </a:r>
          </a:p>
          <a:p>
            <a:r>
              <a:rPr lang="en-US" dirty="0"/>
              <a:t>If debt to capital is constraint, pad the costs with alternative things</a:t>
            </a:r>
          </a:p>
          <a:p>
            <a:r>
              <a:rPr lang="en-US" dirty="0"/>
              <a:t>E.g. DSRA cash changing to DSRA with LC</a:t>
            </a:r>
          </a:p>
          <a:p>
            <a:endParaRPr lang="en-US" dirty="0"/>
          </a:p>
        </p:txBody>
      </p:sp>
      <p:sp>
        <p:nvSpPr>
          <p:cNvPr id="4" name="Slide Number Placeholder 3">
            <a:extLst>
              <a:ext uri="{FF2B5EF4-FFF2-40B4-BE49-F238E27FC236}">
                <a16:creationId xmlns:a16="http://schemas.microsoft.com/office/drawing/2014/main" id="{5C4F24C9-8E9B-D385-39B6-D589188C3692}"/>
              </a:ext>
            </a:extLst>
          </p:cNvPr>
          <p:cNvSpPr>
            <a:spLocks noGrp="1"/>
          </p:cNvSpPr>
          <p:nvPr>
            <p:ph type="sldNum" sz="quarter" idx="12"/>
          </p:nvPr>
        </p:nvSpPr>
        <p:spPr/>
        <p:txBody>
          <a:bodyPr/>
          <a:lstStyle/>
          <a:p>
            <a:fld id="{EB241CD2-1E45-42A3-B213-66A034DF9A3B}" type="slidenum">
              <a:rPr lang="en-GB" smtClean="0"/>
              <a:t>170</a:t>
            </a:fld>
            <a:endParaRPr lang="en-GB" dirty="0"/>
          </a:p>
        </p:txBody>
      </p:sp>
      <p:pic>
        <p:nvPicPr>
          <p:cNvPr id="6" name="Picture 5">
            <a:extLst>
              <a:ext uri="{FF2B5EF4-FFF2-40B4-BE49-F238E27FC236}">
                <a16:creationId xmlns:a16="http://schemas.microsoft.com/office/drawing/2014/main" id="{35F66C6D-0CC8-492A-98BC-3CB8D4072B70}"/>
              </a:ext>
            </a:extLst>
          </p:cNvPr>
          <p:cNvPicPr>
            <a:picLocks noChangeAspect="1"/>
          </p:cNvPicPr>
          <p:nvPr/>
        </p:nvPicPr>
        <p:blipFill>
          <a:blip r:embed="rId2"/>
          <a:stretch>
            <a:fillRect/>
          </a:stretch>
        </p:blipFill>
        <p:spPr>
          <a:xfrm>
            <a:off x="71718" y="2326736"/>
            <a:ext cx="8229600" cy="4328061"/>
          </a:xfrm>
          <a:prstGeom prst="rect">
            <a:avLst/>
          </a:prstGeom>
        </p:spPr>
      </p:pic>
    </p:spTree>
    <p:extLst>
      <p:ext uri="{BB962C8B-B14F-4D97-AF65-F5344CB8AC3E}">
        <p14:creationId xmlns:p14="http://schemas.microsoft.com/office/powerpoint/2010/main" val="410213519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A02A5A2-A32E-4A5F-A762-47A1D97AD5A7}"/>
              </a:ext>
            </a:extLst>
          </p:cNvPr>
          <p:cNvPicPr>
            <a:picLocks noGrp="1" noChangeAspect="1"/>
          </p:cNvPicPr>
          <p:nvPr>
            <p:ph idx="1"/>
          </p:nvPr>
        </p:nvPicPr>
        <p:blipFill>
          <a:blip r:embed="rId2"/>
          <a:stretch>
            <a:fillRect/>
          </a:stretch>
        </p:blipFill>
        <p:spPr>
          <a:xfrm>
            <a:off x="954744" y="1055688"/>
            <a:ext cx="7456762" cy="4913312"/>
          </a:xfrm>
          <a:prstGeom prst="rect">
            <a:avLst/>
          </a:prstGeom>
        </p:spPr>
      </p:pic>
      <p:sp>
        <p:nvSpPr>
          <p:cNvPr id="3" name="Title 2">
            <a:extLst>
              <a:ext uri="{FF2B5EF4-FFF2-40B4-BE49-F238E27FC236}">
                <a16:creationId xmlns:a16="http://schemas.microsoft.com/office/drawing/2014/main" id="{AFAEF626-BFF6-434F-BF2F-E9170AB0C8AF}"/>
              </a:ext>
            </a:extLst>
          </p:cNvPr>
          <p:cNvSpPr>
            <a:spLocks noGrp="1"/>
          </p:cNvSpPr>
          <p:nvPr>
            <p:ph type="title"/>
          </p:nvPr>
        </p:nvSpPr>
        <p:spPr/>
        <p:txBody>
          <a:bodyPr/>
          <a:lstStyle/>
          <a:p>
            <a:r>
              <a:rPr lang="en-US" dirty="0"/>
              <a:t>Risk Analysis in Solar Projects</a:t>
            </a:r>
            <a:endParaRPr lang="en-CH" dirty="0"/>
          </a:p>
        </p:txBody>
      </p:sp>
      <p:sp>
        <p:nvSpPr>
          <p:cNvPr id="4" name="Slide Number Placeholder 3">
            <a:extLst>
              <a:ext uri="{FF2B5EF4-FFF2-40B4-BE49-F238E27FC236}">
                <a16:creationId xmlns:a16="http://schemas.microsoft.com/office/drawing/2014/main" id="{34B73E39-6A76-462F-BDE5-5114C3177A93}"/>
              </a:ext>
            </a:extLst>
          </p:cNvPr>
          <p:cNvSpPr>
            <a:spLocks noGrp="1"/>
          </p:cNvSpPr>
          <p:nvPr>
            <p:ph type="sldNum" sz="quarter" idx="12"/>
          </p:nvPr>
        </p:nvSpPr>
        <p:spPr/>
        <p:txBody>
          <a:bodyPr/>
          <a:lstStyle/>
          <a:p>
            <a:pPr algn="ctr"/>
            <a:fld id="{0C3A1854-6B63-4059-B360-A3C4972BF0FC}" type="slidenum">
              <a:rPr lang="ko-KR" altLang="en-US" smtClean="0"/>
              <a:pPr algn="ctr"/>
              <a:t>171</a:t>
            </a:fld>
            <a:endParaRPr lang="ko-KR" altLang="en-US" dirty="0"/>
          </a:p>
        </p:txBody>
      </p:sp>
    </p:spTree>
    <p:extLst>
      <p:ext uri="{BB962C8B-B14F-4D97-AF65-F5344CB8AC3E}">
        <p14:creationId xmlns:p14="http://schemas.microsoft.com/office/powerpoint/2010/main" val="126807757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5FB3C-552A-F318-9141-AA2C36431E0C}"/>
              </a:ext>
            </a:extLst>
          </p:cNvPr>
          <p:cNvSpPr>
            <a:spLocks noGrp="1"/>
          </p:cNvSpPr>
          <p:nvPr>
            <p:ph type="title"/>
          </p:nvPr>
        </p:nvSpPr>
        <p:spPr/>
        <p:txBody>
          <a:bodyPr>
            <a:normAutofit fontScale="90000"/>
          </a:bodyPr>
          <a:lstStyle/>
          <a:p>
            <a:r>
              <a:rPr lang="en-US" dirty="0"/>
              <a:t>Other Inputs – Price Calculation, Required IRR and Finance Inputs</a:t>
            </a:r>
          </a:p>
        </p:txBody>
      </p:sp>
      <p:sp>
        <p:nvSpPr>
          <p:cNvPr id="3" name="Content Placeholder 2">
            <a:extLst>
              <a:ext uri="{FF2B5EF4-FFF2-40B4-BE49-F238E27FC236}">
                <a16:creationId xmlns:a16="http://schemas.microsoft.com/office/drawing/2014/main" id="{1A96C7BF-282D-A876-4B59-FDEA5B499390}"/>
              </a:ext>
            </a:extLst>
          </p:cNvPr>
          <p:cNvSpPr>
            <a:spLocks noGrp="1"/>
          </p:cNvSpPr>
          <p:nvPr>
            <p:ph idx="1"/>
          </p:nvPr>
        </p:nvSpPr>
        <p:spPr>
          <a:xfrm>
            <a:off x="89716" y="1129999"/>
            <a:ext cx="1857632" cy="4598001"/>
          </a:xfrm>
        </p:spPr>
        <p:txBody>
          <a:bodyPr/>
          <a:lstStyle/>
          <a:p>
            <a:pPr algn="l"/>
            <a:r>
              <a:rPr lang="en-US" dirty="0"/>
              <a:t>Focus less on detailed finance than a detailed financial models.</a:t>
            </a:r>
          </a:p>
          <a:p>
            <a:pPr algn="l"/>
            <a:r>
              <a:rPr lang="en-US" dirty="0"/>
              <a:t>Will compute price from the required IRR as in the LCOE</a:t>
            </a:r>
          </a:p>
          <a:p>
            <a:pPr algn="l"/>
            <a:endParaRPr lang="en-US" dirty="0"/>
          </a:p>
        </p:txBody>
      </p:sp>
      <p:pic>
        <p:nvPicPr>
          <p:cNvPr id="5" name="Picture 4">
            <a:extLst>
              <a:ext uri="{FF2B5EF4-FFF2-40B4-BE49-F238E27FC236}">
                <a16:creationId xmlns:a16="http://schemas.microsoft.com/office/drawing/2014/main" id="{A869DBCB-45BD-FFCA-38D0-BE390AF91CB3}"/>
              </a:ext>
            </a:extLst>
          </p:cNvPr>
          <p:cNvPicPr>
            <a:picLocks noChangeAspect="1"/>
          </p:cNvPicPr>
          <p:nvPr/>
        </p:nvPicPr>
        <p:blipFill>
          <a:blip r:embed="rId2"/>
          <a:stretch>
            <a:fillRect/>
          </a:stretch>
        </p:blipFill>
        <p:spPr>
          <a:xfrm>
            <a:off x="2027961" y="1129999"/>
            <a:ext cx="6891852" cy="5051061"/>
          </a:xfrm>
          <a:prstGeom prst="rect">
            <a:avLst/>
          </a:prstGeom>
        </p:spPr>
      </p:pic>
    </p:spTree>
    <p:extLst>
      <p:ext uri="{BB962C8B-B14F-4D97-AF65-F5344CB8AC3E}">
        <p14:creationId xmlns:p14="http://schemas.microsoft.com/office/powerpoint/2010/main" val="71019317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7639E6-58DA-4AD5-AAB1-3BE2D481CDC6}"/>
              </a:ext>
            </a:extLst>
          </p:cNvPr>
          <p:cNvSpPr>
            <a:spLocks noGrp="1"/>
          </p:cNvSpPr>
          <p:nvPr>
            <p:ph idx="1"/>
          </p:nvPr>
        </p:nvSpPr>
        <p:spPr/>
        <p:txBody>
          <a:bodyPr>
            <a:normAutofit/>
          </a:bodyPr>
          <a:lstStyle/>
          <a:p>
            <a:pPr algn="l"/>
            <a:r>
              <a:rPr lang="en-US" sz="2800" dirty="0"/>
              <a:t>“</a:t>
            </a:r>
            <a:r>
              <a:rPr lang="en-US" sz="2800" b="1" dirty="0"/>
              <a:t>Minimum Term Conversion Date Debt Service Coverage Ratio</a:t>
            </a:r>
            <a:r>
              <a:rPr lang="en-US" sz="2800" dirty="0"/>
              <a:t>” means,</a:t>
            </a:r>
          </a:p>
          <a:p>
            <a:pPr lvl="1" algn="l"/>
            <a:endParaRPr lang="en-US" sz="2400" dirty="0"/>
          </a:p>
          <a:p>
            <a:pPr lvl="1" algn="l"/>
            <a:r>
              <a:rPr lang="en-US" sz="2400" dirty="0"/>
              <a:t>a minimum Average Annual Projected Debt Service Coverage Ratio for the twelve (12) month period of:</a:t>
            </a:r>
          </a:p>
          <a:p>
            <a:pPr lvl="1" algn="l"/>
            <a:endParaRPr lang="en-US" sz="2400" dirty="0"/>
          </a:p>
          <a:p>
            <a:pPr lvl="1" algn="l"/>
            <a:r>
              <a:rPr lang="en-US" sz="2400" dirty="0"/>
              <a:t>1.35 to 1 on a P50 Production Level during years 1 through 9, and</a:t>
            </a:r>
          </a:p>
          <a:p>
            <a:pPr lvl="1" algn="l"/>
            <a:endParaRPr lang="en-US" sz="2400" dirty="0"/>
          </a:p>
          <a:p>
            <a:pPr lvl="1" algn="l"/>
            <a:r>
              <a:rPr lang="en-US" sz="2400" dirty="0"/>
              <a:t>1.00 to 1 under a P99 Production Level during years 1 through 9 of the amortization schedule.</a:t>
            </a:r>
            <a:endParaRPr lang="en-CH" sz="2400" dirty="0"/>
          </a:p>
        </p:txBody>
      </p:sp>
      <p:sp>
        <p:nvSpPr>
          <p:cNvPr id="3" name="Title 2">
            <a:extLst>
              <a:ext uri="{FF2B5EF4-FFF2-40B4-BE49-F238E27FC236}">
                <a16:creationId xmlns:a16="http://schemas.microsoft.com/office/drawing/2014/main" id="{90011DBF-F6B7-4D17-808D-D48E239D8000}"/>
              </a:ext>
            </a:extLst>
          </p:cNvPr>
          <p:cNvSpPr>
            <a:spLocks noGrp="1"/>
          </p:cNvSpPr>
          <p:nvPr>
            <p:ph type="title"/>
          </p:nvPr>
        </p:nvSpPr>
        <p:spPr/>
        <p:txBody>
          <a:bodyPr/>
          <a:lstStyle/>
          <a:p>
            <a:r>
              <a:rPr lang="en-US" dirty="0"/>
              <a:t>Term Coverage Ratio in Solar Case</a:t>
            </a:r>
            <a:endParaRPr lang="en-CH" dirty="0"/>
          </a:p>
        </p:txBody>
      </p:sp>
      <p:sp>
        <p:nvSpPr>
          <p:cNvPr id="4" name="Slide Number Placeholder 3">
            <a:extLst>
              <a:ext uri="{FF2B5EF4-FFF2-40B4-BE49-F238E27FC236}">
                <a16:creationId xmlns:a16="http://schemas.microsoft.com/office/drawing/2014/main" id="{F5B5AC22-590B-4000-83B8-4882BC7E27CA}"/>
              </a:ext>
            </a:extLst>
          </p:cNvPr>
          <p:cNvSpPr>
            <a:spLocks noGrp="1"/>
          </p:cNvSpPr>
          <p:nvPr>
            <p:ph type="sldNum" sz="quarter" idx="12"/>
          </p:nvPr>
        </p:nvSpPr>
        <p:spPr/>
        <p:txBody>
          <a:bodyPr/>
          <a:lstStyle/>
          <a:p>
            <a:pPr algn="ctr"/>
            <a:fld id="{0C3A1854-6B63-4059-B360-A3C4972BF0FC}" type="slidenum">
              <a:rPr lang="ko-KR" altLang="en-US" smtClean="0"/>
              <a:pPr algn="ctr"/>
              <a:t>173</a:t>
            </a:fld>
            <a:endParaRPr lang="ko-KR" altLang="en-US" dirty="0"/>
          </a:p>
        </p:txBody>
      </p:sp>
    </p:spTree>
    <p:extLst>
      <p:ext uri="{BB962C8B-B14F-4D97-AF65-F5344CB8AC3E}">
        <p14:creationId xmlns:p14="http://schemas.microsoft.com/office/powerpoint/2010/main" val="166783321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C0AA32-C437-4BE7-B92E-D4937C4DB792}"/>
              </a:ext>
            </a:extLst>
          </p:cNvPr>
          <p:cNvSpPr>
            <a:spLocks noGrp="1"/>
          </p:cNvSpPr>
          <p:nvPr>
            <p:ph type="title"/>
          </p:nvPr>
        </p:nvSpPr>
        <p:spPr/>
        <p:txBody>
          <a:bodyPr>
            <a:normAutofit fontScale="90000"/>
          </a:bodyPr>
          <a:lstStyle/>
          <a:p>
            <a:r>
              <a:rPr lang="en-US" dirty="0"/>
              <a:t>Fundamental Effect of Debt Tenure with Debt to Capital Constraint</a:t>
            </a:r>
          </a:p>
        </p:txBody>
      </p:sp>
      <p:pic>
        <p:nvPicPr>
          <p:cNvPr id="5" name="Content Placeholder 4">
            <a:extLst>
              <a:ext uri="{FF2B5EF4-FFF2-40B4-BE49-F238E27FC236}">
                <a16:creationId xmlns:a16="http://schemas.microsoft.com/office/drawing/2014/main" id="{6CEA8970-68F5-45FF-A962-41266274F765}"/>
              </a:ext>
            </a:extLst>
          </p:cNvPr>
          <p:cNvPicPr>
            <a:picLocks noGrp="1" noChangeAspect="1"/>
          </p:cNvPicPr>
          <p:nvPr>
            <p:ph idx="1"/>
          </p:nvPr>
        </p:nvPicPr>
        <p:blipFill>
          <a:blip r:embed="rId2"/>
          <a:stretch>
            <a:fillRect/>
          </a:stretch>
        </p:blipFill>
        <p:spPr>
          <a:xfrm>
            <a:off x="489763" y="2375166"/>
            <a:ext cx="3889739" cy="2789454"/>
          </a:xfrm>
          <a:prstGeom prst="rect">
            <a:avLst/>
          </a:prstGeom>
        </p:spPr>
      </p:pic>
      <p:pic>
        <p:nvPicPr>
          <p:cNvPr id="6" name="Picture 5">
            <a:extLst>
              <a:ext uri="{FF2B5EF4-FFF2-40B4-BE49-F238E27FC236}">
                <a16:creationId xmlns:a16="http://schemas.microsoft.com/office/drawing/2014/main" id="{29089F1C-0615-4D6A-8473-807C49A87EC8}"/>
              </a:ext>
            </a:extLst>
          </p:cNvPr>
          <p:cNvPicPr>
            <a:picLocks noChangeAspect="1"/>
          </p:cNvPicPr>
          <p:nvPr/>
        </p:nvPicPr>
        <p:blipFill>
          <a:blip r:embed="rId3"/>
          <a:stretch>
            <a:fillRect/>
          </a:stretch>
        </p:blipFill>
        <p:spPr>
          <a:xfrm>
            <a:off x="4764500" y="2375166"/>
            <a:ext cx="3808639" cy="2714993"/>
          </a:xfrm>
          <a:prstGeom prst="rect">
            <a:avLst/>
          </a:prstGeom>
        </p:spPr>
      </p:pic>
    </p:spTree>
    <p:extLst>
      <p:ext uri="{BB962C8B-B14F-4D97-AF65-F5344CB8AC3E}">
        <p14:creationId xmlns:p14="http://schemas.microsoft.com/office/powerpoint/2010/main" val="153688811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Sculpting Equations - Basic</a:t>
            </a:r>
          </a:p>
        </p:txBody>
      </p:sp>
      <p:sp>
        <p:nvSpPr>
          <p:cNvPr id="3" name="Content Placeholder 2"/>
          <p:cNvSpPr>
            <a:spLocks noGrp="1"/>
          </p:cNvSpPr>
          <p:nvPr>
            <p:ph idx="1"/>
          </p:nvPr>
        </p:nvSpPr>
        <p:spPr/>
        <p:txBody>
          <a:bodyPr>
            <a:normAutofit/>
          </a:bodyPr>
          <a:lstStyle/>
          <a:p>
            <a:r>
              <a:rPr lang="en-US" sz="1800" dirty="0"/>
              <a:t>One of the main ideas about the repayment process in project finance is that the modelling is much more effective when you combine formulas with other excel techniques. If you try and solve these things with a brute force method that uses a copy and paste method or goal seek things will get very messy. Formulas used for repayment and debt sizing are listed below: The fundamental two sculpting formulas are:</a:t>
            </a:r>
          </a:p>
          <a:p>
            <a:r>
              <a:rPr lang="en-US" sz="1800" b="1" dirty="0"/>
              <a:t>(1) Target Debt Service Per Period = CFADS/DSCR</a:t>
            </a:r>
          </a:p>
          <a:p>
            <a:r>
              <a:rPr lang="en-US" sz="1800" b="1" dirty="0"/>
              <a:t>(2) Debt Amount at COD = PV(Interest Rate, Target Debt Service)</a:t>
            </a:r>
          </a:p>
          <a:p>
            <a:r>
              <a:rPr lang="en-US" sz="1800" b="1" dirty="0"/>
              <a:t>Non-Constant Interest Rates</a:t>
            </a:r>
          </a:p>
          <a:p>
            <a:r>
              <a:rPr lang="en-US" sz="1800" dirty="0"/>
              <a:t>However, this is by no means the only formula you should use when working on repayment. In cases when the interest rate changes, a simple present value formula cannot be used. Instead, an interest rate index can be created that accounts for prior interest rate changes as follows:</a:t>
            </a:r>
          </a:p>
          <a:p>
            <a:r>
              <a:rPr lang="en-US" sz="1800" b="1" dirty="0"/>
              <a:t>(3) Int Rate Index(t) = Int Rate Indext-1 x (1+Interest Rate(t))</a:t>
            </a:r>
          </a:p>
          <a:p>
            <a:r>
              <a:rPr lang="en-US" sz="1800" b="1" dirty="0"/>
              <a:t>(4) Debt Amount at COD = ∑ Debt Service(t)/Interest Rate Index(t)</a:t>
            </a:r>
          </a:p>
        </p:txBody>
      </p:sp>
    </p:spTree>
    <p:extLst>
      <p:ext uri="{BB962C8B-B14F-4D97-AF65-F5344CB8AC3E}">
        <p14:creationId xmlns:p14="http://schemas.microsoft.com/office/powerpoint/2010/main" val="105879786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Sculpting Equations with Debt to Capital Constraint</a:t>
            </a:r>
          </a:p>
        </p:txBody>
      </p:sp>
      <p:sp>
        <p:nvSpPr>
          <p:cNvPr id="3" name="Content Placeholder 2"/>
          <p:cNvSpPr>
            <a:spLocks noGrp="1"/>
          </p:cNvSpPr>
          <p:nvPr>
            <p:ph idx="1"/>
          </p:nvPr>
        </p:nvSpPr>
        <p:spPr/>
        <p:txBody>
          <a:bodyPr>
            <a:normAutofit/>
          </a:bodyPr>
          <a:lstStyle/>
          <a:p>
            <a:r>
              <a:rPr lang="en-US" sz="1800" dirty="0"/>
              <a:t>Use of LLCR when there is a Target Debt to Capital constraint that drives the amount of the debt.  If the debt is being sized by the debt to capital ratio, a higher DSCR must be used.</a:t>
            </a:r>
          </a:p>
          <a:p>
            <a:r>
              <a:rPr lang="en-US" sz="1800" dirty="0"/>
              <a:t>This raises the issue of how to compute sculpted debt repayments when debt is sized with the debt to capital ratio and the DSCR is not from the DSCR constraint. </a:t>
            </a:r>
          </a:p>
          <a:p>
            <a:r>
              <a:rPr lang="en-US" sz="1800" dirty="0"/>
              <a:t>When the Debt is Sized by Debt to Capital the LLCR can be used to size the debt, because with sculpting, the DSCR = LLCR. Formulas in this case include:</a:t>
            </a:r>
          </a:p>
          <a:p>
            <a:r>
              <a:rPr lang="en-US" b="1" dirty="0"/>
              <a:t>(5) Target Debt Service(t) = CF(t)/LLCR</a:t>
            </a:r>
          </a:p>
          <a:p>
            <a:r>
              <a:rPr lang="en-US" b="1" dirty="0"/>
              <a:t>(6) LLCR = NPV(Interest Rate, CFADS)/Max Debt from Debt to Capital</a:t>
            </a:r>
          </a:p>
          <a:p>
            <a:r>
              <a:rPr lang="en-US" b="1" dirty="0"/>
              <a:t>(7) DSCR Applied = MAX(Target DSCR,LLCR with Max Debt)</a:t>
            </a:r>
          </a:p>
        </p:txBody>
      </p:sp>
    </p:spTree>
    <p:extLst>
      <p:ext uri="{BB962C8B-B14F-4D97-AF65-F5344CB8AC3E}">
        <p14:creationId xmlns:p14="http://schemas.microsoft.com/office/powerpoint/2010/main" val="97422994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Sculpting Equations with LC Fees</a:t>
            </a:r>
          </a:p>
        </p:txBody>
      </p:sp>
      <p:sp>
        <p:nvSpPr>
          <p:cNvPr id="3" name="Content Placeholder 2"/>
          <p:cNvSpPr>
            <a:spLocks noGrp="1"/>
          </p:cNvSpPr>
          <p:nvPr>
            <p:ph idx="1"/>
          </p:nvPr>
        </p:nvSpPr>
        <p:spPr/>
        <p:txBody>
          <a:bodyPr>
            <a:normAutofit/>
          </a:bodyPr>
          <a:lstStyle/>
          <a:p>
            <a:r>
              <a:rPr lang="en-US" dirty="0"/>
              <a:t>Adjusting Sculpting Equations for Debt Fees: Debt fees such as the fee on a letter of credit is part of debt service. To include the fees in the sculpting equations, you should subtract the fees when you compute the net present value of debt, as the fees reduce the amount of debt service that can be supported by cash flow. To make the sculpting work you should also make the repayment lower by the fees as shown below:</a:t>
            </a:r>
          </a:p>
          <a:p>
            <a:r>
              <a:rPr lang="en-US" b="1" dirty="0"/>
              <a:t>(14) Repayment = CFADS/DSCR - Interest - Fees</a:t>
            </a:r>
          </a:p>
          <a:p>
            <a:r>
              <a:rPr lang="en-US" b="1" dirty="0"/>
              <a:t>(15) Debt = NPV(Interest Rate, Debt Service-fees) </a:t>
            </a:r>
          </a:p>
          <a:p>
            <a:r>
              <a:rPr lang="en-US" b="1" dirty="0"/>
              <a:t>Debt = NPV(rate, Debt Service) - NPV(rate, Fees)</a:t>
            </a:r>
          </a:p>
          <a:p>
            <a:r>
              <a:rPr lang="en-US" dirty="0"/>
              <a:t>Note Debt Service in the above equation means debt service without fees and debt is reduced by PV of fees</a:t>
            </a:r>
          </a:p>
          <a:p>
            <a:r>
              <a:rPr lang="en-US" dirty="0"/>
              <a:t>Adjusting LLCR for Debt Fees: The sculpting analyses include calculation of the LLCR to evaluate whether the debt to capital constraint is driving the constraint. In this case the PV of CFADS is not the correct numerator for the analysis. Instead, the PV of the LC fees should be added to the denominator of the LLCR as follows:</a:t>
            </a:r>
          </a:p>
          <a:p>
            <a:r>
              <a:rPr lang="en-US" b="1" dirty="0"/>
              <a:t>(16) LLCR = PV(CFADS)/(Debt + PV of LC Fees), where</a:t>
            </a:r>
          </a:p>
          <a:p>
            <a:r>
              <a:rPr lang="en-US" b="1" dirty="0"/>
              <a:t>(17) Debt = Project Cost x Debt to Capital</a:t>
            </a:r>
          </a:p>
        </p:txBody>
      </p:sp>
    </p:spTree>
    <p:extLst>
      <p:ext uri="{BB962C8B-B14F-4D97-AF65-F5344CB8AC3E}">
        <p14:creationId xmlns:p14="http://schemas.microsoft.com/office/powerpoint/2010/main" val="395344694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1679C0-99C2-4A79-A29D-02FCB2912105}"/>
              </a:ext>
            </a:extLst>
          </p:cNvPr>
          <p:cNvSpPr>
            <a:spLocks noGrp="1"/>
          </p:cNvSpPr>
          <p:nvPr>
            <p:ph type="title"/>
          </p:nvPr>
        </p:nvSpPr>
        <p:spPr/>
        <p:txBody>
          <a:bodyPr>
            <a:normAutofit fontScale="90000"/>
          </a:bodyPr>
          <a:lstStyle/>
          <a:p>
            <a:r>
              <a:rPr lang="en-US" dirty="0"/>
              <a:t>Sculpting versus Equal Installment with DSCR Constraint</a:t>
            </a:r>
          </a:p>
        </p:txBody>
      </p:sp>
      <p:pic>
        <p:nvPicPr>
          <p:cNvPr id="7" name="Picture 6">
            <a:extLst>
              <a:ext uri="{FF2B5EF4-FFF2-40B4-BE49-F238E27FC236}">
                <a16:creationId xmlns:a16="http://schemas.microsoft.com/office/drawing/2014/main" id="{95E2BCC6-F509-4F04-953F-816976F50E64}"/>
              </a:ext>
            </a:extLst>
          </p:cNvPr>
          <p:cNvPicPr>
            <a:picLocks noChangeAspect="1"/>
          </p:cNvPicPr>
          <p:nvPr/>
        </p:nvPicPr>
        <p:blipFill>
          <a:blip r:embed="rId2"/>
          <a:stretch>
            <a:fillRect/>
          </a:stretch>
        </p:blipFill>
        <p:spPr>
          <a:xfrm>
            <a:off x="4489589" y="2997037"/>
            <a:ext cx="3692159" cy="2449606"/>
          </a:xfrm>
          <a:prstGeom prst="rect">
            <a:avLst/>
          </a:prstGeom>
        </p:spPr>
      </p:pic>
      <p:pic>
        <p:nvPicPr>
          <p:cNvPr id="10" name="Picture 9">
            <a:extLst>
              <a:ext uri="{FF2B5EF4-FFF2-40B4-BE49-F238E27FC236}">
                <a16:creationId xmlns:a16="http://schemas.microsoft.com/office/drawing/2014/main" id="{4C0CA8A4-2A34-4CA5-8DCF-D847FDD70ED3}"/>
              </a:ext>
            </a:extLst>
          </p:cNvPr>
          <p:cNvPicPr>
            <a:picLocks noChangeAspect="1"/>
          </p:cNvPicPr>
          <p:nvPr/>
        </p:nvPicPr>
        <p:blipFill>
          <a:blip r:embed="rId3"/>
          <a:stretch>
            <a:fillRect/>
          </a:stretch>
        </p:blipFill>
        <p:spPr>
          <a:xfrm>
            <a:off x="899491" y="3011285"/>
            <a:ext cx="3510691" cy="2493896"/>
          </a:xfrm>
          <a:prstGeom prst="rect">
            <a:avLst/>
          </a:prstGeom>
        </p:spPr>
      </p:pic>
      <p:sp>
        <p:nvSpPr>
          <p:cNvPr id="11" name="TextBox 10">
            <a:extLst>
              <a:ext uri="{FF2B5EF4-FFF2-40B4-BE49-F238E27FC236}">
                <a16:creationId xmlns:a16="http://schemas.microsoft.com/office/drawing/2014/main" id="{E5AC33A4-D083-446A-9C4D-70FF3CC30413}"/>
              </a:ext>
            </a:extLst>
          </p:cNvPr>
          <p:cNvSpPr txBox="1"/>
          <p:nvPr/>
        </p:nvSpPr>
        <p:spPr>
          <a:xfrm>
            <a:off x="1093304" y="1352819"/>
            <a:ext cx="6554857" cy="507831"/>
          </a:xfrm>
          <a:prstGeom prst="rect">
            <a:avLst/>
          </a:prstGeom>
          <a:noFill/>
        </p:spPr>
        <p:txBody>
          <a:bodyPr wrap="square" rtlCol="0">
            <a:spAutoFit/>
          </a:bodyPr>
          <a:lstStyle/>
          <a:p>
            <a:r>
              <a:rPr lang="en-US" sz="1350" dirty="0"/>
              <a:t>Note the big increase in IRR with the DSCR constraint – because of the larger debt size.  Recall that can effectively make the DSCR constraint be in place </a:t>
            </a:r>
          </a:p>
        </p:txBody>
      </p:sp>
    </p:spTree>
    <p:extLst>
      <p:ext uri="{BB962C8B-B14F-4D97-AF65-F5344CB8AC3E}">
        <p14:creationId xmlns:p14="http://schemas.microsoft.com/office/powerpoint/2010/main" val="275598908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Sculpting Equations with Debt to Capital Constraint</a:t>
            </a:r>
          </a:p>
        </p:txBody>
      </p:sp>
      <p:sp>
        <p:nvSpPr>
          <p:cNvPr id="3" name="Content Placeholder 2"/>
          <p:cNvSpPr>
            <a:spLocks noGrp="1"/>
          </p:cNvSpPr>
          <p:nvPr>
            <p:ph idx="1"/>
          </p:nvPr>
        </p:nvSpPr>
        <p:spPr/>
        <p:txBody>
          <a:bodyPr>
            <a:normAutofit/>
          </a:bodyPr>
          <a:lstStyle/>
          <a:p>
            <a:r>
              <a:rPr lang="en-US" sz="1800" dirty="0"/>
              <a:t>Use of LLCR when there is a Target Debt to Capital constraint that drives the amount of the debt.  If the debt is being sized by the debt to capital ratio, a higher DSCR must be used.</a:t>
            </a:r>
          </a:p>
          <a:p>
            <a:r>
              <a:rPr lang="en-US" sz="1800" dirty="0"/>
              <a:t>This raises the issue of how to compute sculpted debt repayments when debt is sized with the debt to capital ratio and the DSCR is not from the DSCR constraint. </a:t>
            </a:r>
          </a:p>
          <a:p>
            <a:r>
              <a:rPr lang="en-US" sz="1800" dirty="0"/>
              <a:t>When the Debt is Sized by Debt to Capital the LLCR can be used to size the debt, because with sculpting, the DSCR = LLCR. Formulas in this case include:</a:t>
            </a:r>
          </a:p>
          <a:p>
            <a:r>
              <a:rPr lang="en-US" b="1" dirty="0"/>
              <a:t>(5) Target Debt Service(t) = CF(t)/LLCR</a:t>
            </a:r>
          </a:p>
          <a:p>
            <a:r>
              <a:rPr lang="en-US" b="1" dirty="0"/>
              <a:t>(6) LLCR = NPV(Interest Rate, CFADS)/Max Debt from Debt to Capital</a:t>
            </a:r>
          </a:p>
          <a:p>
            <a:r>
              <a:rPr lang="en-US" b="1" dirty="0"/>
              <a:t>(7) DSCR Applied = MAX(Target DSCR,LLCR with Max Debt)</a:t>
            </a:r>
          </a:p>
        </p:txBody>
      </p:sp>
    </p:spTree>
    <p:extLst>
      <p:ext uri="{BB962C8B-B14F-4D97-AF65-F5344CB8AC3E}">
        <p14:creationId xmlns:p14="http://schemas.microsoft.com/office/powerpoint/2010/main" val="2766008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D0845-C139-0DE6-9F46-BD8179F19D9C}"/>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010B98FC-1568-DB25-EFB5-713017C6EDF3}"/>
              </a:ext>
            </a:extLst>
          </p:cNvPr>
          <p:cNvCxnSpPr>
            <a:cxnSpLocks/>
          </p:cNvCxnSpPr>
          <p:nvPr/>
        </p:nvCxnSpPr>
        <p:spPr bwMode="auto">
          <a:xfrm flipH="1" flipV="1">
            <a:off x="3070668" y="2848961"/>
            <a:ext cx="1162232" cy="758457"/>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59" name="Straight Arrow Connector 58">
            <a:extLst>
              <a:ext uri="{FF2B5EF4-FFF2-40B4-BE49-F238E27FC236}">
                <a16:creationId xmlns:a16="http://schemas.microsoft.com/office/drawing/2014/main" id="{7C51E55B-C190-E5F5-5186-8D25F70EEBC1}"/>
              </a:ext>
            </a:extLst>
          </p:cNvPr>
          <p:cNvCxnSpPr>
            <a:cxnSpLocks/>
            <a:stCxn id="7" idx="5"/>
            <a:endCxn id="32" idx="1"/>
          </p:cNvCxnSpPr>
          <p:nvPr/>
        </p:nvCxnSpPr>
        <p:spPr bwMode="auto">
          <a:xfrm>
            <a:off x="4858571" y="4018754"/>
            <a:ext cx="1011486" cy="579428"/>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29" name="Straight Arrow Connector 28">
            <a:extLst>
              <a:ext uri="{FF2B5EF4-FFF2-40B4-BE49-F238E27FC236}">
                <a16:creationId xmlns:a16="http://schemas.microsoft.com/office/drawing/2014/main" id="{5A8D090C-C0F8-F544-777E-2F426A8106C1}"/>
              </a:ext>
            </a:extLst>
          </p:cNvPr>
          <p:cNvCxnSpPr>
            <a:cxnSpLocks/>
            <a:endCxn id="31" idx="6"/>
          </p:cNvCxnSpPr>
          <p:nvPr/>
        </p:nvCxnSpPr>
        <p:spPr bwMode="auto">
          <a:xfrm flipH="1">
            <a:off x="2946198" y="3835583"/>
            <a:ext cx="1038529" cy="3919"/>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44" name="Straight Arrow Connector 43">
            <a:extLst>
              <a:ext uri="{FF2B5EF4-FFF2-40B4-BE49-F238E27FC236}">
                <a16:creationId xmlns:a16="http://schemas.microsoft.com/office/drawing/2014/main" id="{DF5493A8-39E3-8840-D713-B9CF7D07B23B}"/>
              </a:ext>
            </a:extLst>
          </p:cNvPr>
          <p:cNvCxnSpPr>
            <a:cxnSpLocks/>
          </p:cNvCxnSpPr>
          <p:nvPr/>
        </p:nvCxnSpPr>
        <p:spPr bwMode="auto">
          <a:xfrm>
            <a:off x="4932887" y="3743722"/>
            <a:ext cx="975725" cy="0"/>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 name="Oval 6">
            <a:extLst>
              <a:ext uri="{FF2B5EF4-FFF2-40B4-BE49-F238E27FC236}">
                <a16:creationId xmlns:a16="http://schemas.microsoft.com/office/drawing/2014/main" id="{51DCC253-7F83-336C-E53D-DB02C012B699}"/>
              </a:ext>
            </a:extLst>
          </p:cNvPr>
          <p:cNvSpPr/>
          <p:nvPr/>
        </p:nvSpPr>
        <p:spPr bwMode="auto">
          <a:xfrm>
            <a:off x="3984725" y="3403363"/>
            <a:ext cx="1023773" cy="720977"/>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Special Purpose Vehicle: Bond Rating of BBB-</a:t>
            </a:r>
          </a:p>
        </p:txBody>
      </p:sp>
      <p:sp>
        <p:nvSpPr>
          <p:cNvPr id="8" name="Oval 7">
            <a:extLst>
              <a:ext uri="{FF2B5EF4-FFF2-40B4-BE49-F238E27FC236}">
                <a16:creationId xmlns:a16="http://schemas.microsoft.com/office/drawing/2014/main" id="{8780B35A-210A-5E44-3C85-43A4CC512D7A}"/>
              </a:ext>
            </a:extLst>
          </p:cNvPr>
          <p:cNvSpPr/>
          <p:nvPr/>
        </p:nvSpPr>
        <p:spPr bwMode="auto">
          <a:xfrm>
            <a:off x="3718917" y="1879297"/>
            <a:ext cx="1636187" cy="612731"/>
          </a:xfrm>
          <a:prstGeom prst="ellipse">
            <a:avLst/>
          </a:prstGeom>
          <a:solidFill>
            <a:schemeClr val="tx1"/>
          </a:solidFill>
          <a:ln w="12700" cap="flat" cmpd="sng" algn="ctr">
            <a:solidFill>
              <a:schemeClr val="accent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Off-taker: Want strong off-taker with inactive to honor contract</a:t>
            </a:r>
          </a:p>
        </p:txBody>
      </p:sp>
      <p:sp>
        <p:nvSpPr>
          <p:cNvPr id="14" name="Oval 13">
            <a:extLst>
              <a:ext uri="{FF2B5EF4-FFF2-40B4-BE49-F238E27FC236}">
                <a16:creationId xmlns:a16="http://schemas.microsoft.com/office/drawing/2014/main" id="{0474A59A-2FFE-9AF5-808F-93CA22493B6F}"/>
              </a:ext>
            </a:extLst>
          </p:cNvPr>
          <p:cNvSpPr/>
          <p:nvPr/>
        </p:nvSpPr>
        <p:spPr bwMode="auto">
          <a:xfrm>
            <a:off x="1982013" y="2419156"/>
            <a:ext cx="1122881" cy="605700"/>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EPC Contractor: Want Strong Record and Finances</a:t>
            </a:r>
          </a:p>
        </p:txBody>
      </p:sp>
      <p:sp>
        <p:nvSpPr>
          <p:cNvPr id="15" name="Rectangle 14">
            <a:extLst>
              <a:ext uri="{FF2B5EF4-FFF2-40B4-BE49-F238E27FC236}">
                <a16:creationId xmlns:a16="http://schemas.microsoft.com/office/drawing/2014/main" id="{3F6488B7-D733-7276-02EE-D75D0CB70CE7}"/>
              </a:ext>
            </a:extLst>
          </p:cNvPr>
          <p:cNvSpPr/>
          <p:nvPr/>
        </p:nvSpPr>
        <p:spPr bwMode="auto">
          <a:xfrm>
            <a:off x="3223206" y="3080806"/>
            <a:ext cx="761520" cy="32255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EPC: Fixed Price Contract with LD</a:t>
            </a:r>
          </a:p>
        </p:txBody>
      </p:sp>
      <p:sp>
        <p:nvSpPr>
          <p:cNvPr id="21" name="Oval 20">
            <a:extLst>
              <a:ext uri="{FF2B5EF4-FFF2-40B4-BE49-F238E27FC236}">
                <a16:creationId xmlns:a16="http://schemas.microsoft.com/office/drawing/2014/main" id="{7F405806-FC3C-D02A-2385-26392DE30601}"/>
              </a:ext>
            </a:extLst>
          </p:cNvPr>
          <p:cNvSpPr/>
          <p:nvPr/>
        </p:nvSpPr>
        <p:spPr bwMode="auto">
          <a:xfrm>
            <a:off x="5908612" y="3464089"/>
            <a:ext cx="892109" cy="52899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O&amp;M Contractor</a:t>
            </a:r>
          </a:p>
        </p:txBody>
      </p:sp>
      <p:sp>
        <p:nvSpPr>
          <p:cNvPr id="31" name="Oval 30">
            <a:extLst>
              <a:ext uri="{FF2B5EF4-FFF2-40B4-BE49-F238E27FC236}">
                <a16:creationId xmlns:a16="http://schemas.microsoft.com/office/drawing/2014/main" id="{4A6A432B-C2EF-BE83-D707-5C0DB6319910}"/>
              </a:ext>
            </a:extLst>
          </p:cNvPr>
          <p:cNvSpPr/>
          <p:nvPr/>
        </p:nvSpPr>
        <p:spPr bwMode="auto">
          <a:xfrm>
            <a:off x="1965262" y="3475169"/>
            <a:ext cx="980936" cy="72866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Supplier: Need to Understand Economics and Supply Curve</a:t>
            </a:r>
          </a:p>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aa</a:t>
            </a:r>
          </a:p>
        </p:txBody>
      </p:sp>
      <p:sp>
        <p:nvSpPr>
          <p:cNvPr id="32" name="Oval 31">
            <a:extLst>
              <a:ext uri="{FF2B5EF4-FFF2-40B4-BE49-F238E27FC236}">
                <a16:creationId xmlns:a16="http://schemas.microsoft.com/office/drawing/2014/main" id="{EDB95674-A2C7-AD5B-BAEF-26F4AB4BAE83}"/>
              </a:ext>
            </a:extLst>
          </p:cNvPr>
          <p:cNvSpPr/>
          <p:nvPr/>
        </p:nvSpPr>
        <p:spPr bwMode="auto">
          <a:xfrm>
            <a:off x="5694298" y="4503870"/>
            <a:ext cx="1200150" cy="644005"/>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a:t>
            </a:r>
          </a:p>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 want DSCR (LLCR, PLCR)</a:t>
            </a:r>
          </a:p>
        </p:txBody>
      </p:sp>
      <p:sp>
        <p:nvSpPr>
          <p:cNvPr id="33" name="Oval 32">
            <a:extLst>
              <a:ext uri="{FF2B5EF4-FFF2-40B4-BE49-F238E27FC236}">
                <a16:creationId xmlns:a16="http://schemas.microsoft.com/office/drawing/2014/main" id="{9299E158-0C7A-F920-6F13-9BB7824E639D}"/>
              </a:ext>
            </a:extLst>
          </p:cNvPr>
          <p:cNvSpPr/>
          <p:nvPr/>
        </p:nvSpPr>
        <p:spPr bwMode="auto">
          <a:xfrm>
            <a:off x="2129898" y="4418144"/>
            <a:ext cx="997368" cy="729729"/>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Banks Like Strong Sponsors. Sponsors want EIRR</a:t>
            </a:r>
          </a:p>
        </p:txBody>
      </p:sp>
      <p:sp>
        <p:nvSpPr>
          <p:cNvPr id="43" name="Rectangle 42">
            <a:extLst>
              <a:ext uri="{FF2B5EF4-FFF2-40B4-BE49-F238E27FC236}">
                <a16:creationId xmlns:a16="http://schemas.microsoft.com/office/drawing/2014/main" id="{55759868-40C3-0407-715A-93490B72EC71}"/>
              </a:ext>
            </a:extLst>
          </p:cNvPr>
          <p:cNvSpPr/>
          <p:nvPr/>
        </p:nvSpPr>
        <p:spPr bwMode="auto">
          <a:xfrm>
            <a:off x="4858571" y="4255721"/>
            <a:ext cx="676502" cy="528330"/>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Loan Agreement – Draws Green; Debt Service Red</a:t>
            </a:r>
          </a:p>
        </p:txBody>
      </p:sp>
      <p:cxnSp>
        <p:nvCxnSpPr>
          <p:cNvPr id="57" name="Straight Arrow Connector 56">
            <a:extLst>
              <a:ext uri="{FF2B5EF4-FFF2-40B4-BE49-F238E27FC236}">
                <a16:creationId xmlns:a16="http://schemas.microsoft.com/office/drawing/2014/main" id="{4A674E5F-4D03-3963-ACE9-688601CE3F7F}"/>
              </a:ext>
            </a:extLst>
          </p:cNvPr>
          <p:cNvCxnSpPr>
            <a:cxnSpLocks/>
            <a:stCxn id="7" idx="3"/>
          </p:cNvCxnSpPr>
          <p:nvPr/>
        </p:nvCxnSpPr>
        <p:spPr bwMode="auto">
          <a:xfrm flipH="1">
            <a:off x="3153076" y="4018753"/>
            <a:ext cx="981578" cy="744237"/>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1" name="Rectangle 70">
            <a:extLst>
              <a:ext uri="{FF2B5EF4-FFF2-40B4-BE49-F238E27FC236}">
                <a16:creationId xmlns:a16="http://schemas.microsoft.com/office/drawing/2014/main" id="{5CB88703-900F-8394-672D-67DA934DF718}"/>
              </a:ext>
            </a:extLst>
          </p:cNvPr>
          <p:cNvSpPr/>
          <p:nvPr/>
        </p:nvSpPr>
        <p:spPr bwMode="auto">
          <a:xfrm>
            <a:off x="5122597" y="3625851"/>
            <a:ext cx="571702" cy="23574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O&amp;M Agreement</a:t>
            </a:r>
          </a:p>
        </p:txBody>
      </p:sp>
      <p:sp>
        <p:nvSpPr>
          <p:cNvPr id="72" name="Rectangle 71">
            <a:extLst>
              <a:ext uri="{FF2B5EF4-FFF2-40B4-BE49-F238E27FC236}">
                <a16:creationId xmlns:a16="http://schemas.microsoft.com/office/drawing/2014/main" id="{422E1E20-9745-C85F-47B0-78C95F9D4098}"/>
              </a:ext>
            </a:extLst>
          </p:cNvPr>
          <p:cNvSpPr/>
          <p:nvPr/>
        </p:nvSpPr>
        <p:spPr bwMode="auto">
          <a:xfrm>
            <a:off x="3186373" y="3661928"/>
            <a:ext cx="571702" cy="23574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Supply Agreement</a:t>
            </a:r>
          </a:p>
        </p:txBody>
      </p:sp>
      <p:sp>
        <p:nvSpPr>
          <p:cNvPr id="76" name="Title 1">
            <a:extLst>
              <a:ext uri="{FF2B5EF4-FFF2-40B4-BE49-F238E27FC236}">
                <a16:creationId xmlns:a16="http://schemas.microsoft.com/office/drawing/2014/main" id="{26408FC9-E4D3-AB04-0478-CED23B2A4117}"/>
              </a:ext>
            </a:extLst>
          </p:cNvPr>
          <p:cNvSpPr>
            <a:spLocks noGrp="1"/>
          </p:cNvSpPr>
          <p:nvPr>
            <p:ph type="title"/>
          </p:nvPr>
        </p:nvSpPr>
        <p:spPr>
          <a:xfrm>
            <a:off x="323501" y="568414"/>
            <a:ext cx="7606242" cy="490537"/>
          </a:xfrm>
        </p:spPr>
        <p:txBody>
          <a:bodyPr>
            <a:normAutofit fontScale="90000"/>
          </a:bodyPr>
          <a:lstStyle/>
          <a:p>
            <a:r>
              <a:rPr lang="en-US" dirty="0"/>
              <a:t>Independent Power and Targeted Risk Allocation with Contracts Signed at Financial Close</a:t>
            </a:r>
          </a:p>
        </p:txBody>
      </p:sp>
      <p:sp>
        <p:nvSpPr>
          <p:cNvPr id="3" name="Slide Number Placeholder 2">
            <a:extLst>
              <a:ext uri="{FF2B5EF4-FFF2-40B4-BE49-F238E27FC236}">
                <a16:creationId xmlns:a16="http://schemas.microsoft.com/office/drawing/2014/main" id="{10D6B1A7-20A4-62C2-2581-AFE2F8292705}"/>
              </a:ext>
            </a:extLst>
          </p:cNvPr>
          <p:cNvSpPr>
            <a:spLocks noGrp="1"/>
          </p:cNvSpPr>
          <p:nvPr>
            <p:ph type="sldNum" sz="quarter" idx="12"/>
          </p:nvPr>
        </p:nvSpPr>
        <p:spPr>
          <a:xfrm>
            <a:off x="8621487" y="5700713"/>
            <a:ext cx="522514" cy="300038"/>
          </a:xfrm>
        </p:spPr>
        <p:txBody>
          <a:bodyPr/>
          <a:lstStyle/>
          <a:p>
            <a:fld id="{EB241CD2-1E45-42A3-B213-66A034DF9A3B}" type="slidenum">
              <a:rPr lang="en-GB" smtClean="0"/>
              <a:pPr/>
              <a:t>18</a:t>
            </a:fld>
            <a:endParaRPr lang="en-GB" dirty="0"/>
          </a:p>
        </p:txBody>
      </p:sp>
      <p:sp>
        <p:nvSpPr>
          <p:cNvPr id="47" name="Rectangle 46">
            <a:extLst>
              <a:ext uri="{FF2B5EF4-FFF2-40B4-BE49-F238E27FC236}">
                <a16:creationId xmlns:a16="http://schemas.microsoft.com/office/drawing/2014/main" id="{D8784384-46D8-5C90-A17B-0BE54F4DF4F2}"/>
              </a:ext>
            </a:extLst>
          </p:cNvPr>
          <p:cNvSpPr/>
          <p:nvPr/>
        </p:nvSpPr>
        <p:spPr bwMode="auto">
          <a:xfrm>
            <a:off x="3480756" y="4363028"/>
            <a:ext cx="605451" cy="29198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Shareholder Agreement</a:t>
            </a:r>
          </a:p>
        </p:txBody>
      </p:sp>
      <p:cxnSp>
        <p:nvCxnSpPr>
          <p:cNvPr id="4" name="Straight Arrow Connector 3">
            <a:extLst>
              <a:ext uri="{FF2B5EF4-FFF2-40B4-BE49-F238E27FC236}">
                <a16:creationId xmlns:a16="http://schemas.microsoft.com/office/drawing/2014/main" id="{55E2C001-93EE-0187-8226-3F8BCAE9B29E}"/>
              </a:ext>
            </a:extLst>
          </p:cNvPr>
          <p:cNvCxnSpPr>
            <a:cxnSpLocks/>
          </p:cNvCxnSpPr>
          <p:nvPr/>
        </p:nvCxnSpPr>
        <p:spPr>
          <a:xfrm flipH="1" flipV="1">
            <a:off x="5008500" y="3946840"/>
            <a:ext cx="965512" cy="56218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D9A299B-0064-9DC8-6594-9390DC078F2D}"/>
              </a:ext>
            </a:extLst>
          </p:cNvPr>
          <p:cNvCxnSpPr/>
          <p:nvPr/>
        </p:nvCxnSpPr>
        <p:spPr>
          <a:xfrm flipV="1">
            <a:off x="3104894" y="3946842"/>
            <a:ext cx="923071" cy="70817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3EEC9B2-B50E-7071-9164-3EAE835F8548}"/>
              </a:ext>
            </a:extLst>
          </p:cNvPr>
          <p:cNvSpPr txBox="1"/>
          <p:nvPr/>
        </p:nvSpPr>
        <p:spPr>
          <a:xfrm>
            <a:off x="7040500" y="1608644"/>
            <a:ext cx="875495" cy="1806970"/>
          </a:xfrm>
          <a:prstGeom prst="rect">
            <a:avLst/>
          </a:prstGeom>
          <a:solidFill>
            <a:srgbClr val="00B050"/>
          </a:solidFill>
        </p:spPr>
        <p:txBody>
          <a:bodyPr wrap="square" rtlCol="0">
            <a:spAutoFit/>
          </a:bodyPr>
          <a:lstStyle/>
          <a:p>
            <a:r>
              <a:rPr lang="en-US" sz="1013" dirty="0">
                <a:latin typeface="Arial" panose="020B0604020202020204" pitchFamily="34" charset="0"/>
                <a:cs typeface="Arial" panose="020B0604020202020204" pitchFamily="34" charset="0"/>
              </a:rPr>
              <a:t>Each contract can have many nuances with penalties, bonuses, default clauses, termination.</a:t>
            </a:r>
          </a:p>
        </p:txBody>
      </p:sp>
      <p:cxnSp>
        <p:nvCxnSpPr>
          <p:cNvPr id="30" name="Straight Arrow Connector 29">
            <a:extLst>
              <a:ext uri="{FF2B5EF4-FFF2-40B4-BE49-F238E27FC236}">
                <a16:creationId xmlns:a16="http://schemas.microsoft.com/office/drawing/2014/main" id="{4099DA15-CC0A-C564-C2D2-6C87C46F1258}"/>
              </a:ext>
            </a:extLst>
          </p:cNvPr>
          <p:cNvCxnSpPr>
            <a:cxnSpLocks/>
          </p:cNvCxnSpPr>
          <p:nvPr/>
        </p:nvCxnSpPr>
        <p:spPr>
          <a:xfrm>
            <a:off x="4537010" y="2492027"/>
            <a:ext cx="0" cy="904430"/>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83BBC0CB-FC65-B22F-C952-6C3D40730BA5}"/>
              </a:ext>
            </a:extLst>
          </p:cNvPr>
          <p:cNvSpPr/>
          <p:nvPr/>
        </p:nvSpPr>
        <p:spPr bwMode="auto">
          <a:xfrm>
            <a:off x="4098207" y="2633261"/>
            <a:ext cx="823690" cy="474110"/>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Price Risk from Plant Performance and Efficiency targets</a:t>
            </a:r>
          </a:p>
        </p:txBody>
      </p:sp>
      <p:sp>
        <p:nvSpPr>
          <p:cNvPr id="6" name="TextBox 5">
            <a:extLst>
              <a:ext uri="{FF2B5EF4-FFF2-40B4-BE49-F238E27FC236}">
                <a16:creationId xmlns:a16="http://schemas.microsoft.com/office/drawing/2014/main" id="{8119F937-7E60-350E-BE85-0E46249B1B80}"/>
              </a:ext>
            </a:extLst>
          </p:cNvPr>
          <p:cNvSpPr txBox="1"/>
          <p:nvPr/>
        </p:nvSpPr>
        <p:spPr>
          <a:xfrm>
            <a:off x="4735251" y="4888187"/>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draws; payback debt service</a:t>
            </a:r>
          </a:p>
        </p:txBody>
      </p:sp>
      <p:sp>
        <p:nvSpPr>
          <p:cNvPr id="34" name="TextBox 33">
            <a:extLst>
              <a:ext uri="{FF2B5EF4-FFF2-40B4-BE49-F238E27FC236}">
                <a16:creationId xmlns:a16="http://schemas.microsoft.com/office/drawing/2014/main" id="{DB3DCD89-2A5F-30EA-6215-CA9D700804DC}"/>
              </a:ext>
            </a:extLst>
          </p:cNvPr>
          <p:cNvSpPr txBox="1"/>
          <p:nvPr/>
        </p:nvSpPr>
        <p:spPr>
          <a:xfrm>
            <a:off x="3161110" y="4852402"/>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paid in cap; payback dividends</a:t>
            </a:r>
          </a:p>
        </p:txBody>
      </p:sp>
      <p:sp>
        <p:nvSpPr>
          <p:cNvPr id="5" name="TextBox 4">
            <a:extLst>
              <a:ext uri="{FF2B5EF4-FFF2-40B4-BE49-F238E27FC236}">
                <a16:creationId xmlns:a16="http://schemas.microsoft.com/office/drawing/2014/main" id="{59D2E98B-B0F9-A1FD-BE0C-D179F671F42F}"/>
              </a:ext>
            </a:extLst>
          </p:cNvPr>
          <p:cNvSpPr txBox="1"/>
          <p:nvPr/>
        </p:nvSpPr>
        <p:spPr>
          <a:xfrm>
            <a:off x="5491255" y="1679605"/>
            <a:ext cx="1330848" cy="1754326"/>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Orsted did not have the discipline imposed by project finance. But there are costs of risk allocation. Which model is better.</a:t>
            </a:r>
          </a:p>
        </p:txBody>
      </p:sp>
    </p:spTree>
    <p:extLst>
      <p:ext uri="{BB962C8B-B14F-4D97-AF65-F5344CB8AC3E}">
        <p14:creationId xmlns:p14="http://schemas.microsoft.com/office/powerpoint/2010/main" val="350448066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Sculpting Equations with LC Fees</a:t>
            </a:r>
          </a:p>
        </p:txBody>
      </p:sp>
      <p:sp>
        <p:nvSpPr>
          <p:cNvPr id="3" name="Content Placeholder 2"/>
          <p:cNvSpPr>
            <a:spLocks noGrp="1"/>
          </p:cNvSpPr>
          <p:nvPr>
            <p:ph idx="1"/>
          </p:nvPr>
        </p:nvSpPr>
        <p:spPr/>
        <p:txBody>
          <a:bodyPr>
            <a:normAutofit/>
          </a:bodyPr>
          <a:lstStyle/>
          <a:p>
            <a:r>
              <a:rPr lang="en-US" dirty="0"/>
              <a:t>Adjusting Sculpting Equations for Debt Fees: Debt fees such as the fee on a letter of credit is part of debt service. To include the fees in the sculpting equations, you should subtract the fees when you compute the net present value of debt, as the fees reduce the amount of debt service that can be supported by cash flow. To make the sculpting work you should also make the repayment lower by the fees as shown below:</a:t>
            </a:r>
          </a:p>
          <a:p>
            <a:r>
              <a:rPr lang="en-US" b="1" dirty="0"/>
              <a:t>(14) Repayment = CFADS/DSCR - Interest - Fees</a:t>
            </a:r>
          </a:p>
          <a:p>
            <a:r>
              <a:rPr lang="en-US" b="1" dirty="0"/>
              <a:t>(15) Debt = NPV(Interest Rate, Debt Service-fees) </a:t>
            </a:r>
          </a:p>
          <a:p>
            <a:r>
              <a:rPr lang="en-US" b="1" dirty="0"/>
              <a:t>Debt = NPV(rate, Debt Service) - NPV(rate, Fees)</a:t>
            </a:r>
          </a:p>
          <a:p>
            <a:r>
              <a:rPr lang="en-US" dirty="0"/>
              <a:t>Note Debt Service in the above equation means debt service without fees and debt is reduced by PV of fees</a:t>
            </a:r>
          </a:p>
          <a:p>
            <a:r>
              <a:rPr lang="en-US" dirty="0"/>
              <a:t>Adjusting LLCR for Debt Fees: The sculpting analyses include calculation of the LLCR to evaluate whether the debt to capital constraint is driving the constraint. In this case the PV of CFADS is not the correct numerator for the analysis. Instead, the PV of the LC fees should be added to the denominator of the LLCR as follows:</a:t>
            </a:r>
          </a:p>
          <a:p>
            <a:r>
              <a:rPr lang="en-US" b="1" dirty="0"/>
              <a:t>(16) LLCR = PV(CFADS)/(Debt + PV of LC Fees), where</a:t>
            </a:r>
          </a:p>
          <a:p>
            <a:r>
              <a:rPr lang="en-US" b="1" dirty="0"/>
              <a:t>(17) Debt = Project Cost x Debt to Capital</a:t>
            </a:r>
          </a:p>
        </p:txBody>
      </p:sp>
    </p:spTree>
    <p:extLst>
      <p:ext uri="{BB962C8B-B14F-4D97-AF65-F5344CB8AC3E}">
        <p14:creationId xmlns:p14="http://schemas.microsoft.com/office/powerpoint/2010/main" val="309981515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Mini-perms </a:t>
            </a:r>
          </a:p>
        </p:txBody>
      </p:sp>
      <p:sp>
        <p:nvSpPr>
          <p:cNvPr id="3" name="Content Placeholder 2"/>
          <p:cNvSpPr>
            <a:spLocks noGrp="1"/>
          </p:cNvSpPr>
          <p:nvPr>
            <p:ph idx="1"/>
          </p:nvPr>
        </p:nvSpPr>
        <p:spPr/>
        <p:txBody>
          <a:bodyPr>
            <a:normAutofit/>
          </a:bodyPr>
          <a:lstStyle/>
          <a:p>
            <a:r>
              <a:rPr lang="en-US" dirty="0"/>
              <a:t>Matching the tenor of repayment to the life of the project and even considering terminal value in the repayment in the context of both achieving a higher DSCR and an improved equity IRR. </a:t>
            </a:r>
          </a:p>
          <a:p>
            <a:r>
              <a:rPr lang="en-US" dirty="0"/>
              <a:t>Problems with multi-lateral agencies that allow long-term maturity can be contrasted with commercial banks and bond financing that may be more flexible and sometimes could have lower costs. </a:t>
            </a:r>
          </a:p>
          <a:p>
            <a:r>
              <a:rPr lang="en-US" dirty="0"/>
              <a:t>Specifically, the effects of hard and soft mini-perms on the profitability of a project along with the difficult problem of required re-financing assumptions. </a:t>
            </a:r>
          </a:p>
          <a:p>
            <a:r>
              <a:rPr lang="en-US" dirty="0"/>
              <a:t>How the DSRA could be used to re-finance debt at end of loan life and how potential terminal value can be used to justify partial bullet repayment at end of loan. </a:t>
            </a:r>
          </a:p>
          <a:p>
            <a:endParaRPr lang="en-US" dirty="0"/>
          </a:p>
          <a:p>
            <a:endParaRPr lang="en-US" dirty="0"/>
          </a:p>
        </p:txBody>
      </p:sp>
    </p:spTree>
    <p:extLst>
      <p:ext uri="{BB962C8B-B14F-4D97-AF65-F5344CB8AC3E}">
        <p14:creationId xmlns:p14="http://schemas.microsoft.com/office/powerpoint/2010/main" val="375504828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EAF5C43-2B56-4F05-9CCD-E847A4E62A40}"/>
              </a:ext>
            </a:extLst>
          </p:cNvPr>
          <p:cNvSpPr>
            <a:spLocks noGrp="1"/>
          </p:cNvSpPr>
          <p:nvPr>
            <p:ph idx="1"/>
          </p:nvPr>
        </p:nvSpPr>
        <p:spPr/>
        <p:txBody>
          <a:bodyPr/>
          <a:lstStyle/>
          <a:p>
            <a:r>
              <a:rPr lang="en-US" dirty="0"/>
              <a:t>Not being “allowed” to consider re-financing is silly.</a:t>
            </a:r>
          </a:p>
          <a:p>
            <a:r>
              <a:rPr lang="en-US" dirty="0"/>
              <a:t>Consider a variety of re-financing possibilities with scenario analysis</a:t>
            </a:r>
          </a:p>
          <a:p>
            <a:r>
              <a:rPr lang="en-US" dirty="0"/>
              <a:t>Re-financing can dramatically change the implications of interest rates and tenures.</a:t>
            </a:r>
          </a:p>
          <a:p>
            <a:r>
              <a:rPr lang="en-US" dirty="0"/>
              <a:t>Re-financing a particularly important issue for cases where the loan tenure is a lot shorter than the project life.</a:t>
            </a:r>
          </a:p>
        </p:txBody>
      </p:sp>
      <p:sp>
        <p:nvSpPr>
          <p:cNvPr id="3" name="Title 2">
            <a:extLst>
              <a:ext uri="{FF2B5EF4-FFF2-40B4-BE49-F238E27FC236}">
                <a16:creationId xmlns:a16="http://schemas.microsoft.com/office/drawing/2014/main" id="{EB2B548D-CC8C-497A-9817-211087177EF8}"/>
              </a:ext>
            </a:extLst>
          </p:cNvPr>
          <p:cNvSpPr>
            <a:spLocks noGrp="1"/>
          </p:cNvSpPr>
          <p:nvPr>
            <p:ph type="title"/>
          </p:nvPr>
        </p:nvSpPr>
        <p:spPr/>
        <p:txBody>
          <a:bodyPr/>
          <a:lstStyle/>
          <a:p>
            <a:r>
              <a:rPr lang="en-US" dirty="0"/>
              <a:t>Re-financing Conclusions</a:t>
            </a:r>
          </a:p>
        </p:txBody>
      </p:sp>
    </p:spTree>
    <p:extLst>
      <p:ext uri="{BB962C8B-B14F-4D97-AF65-F5344CB8AC3E}">
        <p14:creationId xmlns:p14="http://schemas.microsoft.com/office/powerpoint/2010/main" val="415239155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normAutofit/>
          </a:bodyPr>
          <a:lstStyle/>
          <a:p>
            <a:r>
              <a:rPr lang="en-US" dirty="0"/>
              <a:t>Valuation theory with respect to projects generally involves risk reduction as a project progresses through phases.</a:t>
            </a:r>
          </a:p>
          <a:p>
            <a:r>
              <a:rPr lang="en-US" dirty="0"/>
              <a:t>In Europe, there are many stories (but not much data) about how insurance companies purchase existing projects with operating history and are willing to accept equity IRR’s as low as 5-6%.</a:t>
            </a:r>
          </a:p>
          <a:p>
            <a:r>
              <a:rPr lang="en-US" dirty="0"/>
              <a:t>The idea behind a low cost of capital for mature projects is the following:</a:t>
            </a:r>
          </a:p>
          <a:p>
            <a:pPr lvl="1"/>
            <a:r>
              <a:rPr lang="en-US" sz="1200" dirty="0"/>
              <a:t>During the development stage, expenditures occur with large risks associated with permitting, problematic wind studies, construction cost over-runs, ability to secure tariffs etc. The required equity IRR during the development stage can be 15% to account for the project not being successfully methods.</a:t>
            </a:r>
          </a:p>
          <a:p>
            <a:pPr lvl="1"/>
            <a:r>
              <a:rPr lang="en-US" sz="1200" dirty="0"/>
              <a:t>Once the development is finished or in late stages, the risk is reduced by a large margin.  However there are still risks associated with successfully completing construction at budget and on time.  The reduced risk during the construction phase may reduce the required equity IRR to something like 12%</a:t>
            </a:r>
          </a:p>
          <a:p>
            <a:pPr lvl="1"/>
            <a:r>
              <a:rPr lang="en-US" sz="1200" dirty="0"/>
              <a:t>After construction, the remaining risk for a project with a fixed price contract is that the estimated wind production will not be met.  Given this risk, the discount risk is still above the cost of capital for bonds and may be in the range of 8-10%.</a:t>
            </a:r>
          </a:p>
          <a:p>
            <a:pPr lvl="1"/>
            <a:r>
              <a:rPr lang="en-US" sz="1200" dirty="0"/>
              <a:t>Once operating history is available, the risk is not much higher than the debt cost or the interest rate on long-term bonds. With bonds yielding below 3%, a return of 6% provides a good premium for risk. </a:t>
            </a:r>
          </a:p>
        </p:txBody>
      </p:sp>
      <p:sp>
        <p:nvSpPr>
          <p:cNvPr id="2" name="Title 1"/>
          <p:cNvSpPr>
            <a:spLocks noGrp="1"/>
          </p:cNvSpPr>
          <p:nvPr>
            <p:ph type="title"/>
          </p:nvPr>
        </p:nvSpPr>
        <p:spPr/>
        <p:txBody>
          <a:bodyPr>
            <a:normAutofit fontScale="90000"/>
          </a:bodyPr>
          <a:lstStyle/>
          <a:p>
            <a:r>
              <a:rPr lang="en-US" dirty="0"/>
              <a:t>A Little Theory about Valuation and Risk of Projects</a:t>
            </a:r>
          </a:p>
        </p:txBody>
      </p:sp>
    </p:spTree>
    <p:extLst>
      <p:ext uri="{BB962C8B-B14F-4D97-AF65-F5344CB8AC3E}">
        <p14:creationId xmlns:p14="http://schemas.microsoft.com/office/powerpoint/2010/main" val="263948019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Re-financing and Early Project Sale</a:t>
            </a:r>
          </a:p>
        </p:txBody>
      </p:sp>
      <p:sp>
        <p:nvSpPr>
          <p:cNvPr id="3" name="Content Placeholder 2"/>
          <p:cNvSpPr>
            <a:spLocks noGrp="1"/>
          </p:cNvSpPr>
          <p:nvPr>
            <p:ph idx="1"/>
          </p:nvPr>
        </p:nvSpPr>
        <p:spPr/>
        <p:txBody>
          <a:bodyPr>
            <a:normAutofit/>
          </a:bodyPr>
          <a:lstStyle/>
          <a:p>
            <a:pPr algn="l"/>
            <a:r>
              <a:rPr lang="en-US" sz="2400" dirty="0"/>
              <a:t>Timing strategies and sales value. How different types of projects have differences in risk reduction over time, and why wind projects probably have more of a risk reduction than other electricity projects. Show how the effects of changing risk and selling to a Yieldco can be demonstrated with measuring IRR over time with changing buyer IRRs. Demonstrate how optimal holding periods can be computed with various IRR hurdle rate assumptions.</a:t>
            </a:r>
          </a:p>
        </p:txBody>
      </p:sp>
    </p:spTree>
    <p:extLst>
      <p:ext uri="{BB962C8B-B14F-4D97-AF65-F5344CB8AC3E}">
        <p14:creationId xmlns:p14="http://schemas.microsoft.com/office/powerpoint/2010/main" val="116422431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DB7A4-2B3B-4375-BB13-CBDEE091064E}"/>
              </a:ext>
            </a:extLst>
          </p:cNvPr>
          <p:cNvSpPr>
            <a:spLocks noGrp="1"/>
          </p:cNvSpPr>
          <p:nvPr>
            <p:ph idx="1"/>
          </p:nvPr>
        </p:nvSpPr>
        <p:spPr/>
        <p:txBody>
          <a:bodyPr/>
          <a:lstStyle/>
          <a:p>
            <a:r>
              <a:rPr lang="en-US" dirty="0"/>
              <a:t>Start with Amortisation Profile – this is what drives the debt size.</a:t>
            </a:r>
          </a:p>
          <a:p>
            <a:r>
              <a:rPr lang="en-US" dirty="0"/>
              <a:t>Compute debt size form Amortisation period</a:t>
            </a:r>
          </a:p>
          <a:p>
            <a:endParaRPr lang="en-CH" dirty="0"/>
          </a:p>
        </p:txBody>
      </p:sp>
      <p:sp>
        <p:nvSpPr>
          <p:cNvPr id="3" name="Title 2">
            <a:extLst>
              <a:ext uri="{FF2B5EF4-FFF2-40B4-BE49-F238E27FC236}">
                <a16:creationId xmlns:a16="http://schemas.microsoft.com/office/drawing/2014/main" id="{13992FE6-D718-4009-A9DA-241FECA09E6F}"/>
              </a:ext>
            </a:extLst>
          </p:cNvPr>
          <p:cNvSpPr>
            <a:spLocks noGrp="1"/>
          </p:cNvSpPr>
          <p:nvPr>
            <p:ph type="title"/>
          </p:nvPr>
        </p:nvSpPr>
        <p:spPr/>
        <p:txBody>
          <a:bodyPr/>
          <a:lstStyle/>
          <a:p>
            <a:r>
              <a:rPr lang="en-US" dirty="0"/>
              <a:t>Mini-Perm</a:t>
            </a:r>
            <a:endParaRPr lang="en-CH" dirty="0"/>
          </a:p>
        </p:txBody>
      </p:sp>
      <p:pic>
        <p:nvPicPr>
          <p:cNvPr id="5" name="Picture 4">
            <a:extLst>
              <a:ext uri="{FF2B5EF4-FFF2-40B4-BE49-F238E27FC236}">
                <a16:creationId xmlns:a16="http://schemas.microsoft.com/office/drawing/2014/main" id="{3E2CA72C-25D6-431F-93CC-3F63A366E18B}"/>
              </a:ext>
            </a:extLst>
          </p:cNvPr>
          <p:cNvPicPr>
            <a:picLocks noChangeAspect="1"/>
          </p:cNvPicPr>
          <p:nvPr/>
        </p:nvPicPr>
        <p:blipFill>
          <a:blip r:embed="rId2"/>
          <a:stretch>
            <a:fillRect/>
          </a:stretch>
        </p:blipFill>
        <p:spPr>
          <a:xfrm>
            <a:off x="470080" y="2456330"/>
            <a:ext cx="7835581" cy="2887067"/>
          </a:xfrm>
          <a:prstGeom prst="rect">
            <a:avLst/>
          </a:prstGeom>
        </p:spPr>
      </p:pic>
    </p:spTree>
    <p:extLst>
      <p:ext uri="{BB962C8B-B14F-4D97-AF65-F5344CB8AC3E}">
        <p14:creationId xmlns:p14="http://schemas.microsoft.com/office/powerpoint/2010/main" val="281859070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7E2A0F-8699-4604-A89E-AE47CF09C45F}"/>
              </a:ext>
            </a:extLst>
          </p:cNvPr>
          <p:cNvSpPr>
            <a:spLocks noGrp="1"/>
          </p:cNvSpPr>
          <p:nvPr>
            <p:ph idx="1"/>
          </p:nvPr>
        </p:nvSpPr>
        <p:spPr>
          <a:xfrm>
            <a:off x="61233" y="1317813"/>
            <a:ext cx="4725920" cy="4554070"/>
          </a:xfrm>
        </p:spPr>
        <p:txBody>
          <a:bodyPr>
            <a:normAutofit/>
          </a:bodyPr>
          <a:lstStyle/>
          <a:p>
            <a:pPr algn="l"/>
            <a:r>
              <a:rPr lang="en-US" sz="1800" dirty="0"/>
              <a:t>Term Loan Principal Scheduled Payments.  Borrower shall repay to Administrative Agent, for the account of each Lender, the aggregate unpaid principal amount of the Term Loans made by such Lender in installments payable on each Repayment Date in accordance with the Amortization Schedule set forth below, together with any remaining unpaid principal, interest, fees and costs due and payable on the Term Loan Maturity Date.  The Parties hereto acknowledge and agree that the Amortization Schedule set forth below shows the amount of each installment payment of the Term Loans to be made on each Repayment Date:</a:t>
            </a:r>
          </a:p>
          <a:p>
            <a:pPr algn="l"/>
            <a:endParaRPr lang="en-CH" sz="1800" dirty="0"/>
          </a:p>
        </p:txBody>
      </p:sp>
      <p:sp>
        <p:nvSpPr>
          <p:cNvPr id="3" name="Title 2">
            <a:extLst>
              <a:ext uri="{FF2B5EF4-FFF2-40B4-BE49-F238E27FC236}">
                <a16:creationId xmlns:a16="http://schemas.microsoft.com/office/drawing/2014/main" id="{B130E9AC-A3FB-4032-9633-AF3AAAF494F8}"/>
              </a:ext>
            </a:extLst>
          </p:cNvPr>
          <p:cNvSpPr>
            <a:spLocks noGrp="1"/>
          </p:cNvSpPr>
          <p:nvPr>
            <p:ph type="title"/>
          </p:nvPr>
        </p:nvSpPr>
        <p:spPr/>
        <p:txBody>
          <a:bodyPr/>
          <a:lstStyle/>
          <a:p>
            <a:r>
              <a:rPr lang="en-US" dirty="0"/>
              <a:t>Mini-Perm Example</a:t>
            </a:r>
            <a:endParaRPr lang="en-CH" dirty="0"/>
          </a:p>
        </p:txBody>
      </p:sp>
      <p:graphicFrame>
        <p:nvGraphicFramePr>
          <p:cNvPr id="5" name="Content Placeholder 4">
            <a:extLst>
              <a:ext uri="{FF2B5EF4-FFF2-40B4-BE49-F238E27FC236}">
                <a16:creationId xmlns:a16="http://schemas.microsoft.com/office/drawing/2014/main" id="{2DF8F91B-F3E3-4AE6-BECB-DB960F726F68}"/>
              </a:ext>
            </a:extLst>
          </p:cNvPr>
          <p:cNvGraphicFramePr>
            <a:graphicFrameLocks/>
          </p:cNvGraphicFramePr>
          <p:nvPr>
            <p:extLst>
              <p:ext uri="{D42A27DB-BD31-4B8C-83A1-F6EECF244321}">
                <p14:modId xmlns:p14="http://schemas.microsoft.com/office/powerpoint/2010/main" val="87665023"/>
              </p:ext>
            </p:extLst>
          </p:nvPr>
        </p:nvGraphicFramePr>
        <p:xfrm>
          <a:off x="5020235" y="2101497"/>
          <a:ext cx="3290047" cy="3080104"/>
        </p:xfrm>
        <a:graphic>
          <a:graphicData uri="http://schemas.openxmlformats.org/drawingml/2006/table">
            <a:tbl>
              <a:tblPr firstRow="1" firstCol="1" bandRow="1">
                <a:tableStyleId>{5C22544A-7EE6-4342-B048-85BDC9FD1C3A}</a:tableStyleId>
              </a:tblPr>
              <a:tblGrid>
                <a:gridCol w="1761883">
                  <a:extLst>
                    <a:ext uri="{9D8B030D-6E8A-4147-A177-3AD203B41FA5}">
                      <a16:colId xmlns:a16="http://schemas.microsoft.com/office/drawing/2014/main" val="1810613067"/>
                    </a:ext>
                  </a:extLst>
                </a:gridCol>
                <a:gridCol w="1528164">
                  <a:extLst>
                    <a:ext uri="{9D8B030D-6E8A-4147-A177-3AD203B41FA5}">
                      <a16:colId xmlns:a16="http://schemas.microsoft.com/office/drawing/2014/main" val="2259106492"/>
                    </a:ext>
                  </a:extLst>
                </a:gridCol>
              </a:tblGrid>
              <a:tr h="228619">
                <a:tc gridSpan="2">
                  <a:txBody>
                    <a:bodyPr/>
                    <a:lstStyle/>
                    <a:p>
                      <a:pPr indent="457200" algn="ctr">
                        <a:spcAft>
                          <a:spcPts val="0"/>
                        </a:spcAft>
                      </a:pPr>
                      <a:r>
                        <a:rPr lang="en-US" sz="900" u="sng" dirty="0">
                          <a:effectLst/>
                        </a:rPr>
                        <a:t>Amortization Schedule</a:t>
                      </a:r>
                      <a:endParaRPr lang="en-CH" sz="900" dirty="0">
                        <a:effectLst/>
                        <a:latin typeface="Times New Roman" panose="02020603050405020304" pitchFamily="18" charset="0"/>
                        <a:ea typeface="Times New Roman" panose="02020603050405020304" pitchFamily="18" charset="0"/>
                      </a:endParaRPr>
                    </a:p>
                  </a:txBody>
                  <a:tcPr marL="51435" marR="51435" marT="0" marB="0"/>
                </a:tc>
                <a:tc hMerge="1">
                  <a:txBody>
                    <a:bodyPr/>
                    <a:lstStyle/>
                    <a:p>
                      <a:endParaRPr lang="en-CH"/>
                    </a:p>
                  </a:txBody>
                  <a:tcPr/>
                </a:tc>
                <a:extLst>
                  <a:ext uri="{0D108BD9-81ED-4DB2-BD59-A6C34878D82A}">
                    <a16:rowId xmlns:a16="http://schemas.microsoft.com/office/drawing/2014/main" val="2015671948"/>
                  </a:ext>
                </a:extLst>
              </a:tr>
              <a:tr h="336678">
                <a:tc>
                  <a:txBody>
                    <a:bodyPr/>
                    <a:lstStyle/>
                    <a:p>
                      <a:pPr indent="457200" algn="ctr">
                        <a:spcAft>
                          <a:spcPts val="0"/>
                        </a:spcAft>
                      </a:pPr>
                      <a:r>
                        <a:rPr lang="en-US" sz="900" u="sng" dirty="0">
                          <a:effectLst/>
                        </a:rPr>
                        <a:t>Quarterly Payments</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u="sng" dirty="0">
                          <a:effectLst/>
                        </a:rPr>
                        <a:t>Amount</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3435149747"/>
                  </a:ext>
                </a:extLst>
              </a:tr>
              <a:tr h="228619">
                <a:tc>
                  <a:txBody>
                    <a:bodyPr/>
                    <a:lstStyle/>
                    <a:p>
                      <a:pPr indent="457200" algn="ctr">
                        <a:spcAft>
                          <a:spcPts val="0"/>
                        </a:spcAft>
                      </a:pPr>
                      <a:r>
                        <a:rPr lang="en-US" sz="900" dirty="0">
                          <a:effectLst/>
                        </a:rPr>
                        <a:t>1-4</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$102,600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479069940"/>
                  </a:ext>
                </a:extLst>
              </a:tr>
              <a:tr h="228619">
                <a:tc>
                  <a:txBody>
                    <a:bodyPr/>
                    <a:lstStyle/>
                    <a:p>
                      <a:pPr indent="457200" algn="ctr">
                        <a:spcAft>
                          <a:spcPts val="0"/>
                        </a:spcAft>
                      </a:pPr>
                      <a:r>
                        <a:rPr lang="en-US" sz="900" dirty="0">
                          <a:effectLst/>
                        </a:rPr>
                        <a:t>5-8</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$111,400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4188684228"/>
                  </a:ext>
                </a:extLst>
              </a:tr>
              <a:tr h="228619">
                <a:tc>
                  <a:txBody>
                    <a:bodyPr/>
                    <a:lstStyle/>
                    <a:p>
                      <a:pPr indent="457200" algn="ctr">
                        <a:spcAft>
                          <a:spcPts val="0"/>
                        </a:spcAft>
                      </a:pPr>
                      <a:r>
                        <a:rPr lang="en-US" sz="900" dirty="0">
                          <a:effectLst/>
                        </a:rPr>
                        <a:t>9-12</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$118,500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3657402042"/>
                  </a:ext>
                </a:extLst>
              </a:tr>
              <a:tr h="228619">
                <a:tc>
                  <a:txBody>
                    <a:bodyPr/>
                    <a:lstStyle/>
                    <a:p>
                      <a:pPr indent="457200" algn="ctr">
                        <a:spcAft>
                          <a:spcPts val="0"/>
                        </a:spcAft>
                      </a:pPr>
                      <a:r>
                        <a:rPr lang="en-US" sz="900" dirty="0">
                          <a:effectLst/>
                        </a:rPr>
                        <a:t>13-16</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$128,000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2727970182"/>
                  </a:ext>
                </a:extLst>
              </a:tr>
              <a:tr h="228619">
                <a:tc>
                  <a:txBody>
                    <a:bodyPr/>
                    <a:lstStyle/>
                    <a:p>
                      <a:pPr indent="457200" algn="ctr">
                        <a:spcAft>
                          <a:spcPts val="0"/>
                        </a:spcAft>
                      </a:pPr>
                      <a:r>
                        <a:rPr lang="en-US" sz="900" dirty="0">
                          <a:effectLst/>
                        </a:rPr>
                        <a:t>17-20</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$136,000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737852134"/>
                  </a:ext>
                </a:extLst>
              </a:tr>
              <a:tr h="228619">
                <a:tc>
                  <a:txBody>
                    <a:bodyPr/>
                    <a:lstStyle/>
                    <a:p>
                      <a:pPr indent="457200" algn="ctr">
                        <a:spcAft>
                          <a:spcPts val="0"/>
                        </a:spcAft>
                      </a:pPr>
                      <a:r>
                        <a:rPr lang="en-US" sz="900" dirty="0">
                          <a:effectLst/>
                        </a:rPr>
                        <a:t>21-24</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$146,250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2737030686"/>
                  </a:ext>
                </a:extLst>
              </a:tr>
              <a:tr h="228619">
                <a:tc>
                  <a:txBody>
                    <a:bodyPr/>
                    <a:lstStyle/>
                    <a:p>
                      <a:pPr indent="457200" algn="ctr">
                        <a:spcAft>
                          <a:spcPts val="0"/>
                        </a:spcAft>
                      </a:pPr>
                      <a:r>
                        <a:rPr lang="en-US" sz="900" dirty="0">
                          <a:effectLst/>
                        </a:rPr>
                        <a:t>25-28</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$157,000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3609757230"/>
                  </a:ext>
                </a:extLst>
              </a:tr>
              <a:tr h="228619">
                <a:tc>
                  <a:txBody>
                    <a:bodyPr/>
                    <a:lstStyle/>
                    <a:p>
                      <a:pPr indent="457200" algn="ctr">
                        <a:spcAft>
                          <a:spcPts val="0"/>
                        </a:spcAft>
                      </a:pPr>
                      <a:r>
                        <a:rPr lang="en-US" sz="900" dirty="0">
                          <a:effectLst/>
                        </a:rPr>
                        <a:t>29-32</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$168,250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2117592723"/>
                  </a:ext>
                </a:extLst>
              </a:tr>
              <a:tr h="228619">
                <a:tc>
                  <a:txBody>
                    <a:bodyPr/>
                    <a:lstStyle/>
                    <a:p>
                      <a:pPr indent="457200" algn="ctr">
                        <a:spcAft>
                          <a:spcPts val="0"/>
                        </a:spcAft>
                      </a:pPr>
                      <a:r>
                        <a:rPr lang="en-US" sz="900" dirty="0">
                          <a:effectLst/>
                        </a:rPr>
                        <a:t>33-36</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$180,000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3319639505"/>
                  </a:ext>
                </a:extLst>
              </a:tr>
              <a:tr h="457236">
                <a:tc>
                  <a:txBody>
                    <a:bodyPr/>
                    <a:lstStyle/>
                    <a:p>
                      <a:pPr indent="457200" algn="ctr">
                        <a:spcAft>
                          <a:spcPts val="0"/>
                        </a:spcAft>
                      </a:pPr>
                      <a:r>
                        <a:rPr lang="en-US" sz="900" dirty="0">
                          <a:effectLst/>
                        </a:rPr>
                        <a:t>Term Loan Maturity Date</a:t>
                      </a:r>
                      <a:endParaRPr lang="en-CH" sz="9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indent="457200" algn="ctr">
                        <a:spcAft>
                          <a:spcPts val="0"/>
                        </a:spcAft>
                      </a:pPr>
                      <a:r>
                        <a:rPr lang="en-US" sz="900" dirty="0">
                          <a:effectLst/>
                        </a:rPr>
                        <a:t> $5,508,000</a:t>
                      </a:r>
                      <a:endParaRPr lang="en-CH" sz="9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325041895"/>
                  </a:ext>
                </a:extLst>
              </a:tr>
            </a:tbl>
          </a:graphicData>
        </a:graphic>
      </p:graphicFrame>
    </p:spTree>
    <p:extLst>
      <p:ext uri="{BB962C8B-B14F-4D97-AF65-F5344CB8AC3E}">
        <p14:creationId xmlns:p14="http://schemas.microsoft.com/office/powerpoint/2010/main" val="262120611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5D84-06D9-84D9-F415-CBFD5A1EF258}"/>
              </a:ext>
            </a:extLst>
          </p:cNvPr>
          <p:cNvSpPr>
            <a:spLocks noGrp="1"/>
          </p:cNvSpPr>
          <p:nvPr>
            <p:ph type="title"/>
          </p:nvPr>
        </p:nvSpPr>
        <p:spPr/>
        <p:txBody>
          <a:bodyPr>
            <a:normAutofit fontScale="90000"/>
          </a:bodyPr>
          <a:lstStyle/>
          <a:p>
            <a:r>
              <a:rPr lang="en-US" dirty="0"/>
              <a:t>Run the Financing Scenarios and Equity IRR</a:t>
            </a:r>
          </a:p>
        </p:txBody>
      </p:sp>
      <p:sp>
        <p:nvSpPr>
          <p:cNvPr id="3" name="Content Placeholder 2">
            <a:extLst>
              <a:ext uri="{FF2B5EF4-FFF2-40B4-BE49-F238E27FC236}">
                <a16:creationId xmlns:a16="http://schemas.microsoft.com/office/drawing/2014/main" id="{635676CC-F0A9-DBEC-B88B-184F43900C3C}"/>
              </a:ext>
            </a:extLst>
          </p:cNvPr>
          <p:cNvSpPr>
            <a:spLocks noGrp="1"/>
          </p:cNvSpPr>
          <p:nvPr>
            <p:ph idx="1"/>
          </p:nvPr>
        </p:nvSpPr>
        <p:spPr/>
        <p:txBody>
          <a:bodyPr/>
          <a:lstStyle/>
          <a:p>
            <a:r>
              <a:rPr lang="en-US" dirty="0"/>
              <a:t>Create a little macro and illustrate the effect of financing</a:t>
            </a:r>
          </a:p>
          <a:p>
            <a:endParaRPr lang="en-US" dirty="0"/>
          </a:p>
        </p:txBody>
      </p:sp>
      <p:sp>
        <p:nvSpPr>
          <p:cNvPr id="4" name="Slide Number Placeholder 3">
            <a:extLst>
              <a:ext uri="{FF2B5EF4-FFF2-40B4-BE49-F238E27FC236}">
                <a16:creationId xmlns:a16="http://schemas.microsoft.com/office/drawing/2014/main" id="{897B6D7E-EBB8-D717-10D4-2F5D7D83EA1D}"/>
              </a:ext>
            </a:extLst>
          </p:cNvPr>
          <p:cNvSpPr>
            <a:spLocks noGrp="1"/>
          </p:cNvSpPr>
          <p:nvPr>
            <p:ph type="sldNum" sz="quarter" idx="12"/>
          </p:nvPr>
        </p:nvSpPr>
        <p:spPr/>
        <p:txBody>
          <a:bodyPr/>
          <a:lstStyle/>
          <a:p>
            <a:fld id="{EB241CD2-1E45-42A3-B213-66A034DF9A3B}" type="slidenum">
              <a:rPr lang="en-GB" smtClean="0"/>
              <a:t>187</a:t>
            </a:fld>
            <a:endParaRPr lang="en-GB" dirty="0"/>
          </a:p>
        </p:txBody>
      </p:sp>
      <p:pic>
        <p:nvPicPr>
          <p:cNvPr id="6" name="Picture 5">
            <a:extLst>
              <a:ext uri="{FF2B5EF4-FFF2-40B4-BE49-F238E27FC236}">
                <a16:creationId xmlns:a16="http://schemas.microsoft.com/office/drawing/2014/main" id="{2D33D824-254D-59D2-85A4-B449D34AC23C}"/>
              </a:ext>
            </a:extLst>
          </p:cNvPr>
          <p:cNvPicPr>
            <a:picLocks noChangeAspect="1"/>
          </p:cNvPicPr>
          <p:nvPr/>
        </p:nvPicPr>
        <p:blipFill>
          <a:blip r:embed="rId2"/>
          <a:stretch>
            <a:fillRect/>
          </a:stretch>
        </p:blipFill>
        <p:spPr>
          <a:xfrm>
            <a:off x="522513" y="1757081"/>
            <a:ext cx="3083400" cy="3967379"/>
          </a:xfrm>
          <a:prstGeom prst="rect">
            <a:avLst/>
          </a:prstGeom>
        </p:spPr>
      </p:pic>
      <p:pic>
        <p:nvPicPr>
          <p:cNvPr id="8" name="Picture 7">
            <a:extLst>
              <a:ext uri="{FF2B5EF4-FFF2-40B4-BE49-F238E27FC236}">
                <a16:creationId xmlns:a16="http://schemas.microsoft.com/office/drawing/2014/main" id="{5B98C5B1-B2D3-4579-A80B-F52A5F9DA754}"/>
              </a:ext>
            </a:extLst>
          </p:cNvPr>
          <p:cNvPicPr>
            <a:picLocks noChangeAspect="1"/>
          </p:cNvPicPr>
          <p:nvPr/>
        </p:nvPicPr>
        <p:blipFill>
          <a:blip r:embed="rId3"/>
          <a:stretch>
            <a:fillRect/>
          </a:stretch>
        </p:blipFill>
        <p:spPr>
          <a:xfrm>
            <a:off x="4261219" y="2563905"/>
            <a:ext cx="4447088" cy="2689486"/>
          </a:xfrm>
          <a:prstGeom prst="rect">
            <a:avLst/>
          </a:prstGeom>
        </p:spPr>
      </p:pic>
    </p:spTree>
    <p:extLst>
      <p:ext uri="{BB962C8B-B14F-4D97-AF65-F5344CB8AC3E}">
        <p14:creationId xmlns:p14="http://schemas.microsoft.com/office/powerpoint/2010/main" val="342496825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CD57-0DC0-1BD9-777D-74FFB9951B93}"/>
              </a:ext>
            </a:extLst>
          </p:cNvPr>
          <p:cNvSpPr>
            <a:spLocks noGrp="1"/>
          </p:cNvSpPr>
          <p:nvPr>
            <p:ph type="ctrTitle"/>
          </p:nvPr>
        </p:nvSpPr>
        <p:spPr>
          <a:xfrm>
            <a:off x="448641" y="2904392"/>
            <a:ext cx="7772400" cy="1767794"/>
          </a:xfrm>
        </p:spPr>
        <p:txBody>
          <a:bodyPr>
            <a:normAutofit fontScale="90000"/>
          </a:bodyPr>
          <a:lstStyle/>
          <a:p>
            <a:r>
              <a:rPr lang="en-US" dirty="0"/>
              <a:t>LCOE Mechanics</a:t>
            </a:r>
            <a:br>
              <a:rPr lang="en-US" dirty="0"/>
            </a:br>
            <a:br>
              <a:rPr lang="en-US" dirty="0"/>
            </a:br>
            <a:r>
              <a:rPr lang="en-US" dirty="0"/>
              <a:t>Understanding the</a:t>
            </a:r>
            <a:br>
              <a:rPr lang="en-US" dirty="0"/>
            </a:br>
            <a:r>
              <a:rPr lang="en-US" dirty="0"/>
              <a:t>Competitiveness and </a:t>
            </a:r>
            <a:br>
              <a:rPr lang="en-US" dirty="0"/>
            </a:br>
            <a:r>
              <a:rPr lang="en-US" dirty="0"/>
              <a:t>Drivers of Value </a:t>
            </a:r>
            <a:br>
              <a:rPr lang="en-US" dirty="0"/>
            </a:br>
            <a:r>
              <a:rPr lang="en-US" dirty="0"/>
              <a:t>for Renewable Energy</a:t>
            </a:r>
          </a:p>
        </p:txBody>
      </p:sp>
    </p:spTree>
    <p:extLst>
      <p:ext uri="{BB962C8B-B14F-4D97-AF65-F5344CB8AC3E}">
        <p14:creationId xmlns:p14="http://schemas.microsoft.com/office/powerpoint/2010/main" val="277339958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D6992-BBAC-0629-DC4E-8EA05CF3EE22}"/>
              </a:ext>
            </a:extLst>
          </p:cNvPr>
          <p:cNvSpPr>
            <a:spLocks noGrp="1"/>
          </p:cNvSpPr>
          <p:nvPr>
            <p:ph type="title"/>
          </p:nvPr>
        </p:nvSpPr>
        <p:spPr/>
        <p:txBody>
          <a:bodyPr/>
          <a:lstStyle/>
          <a:p>
            <a:r>
              <a:rPr lang="en-US" dirty="0"/>
              <a:t>The Big Question for Electricity</a:t>
            </a:r>
          </a:p>
        </p:txBody>
      </p:sp>
      <p:sp>
        <p:nvSpPr>
          <p:cNvPr id="3" name="Text Placeholder 2">
            <a:extLst>
              <a:ext uri="{FF2B5EF4-FFF2-40B4-BE49-F238E27FC236}">
                <a16:creationId xmlns:a16="http://schemas.microsoft.com/office/drawing/2014/main" id="{B1D35729-700A-FDED-544B-6D83E02B5DF7}"/>
              </a:ext>
            </a:extLst>
          </p:cNvPr>
          <p:cNvSpPr>
            <a:spLocks noGrp="1"/>
          </p:cNvSpPr>
          <p:nvPr>
            <p:ph type="body" idx="1"/>
          </p:nvPr>
        </p:nvSpPr>
        <p:spPr/>
        <p:txBody>
          <a:bodyPr/>
          <a:lstStyle/>
          <a:p>
            <a:r>
              <a:rPr lang="en-US" dirty="0"/>
              <a:t>Which is more economic:</a:t>
            </a:r>
          </a:p>
          <a:p>
            <a:r>
              <a:rPr lang="en-US" dirty="0"/>
              <a:t>	Nuclear Plant (must have low cost of capital and inflation adjustment)</a:t>
            </a:r>
          </a:p>
          <a:p>
            <a:r>
              <a:rPr lang="en-US" dirty="0"/>
              <a:t>	Off-shore Wind (would not serve a data center)</a:t>
            </a:r>
          </a:p>
          <a:p>
            <a:r>
              <a:rPr lang="en-US" dirty="0"/>
              <a:t>	Natural Gas (must make forecast of natural gas and emission cost)</a:t>
            </a:r>
          </a:p>
          <a:p>
            <a:r>
              <a:rPr lang="en-US" dirty="0"/>
              <a:t>	Solar + Battery (Must size the batteries and solar)</a:t>
            </a:r>
          </a:p>
        </p:txBody>
      </p:sp>
      <p:sp>
        <p:nvSpPr>
          <p:cNvPr id="4" name="Slide Number Placeholder 3">
            <a:extLst>
              <a:ext uri="{FF2B5EF4-FFF2-40B4-BE49-F238E27FC236}">
                <a16:creationId xmlns:a16="http://schemas.microsoft.com/office/drawing/2014/main" id="{F38B23AD-9DE6-68FA-D9BB-D99FF5F003A6}"/>
              </a:ext>
            </a:extLst>
          </p:cNvPr>
          <p:cNvSpPr>
            <a:spLocks noGrp="1"/>
          </p:cNvSpPr>
          <p:nvPr>
            <p:ph type="sldNum" sz="quarter" idx="12"/>
          </p:nvPr>
        </p:nvSpPr>
        <p:spPr/>
        <p:txBody>
          <a:bodyPr/>
          <a:lstStyle/>
          <a:p>
            <a:fld id="{EB241CD2-1E45-42A3-B213-66A034DF9A3B}" type="slidenum">
              <a:rPr lang="en-GB" smtClean="0"/>
              <a:t>189</a:t>
            </a:fld>
            <a:endParaRPr lang="en-GB" dirty="0"/>
          </a:p>
        </p:txBody>
      </p:sp>
    </p:spTree>
    <p:extLst>
      <p:ext uri="{BB962C8B-B14F-4D97-AF65-F5344CB8AC3E}">
        <p14:creationId xmlns:p14="http://schemas.microsoft.com/office/powerpoint/2010/main" val="1001062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Arrow Connector 16"/>
          <p:cNvCxnSpPr>
            <a:cxnSpLocks/>
          </p:cNvCxnSpPr>
          <p:nvPr/>
        </p:nvCxnSpPr>
        <p:spPr bwMode="auto">
          <a:xfrm flipH="1" flipV="1">
            <a:off x="3191125" y="3692741"/>
            <a:ext cx="808313" cy="197763"/>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59" name="Straight Arrow Connector 58"/>
          <p:cNvCxnSpPr>
            <a:cxnSpLocks/>
            <a:stCxn id="7" idx="5"/>
            <a:endCxn id="32" idx="1"/>
          </p:cNvCxnSpPr>
          <p:nvPr/>
        </p:nvCxnSpPr>
        <p:spPr bwMode="auto">
          <a:xfrm>
            <a:off x="4893560" y="4228693"/>
            <a:ext cx="1011486" cy="579428"/>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44" name="Straight Arrow Connector 43"/>
          <p:cNvCxnSpPr>
            <a:cxnSpLocks/>
          </p:cNvCxnSpPr>
          <p:nvPr/>
        </p:nvCxnSpPr>
        <p:spPr bwMode="auto">
          <a:xfrm>
            <a:off x="4967877" y="3953661"/>
            <a:ext cx="975725" cy="0"/>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 name="Oval 6"/>
          <p:cNvSpPr/>
          <p:nvPr/>
        </p:nvSpPr>
        <p:spPr bwMode="auto">
          <a:xfrm>
            <a:off x="4019715" y="3613302"/>
            <a:ext cx="1023773" cy="720977"/>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Special Purpose Vehicle: Bond Rating of BBB-</a:t>
            </a:r>
          </a:p>
        </p:txBody>
      </p:sp>
      <p:sp>
        <p:nvSpPr>
          <p:cNvPr id="8" name="Oval 7"/>
          <p:cNvSpPr/>
          <p:nvPr/>
        </p:nvSpPr>
        <p:spPr bwMode="auto">
          <a:xfrm>
            <a:off x="3753907" y="2089236"/>
            <a:ext cx="1636187" cy="612731"/>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Government or Utility Company Off-taker</a:t>
            </a:r>
          </a:p>
        </p:txBody>
      </p:sp>
      <p:sp>
        <p:nvSpPr>
          <p:cNvPr id="14" name="Oval 13"/>
          <p:cNvSpPr/>
          <p:nvPr/>
        </p:nvSpPr>
        <p:spPr bwMode="auto">
          <a:xfrm>
            <a:off x="2066166" y="3380804"/>
            <a:ext cx="1122881" cy="605700"/>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EPC Contractor: Want Strong Record and Finances</a:t>
            </a:r>
          </a:p>
        </p:txBody>
      </p:sp>
      <p:sp>
        <p:nvSpPr>
          <p:cNvPr id="15" name="Rectangle 14"/>
          <p:cNvSpPr/>
          <p:nvPr/>
        </p:nvSpPr>
        <p:spPr bwMode="auto">
          <a:xfrm>
            <a:off x="3368691" y="3583084"/>
            <a:ext cx="543869" cy="465719"/>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EPC: Fixed Price Contract with LD</a:t>
            </a:r>
          </a:p>
        </p:txBody>
      </p:sp>
      <p:sp>
        <p:nvSpPr>
          <p:cNvPr id="21" name="Oval 20"/>
          <p:cNvSpPr/>
          <p:nvPr/>
        </p:nvSpPr>
        <p:spPr bwMode="auto">
          <a:xfrm>
            <a:off x="5943601" y="3640841"/>
            <a:ext cx="1045934" cy="562180"/>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O&amp;M Contractor, also often investor</a:t>
            </a:r>
          </a:p>
        </p:txBody>
      </p:sp>
      <p:sp>
        <p:nvSpPr>
          <p:cNvPr id="32" name="Oval 31"/>
          <p:cNvSpPr/>
          <p:nvPr/>
        </p:nvSpPr>
        <p:spPr bwMode="auto">
          <a:xfrm>
            <a:off x="5729288" y="4713810"/>
            <a:ext cx="1200150" cy="644005"/>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a:t>
            </a:r>
          </a:p>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 want DSCR (LLCR, PLCR)</a:t>
            </a:r>
          </a:p>
        </p:txBody>
      </p:sp>
      <p:sp>
        <p:nvSpPr>
          <p:cNvPr id="33" name="Oval 32"/>
          <p:cNvSpPr/>
          <p:nvPr/>
        </p:nvSpPr>
        <p:spPr bwMode="auto">
          <a:xfrm>
            <a:off x="2164888" y="4628084"/>
            <a:ext cx="997368" cy="729729"/>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Banks Like Strong Sponsors. Sponsors want EIRR</a:t>
            </a:r>
          </a:p>
        </p:txBody>
      </p:sp>
      <p:sp>
        <p:nvSpPr>
          <p:cNvPr id="43" name="Rectangle 42"/>
          <p:cNvSpPr/>
          <p:nvPr/>
        </p:nvSpPr>
        <p:spPr bwMode="auto">
          <a:xfrm>
            <a:off x="4893561" y="4465661"/>
            <a:ext cx="676502" cy="528330"/>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Loan Agreement – Draws Green; Debt Service Red</a:t>
            </a:r>
          </a:p>
        </p:txBody>
      </p:sp>
      <p:cxnSp>
        <p:nvCxnSpPr>
          <p:cNvPr id="57" name="Straight Arrow Connector 56"/>
          <p:cNvCxnSpPr>
            <a:cxnSpLocks/>
            <a:stCxn id="7" idx="3"/>
          </p:cNvCxnSpPr>
          <p:nvPr/>
        </p:nvCxnSpPr>
        <p:spPr bwMode="auto">
          <a:xfrm flipH="1">
            <a:off x="3188066" y="4228692"/>
            <a:ext cx="981578" cy="744237"/>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28" name="Straight Arrow Connector 27">
            <a:extLst>
              <a:ext uri="{FF2B5EF4-FFF2-40B4-BE49-F238E27FC236}">
                <a16:creationId xmlns:a16="http://schemas.microsoft.com/office/drawing/2014/main" id="{74A0787D-0344-46BD-AFE7-35A8AF8DCB27}"/>
              </a:ext>
            </a:extLst>
          </p:cNvPr>
          <p:cNvCxnSpPr>
            <a:cxnSpLocks/>
          </p:cNvCxnSpPr>
          <p:nvPr/>
        </p:nvCxnSpPr>
        <p:spPr>
          <a:xfrm>
            <a:off x="4572000" y="2708870"/>
            <a:ext cx="0" cy="904430"/>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4A642779-96D0-4ABF-B41D-32F9F08976C2}"/>
              </a:ext>
            </a:extLst>
          </p:cNvPr>
          <p:cNvSpPr/>
          <p:nvPr/>
        </p:nvSpPr>
        <p:spPr bwMode="auto">
          <a:xfrm>
            <a:off x="5157587" y="3835790"/>
            <a:ext cx="571702" cy="23574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O&amp;M Agreement</a:t>
            </a:r>
          </a:p>
        </p:txBody>
      </p:sp>
      <p:sp>
        <p:nvSpPr>
          <p:cNvPr id="76" name="Title 1">
            <a:extLst>
              <a:ext uri="{FF2B5EF4-FFF2-40B4-BE49-F238E27FC236}">
                <a16:creationId xmlns:a16="http://schemas.microsoft.com/office/drawing/2014/main" id="{1FBDAC0A-0D42-47FA-B29A-5EEFFAE04430}"/>
              </a:ext>
            </a:extLst>
          </p:cNvPr>
          <p:cNvSpPr>
            <a:spLocks noGrp="1"/>
          </p:cNvSpPr>
          <p:nvPr>
            <p:ph type="title"/>
          </p:nvPr>
        </p:nvSpPr>
        <p:spPr/>
        <p:txBody>
          <a:bodyPr>
            <a:normAutofit/>
          </a:bodyPr>
          <a:lstStyle/>
          <a:p>
            <a:r>
              <a:rPr lang="en-US" dirty="0"/>
              <a:t>Renewable Project Finance Diagram </a:t>
            </a:r>
          </a:p>
        </p:txBody>
      </p:sp>
      <p:sp>
        <p:nvSpPr>
          <p:cNvPr id="47" name="Rectangle 46"/>
          <p:cNvSpPr/>
          <p:nvPr/>
        </p:nvSpPr>
        <p:spPr bwMode="auto">
          <a:xfrm>
            <a:off x="3515746" y="4572967"/>
            <a:ext cx="605451" cy="29198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Shareholder Agreement</a:t>
            </a:r>
          </a:p>
        </p:txBody>
      </p:sp>
      <p:cxnSp>
        <p:nvCxnSpPr>
          <p:cNvPr id="4" name="Straight Arrow Connector 3">
            <a:extLst>
              <a:ext uri="{FF2B5EF4-FFF2-40B4-BE49-F238E27FC236}">
                <a16:creationId xmlns:a16="http://schemas.microsoft.com/office/drawing/2014/main" id="{DA67F4E8-7DAB-4B5F-A7C6-37740E14BBCF}"/>
              </a:ext>
            </a:extLst>
          </p:cNvPr>
          <p:cNvCxnSpPr>
            <a:cxnSpLocks/>
          </p:cNvCxnSpPr>
          <p:nvPr/>
        </p:nvCxnSpPr>
        <p:spPr>
          <a:xfrm flipH="1" flipV="1">
            <a:off x="5043489" y="4156779"/>
            <a:ext cx="965512" cy="56218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732115A-D82C-48DE-BA04-BE8A45B12BD9}"/>
              </a:ext>
            </a:extLst>
          </p:cNvPr>
          <p:cNvCxnSpPr>
            <a:cxnSpLocks/>
          </p:cNvCxnSpPr>
          <p:nvPr/>
        </p:nvCxnSpPr>
        <p:spPr>
          <a:xfrm flipV="1">
            <a:off x="3139884" y="4156781"/>
            <a:ext cx="923071" cy="70817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2C1265A-3C31-4836-AC2C-8F04C5555E34}"/>
              </a:ext>
            </a:extLst>
          </p:cNvPr>
          <p:cNvCxnSpPr>
            <a:cxnSpLocks/>
            <a:stCxn id="3" idx="2"/>
          </p:cNvCxnSpPr>
          <p:nvPr/>
        </p:nvCxnSpPr>
        <p:spPr>
          <a:xfrm flipH="1">
            <a:off x="4932427" y="2647064"/>
            <a:ext cx="1484183" cy="1048909"/>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3D87B69-57C7-41BA-8E80-D16EDB07D36F}"/>
              </a:ext>
            </a:extLst>
          </p:cNvPr>
          <p:cNvCxnSpPr>
            <a:cxnSpLocks/>
            <a:endCxn id="8" idx="2"/>
          </p:cNvCxnSpPr>
          <p:nvPr/>
        </p:nvCxnSpPr>
        <p:spPr>
          <a:xfrm>
            <a:off x="3368852" y="2237339"/>
            <a:ext cx="385057" cy="158264"/>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bwMode="auto">
          <a:xfrm>
            <a:off x="4133197" y="2843200"/>
            <a:ext cx="799229" cy="391488"/>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Contract with subsidy scheme and merchant</a:t>
            </a:r>
          </a:p>
        </p:txBody>
      </p:sp>
      <p:sp>
        <p:nvSpPr>
          <p:cNvPr id="6" name="TextBox 5">
            <a:extLst>
              <a:ext uri="{FF2B5EF4-FFF2-40B4-BE49-F238E27FC236}">
                <a16:creationId xmlns:a16="http://schemas.microsoft.com/office/drawing/2014/main" id="{1DDD73AC-91A8-4032-9BEF-BFA8DF96026B}"/>
              </a:ext>
            </a:extLst>
          </p:cNvPr>
          <p:cNvSpPr txBox="1"/>
          <p:nvPr/>
        </p:nvSpPr>
        <p:spPr>
          <a:xfrm>
            <a:off x="4770241" y="5098126"/>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draws; payback debt service</a:t>
            </a:r>
          </a:p>
        </p:txBody>
      </p:sp>
      <p:sp>
        <p:nvSpPr>
          <p:cNvPr id="34" name="TextBox 33">
            <a:extLst>
              <a:ext uri="{FF2B5EF4-FFF2-40B4-BE49-F238E27FC236}">
                <a16:creationId xmlns:a16="http://schemas.microsoft.com/office/drawing/2014/main" id="{EF941D93-50D1-4DA0-BBCD-87AFF7DF682A}"/>
              </a:ext>
            </a:extLst>
          </p:cNvPr>
          <p:cNvSpPr txBox="1"/>
          <p:nvPr/>
        </p:nvSpPr>
        <p:spPr>
          <a:xfrm>
            <a:off x="3196100" y="5062342"/>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paid in cap; payback dividends</a:t>
            </a:r>
          </a:p>
        </p:txBody>
      </p:sp>
      <p:sp>
        <p:nvSpPr>
          <p:cNvPr id="35" name="Oval 34">
            <a:extLst>
              <a:ext uri="{FF2B5EF4-FFF2-40B4-BE49-F238E27FC236}">
                <a16:creationId xmlns:a16="http://schemas.microsoft.com/office/drawing/2014/main" id="{490E03DE-8695-42A2-9C31-D9434138DC9E}"/>
              </a:ext>
            </a:extLst>
          </p:cNvPr>
          <p:cNvSpPr/>
          <p:nvPr/>
        </p:nvSpPr>
        <p:spPr bwMode="auto">
          <a:xfrm>
            <a:off x="2490719" y="1906701"/>
            <a:ext cx="892109" cy="528992"/>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Subsidy paid by ratepayers</a:t>
            </a:r>
          </a:p>
        </p:txBody>
      </p:sp>
      <p:cxnSp>
        <p:nvCxnSpPr>
          <p:cNvPr id="36" name="Straight Arrow Connector 35">
            <a:extLst>
              <a:ext uri="{FF2B5EF4-FFF2-40B4-BE49-F238E27FC236}">
                <a16:creationId xmlns:a16="http://schemas.microsoft.com/office/drawing/2014/main" id="{32049FFC-4AEF-42FD-B347-BD70376CA7DB}"/>
              </a:ext>
            </a:extLst>
          </p:cNvPr>
          <p:cNvCxnSpPr>
            <a:cxnSpLocks/>
          </p:cNvCxnSpPr>
          <p:nvPr/>
        </p:nvCxnSpPr>
        <p:spPr>
          <a:xfrm>
            <a:off x="2703195" y="3986507"/>
            <a:ext cx="0" cy="62248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54DD171-7FF5-4AE9-87A5-BC3AEC0E1FD3}"/>
              </a:ext>
            </a:extLst>
          </p:cNvPr>
          <p:cNvSpPr/>
          <p:nvPr/>
        </p:nvSpPr>
        <p:spPr bwMode="auto">
          <a:xfrm>
            <a:off x="5085095" y="3033431"/>
            <a:ext cx="867195" cy="37053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Volume Risk from Variable Wind Resource</a:t>
            </a:r>
          </a:p>
        </p:txBody>
      </p:sp>
      <p:pic>
        <p:nvPicPr>
          <p:cNvPr id="3" name="Picture 2">
            <a:extLst>
              <a:ext uri="{FF2B5EF4-FFF2-40B4-BE49-F238E27FC236}">
                <a16:creationId xmlns:a16="http://schemas.microsoft.com/office/drawing/2014/main" id="{3642DF83-AF58-4BDF-4A96-F7231321BABF}"/>
              </a:ext>
            </a:extLst>
          </p:cNvPr>
          <p:cNvPicPr>
            <a:picLocks noChangeAspect="1"/>
          </p:cNvPicPr>
          <p:nvPr/>
        </p:nvPicPr>
        <p:blipFill>
          <a:blip r:embed="rId2"/>
          <a:stretch>
            <a:fillRect/>
          </a:stretch>
        </p:blipFill>
        <p:spPr>
          <a:xfrm>
            <a:off x="5646051" y="1903749"/>
            <a:ext cx="1541115" cy="743315"/>
          </a:xfrm>
          <a:prstGeom prst="rect">
            <a:avLst/>
          </a:prstGeom>
        </p:spPr>
      </p:pic>
      <p:sp>
        <p:nvSpPr>
          <p:cNvPr id="2" name="Slide Number Placeholder 1">
            <a:extLst>
              <a:ext uri="{FF2B5EF4-FFF2-40B4-BE49-F238E27FC236}">
                <a16:creationId xmlns:a16="http://schemas.microsoft.com/office/drawing/2014/main" id="{086A9E18-0FFA-FE15-7BF7-044F14C11314}"/>
              </a:ext>
            </a:extLst>
          </p:cNvPr>
          <p:cNvSpPr>
            <a:spLocks noGrp="1"/>
          </p:cNvSpPr>
          <p:nvPr>
            <p:ph type="sldNum" sz="quarter" idx="12"/>
          </p:nvPr>
        </p:nvSpPr>
        <p:spPr/>
        <p:txBody>
          <a:bodyPr/>
          <a:lstStyle/>
          <a:p>
            <a:fld id="{EB241CD2-1E45-42A3-B213-66A034DF9A3B}" type="slidenum">
              <a:rPr lang="en-GB" smtClean="0"/>
              <a:t>19</a:t>
            </a:fld>
            <a:endParaRPr lang="en-GB" dirty="0"/>
          </a:p>
        </p:txBody>
      </p:sp>
      <p:sp>
        <p:nvSpPr>
          <p:cNvPr id="5" name="TextBox 4">
            <a:extLst>
              <a:ext uri="{FF2B5EF4-FFF2-40B4-BE49-F238E27FC236}">
                <a16:creationId xmlns:a16="http://schemas.microsoft.com/office/drawing/2014/main" id="{E9A3D95D-045D-3B3E-7329-98E7DC3FAD2C}"/>
              </a:ext>
            </a:extLst>
          </p:cNvPr>
          <p:cNvSpPr txBox="1"/>
          <p:nvPr/>
        </p:nvSpPr>
        <p:spPr>
          <a:xfrm>
            <a:off x="6797737" y="567053"/>
            <a:ext cx="2017059" cy="1200329"/>
          </a:xfrm>
          <a:prstGeom prst="rect">
            <a:avLst/>
          </a:prstGeom>
          <a:noFill/>
        </p:spPr>
        <p:txBody>
          <a:bodyPr wrap="square" rtlCol="0">
            <a:spAutoFit/>
          </a:bodyPr>
          <a:lstStyle/>
          <a:p>
            <a:r>
              <a:rPr lang="en-US" dirty="0"/>
              <a:t>Big Unknown is the estimate of resource that is not known</a:t>
            </a:r>
          </a:p>
        </p:txBody>
      </p:sp>
    </p:spTree>
    <p:extLst>
      <p:ext uri="{BB962C8B-B14F-4D97-AF65-F5344CB8AC3E}">
        <p14:creationId xmlns:p14="http://schemas.microsoft.com/office/powerpoint/2010/main" val="50259094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B348-8E05-E567-C3C1-951F04BE060A}"/>
              </a:ext>
            </a:extLst>
          </p:cNvPr>
          <p:cNvSpPr>
            <a:spLocks noGrp="1"/>
          </p:cNvSpPr>
          <p:nvPr>
            <p:ph type="title"/>
          </p:nvPr>
        </p:nvSpPr>
        <p:spPr/>
        <p:txBody>
          <a:bodyPr/>
          <a:lstStyle/>
          <a:p>
            <a:r>
              <a:rPr lang="en-US" dirty="0"/>
              <a:t>Answer the Question with LCOE</a:t>
            </a:r>
          </a:p>
        </p:txBody>
      </p:sp>
      <p:sp>
        <p:nvSpPr>
          <p:cNvPr id="3" name="Text Placeholder 2">
            <a:extLst>
              <a:ext uri="{FF2B5EF4-FFF2-40B4-BE49-F238E27FC236}">
                <a16:creationId xmlns:a16="http://schemas.microsoft.com/office/drawing/2014/main" id="{6CC71D98-8D72-B1EE-B75A-E5BA29A4BFC6}"/>
              </a:ext>
            </a:extLst>
          </p:cNvPr>
          <p:cNvSpPr>
            <a:spLocks noGrp="1"/>
          </p:cNvSpPr>
          <p:nvPr>
            <p:ph type="body" idx="1"/>
          </p:nvPr>
        </p:nvSpPr>
        <p:spPr/>
        <p:txBody>
          <a:bodyPr/>
          <a:lstStyle/>
          <a:p>
            <a:r>
              <a:rPr lang="en-US" dirty="0"/>
              <a:t>Be careful with LCOE</a:t>
            </a:r>
          </a:p>
          <a:p>
            <a:r>
              <a:rPr lang="en-US" dirty="0"/>
              <a:t>	Use the Real and not Nominal LCOE</a:t>
            </a:r>
          </a:p>
          <a:p>
            <a:r>
              <a:rPr lang="en-US" dirty="0"/>
              <a:t>	Adjust for plant life for different parts</a:t>
            </a:r>
          </a:p>
          <a:p>
            <a:r>
              <a:rPr lang="en-US" dirty="0"/>
              <a:t>	Adjust for degradation</a:t>
            </a:r>
          </a:p>
          <a:p>
            <a:r>
              <a:rPr lang="en-US" dirty="0"/>
              <a:t>	Adjust for construction period</a:t>
            </a:r>
          </a:p>
          <a:p>
            <a:r>
              <a:rPr lang="en-US" dirty="0"/>
              <a:t>	Be very careful with cost of capital for capital intensive assets</a:t>
            </a:r>
          </a:p>
        </p:txBody>
      </p:sp>
      <p:sp>
        <p:nvSpPr>
          <p:cNvPr id="4" name="Slide Number Placeholder 3">
            <a:extLst>
              <a:ext uri="{FF2B5EF4-FFF2-40B4-BE49-F238E27FC236}">
                <a16:creationId xmlns:a16="http://schemas.microsoft.com/office/drawing/2014/main" id="{7717EE6A-F8B3-5E7F-7E21-8B19B5B04B20}"/>
              </a:ext>
            </a:extLst>
          </p:cNvPr>
          <p:cNvSpPr>
            <a:spLocks noGrp="1"/>
          </p:cNvSpPr>
          <p:nvPr>
            <p:ph type="sldNum" sz="quarter" idx="12"/>
          </p:nvPr>
        </p:nvSpPr>
        <p:spPr/>
        <p:txBody>
          <a:bodyPr/>
          <a:lstStyle/>
          <a:p>
            <a:fld id="{EB241CD2-1E45-42A3-B213-66A034DF9A3B}" type="slidenum">
              <a:rPr lang="en-GB" smtClean="0"/>
              <a:t>190</a:t>
            </a:fld>
            <a:endParaRPr lang="en-GB" dirty="0"/>
          </a:p>
        </p:txBody>
      </p:sp>
    </p:spTree>
    <p:extLst>
      <p:ext uri="{BB962C8B-B14F-4D97-AF65-F5344CB8AC3E}">
        <p14:creationId xmlns:p14="http://schemas.microsoft.com/office/powerpoint/2010/main" val="366446494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B0D76-06F8-E616-E3A5-61D1C5EFD8E3}"/>
              </a:ext>
            </a:extLst>
          </p:cNvPr>
          <p:cNvSpPr>
            <a:spLocks noGrp="1"/>
          </p:cNvSpPr>
          <p:nvPr>
            <p:ph type="title"/>
          </p:nvPr>
        </p:nvSpPr>
        <p:spPr/>
        <p:txBody>
          <a:bodyPr/>
          <a:lstStyle/>
          <a:p>
            <a:r>
              <a:rPr lang="en-US" dirty="0"/>
              <a:t>Overview of Section</a:t>
            </a:r>
          </a:p>
        </p:txBody>
      </p:sp>
      <p:sp>
        <p:nvSpPr>
          <p:cNvPr id="3" name="Content Placeholder 2">
            <a:extLst>
              <a:ext uri="{FF2B5EF4-FFF2-40B4-BE49-F238E27FC236}">
                <a16:creationId xmlns:a16="http://schemas.microsoft.com/office/drawing/2014/main" id="{D2E16A01-4138-E9A7-1CEB-EAC831CABD8E}"/>
              </a:ext>
            </a:extLst>
          </p:cNvPr>
          <p:cNvSpPr>
            <a:spLocks noGrp="1"/>
          </p:cNvSpPr>
          <p:nvPr>
            <p:ph idx="1"/>
          </p:nvPr>
        </p:nvSpPr>
        <p:spPr/>
        <p:txBody>
          <a:bodyPr/>
          <a:lstStyle/>
          <a:p>
            <a:r>
              <a:rPr lang="en-US" sz="1550" dirty="0"/>
              <a:t>Understand Economic Costs and Benefits with Levelised Cost of Electricity (LCOE)</a:t>
            </a:r>
          </a:p>
          <a:p>
            <a:pPr lvl="1"/>
            <a:r>
              <a:rPr lang="en-US" sz="1400" dirty="0"/>
              <a:t>Taking away mystery of LCOE</a:t>
            </a:r>
          </a:p>
          <a:p>
            <a:pPr lvl="1"/>
            <a:r>
              <a:rPr lang="en-US" sz="1400" dirty="0"/>
              <a:t>Drivers of LCOE</a:t>
            </a:r>
          </a:p>
          <a:p>
            <a:pPr lvl="1"/>
            <a:r>
              <a:rPr lang="en-US" sz="1400" dirty="0"/>
              <a:t>Reconciliation of LCOE and Simple Financial Model</a:t>
            </a:r>
          </a:p>
          <a:p>
            <a:pPr lvl="1"/>
            <a:r>
              <a:rPr lang="en-US" sz="1400" dirty="0"/>
              <a:t>Nuances of LCOE</a:t>
            </a:r>
          </a:p>
          <a:p>
            <a:pPr lvl="1"/>
            <a:r>
              <a:rPr lang="en-US" sz="1400" dirty="0"/>
              <a:t>Importance of Cost of Capital and Project Financing</a:t>
            </a:r>
          </a:p>
          <a:p>
            <a:pPr lvl="1"/>
            <a:r>
              <a:rPr lang="en-US" sz="1400" dirty="0"/>
              <a:t>Using LCOE to Evaluate Costs and Benefits of Renewable Energy</a:t>
            </a:r>
          </a:p>
          <a:p>
            <a:endParaRPr lang="en-US" dirty="0"/>
          </a:p>
          <a:p>
            <a:endParaRPr lang="en-US" dirty="0"/>
          </a:p>
        </p:txBody>
      </p:sp>
      <p:sp>
        <p:nvSpPr>
          <p:cNvPr id="4" name="Slide Number Placeholder 3">
            <a:extLst>
              <a:ext uri="{FF2B5EF4-FFF2-40B4-BE49-F238E27FC236}">
                <a16:creationId xmlns:a16="http://schemas.microsoft.com/office/drawing/2014/main" id="{3DE30CC4-9579-7AC1-5C1C-E4F2544A418A}"/>
              </a:ext>
            </a:extLst>
          </p:cNvPr>
          <p:cNvSpPr>
            <a:spLocks noGrp="1"/>
          </p:cNvSpPr>
          <p:nvPr>
            <p:ph type="sldNum" sz="quarter" idx="12"/>
          </p:nvPr>
        </p:nvSpPr>
        <p:spPr/>
        <p:txBody>
          <a:bodyPr/>
          <a:lstStyle/>
          <a:p>
            <a:fld id="{EB241CD2-1E45-42A3-B213-66A034DF9A3B}" type="slidenum">
              <a:rPr lang="en-GB" smtClean="0"/>
              <a:t>191</a:t>
            </a:fld>
            <a:endParaRPr lang="en-GB" dirty="0"/>
          </a:p>
        </p:txBody>
      </p:sp>
    </p:spTree>
    <p:extLst>
      <p:ext uri="{BB962C8B-B14F-4D97-AF65-F5344CB8AC3E}">
        <p14:creationId xmlns:p14="http://schemas.microsoft.com/office/powerpoint/2010/main" val="226522681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11B2D-92FE-E06A-B413-85E554F1CEFA}"/>
              </a:ext>
            </a:extLst>
          </p:cNvPr>
          <p:cNvSpPr>
            <a:spLocks noGrp="1"/>
          </p:cNvSpPr>
          <p:nvPr>
            <p:ph type="ctrTitle"/>
          </p:nvPr>
        </p:nvSpPr>
        <p:spPr>
          <a:xfrm>
            <a:off x="482876" y="1707280"/>
            <a:ext cx="5666912" cy="3061944"/>
          </a:xfrm>
        </p:spPr>
        <p:txBody>
          <a:bodyPr/>
          <a:lstStyle/>
          <a:p>
            <a:r>
              <a:rPr lang="en-US" dirty="0"/>
              <a:t>Capital Intensity and Rate of Return</a:t>
            </a:r>
          </a:p>
        </p:txBody>
      </p:sp>
    </p:spTree>
    <p:extLst>
      <p:ext uri="{BB962C8B-B14F-4D97-AF65-F5344CB8AC3E}">
        <p14:creationId xmlns:p14="http://schemas.microsoft.com/office/powerpoint/2010/main" val="696736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99335-CEE8-6196-18CD-51713D21B1D8}"/>
              </a:ext>
            </a:extLst>
          </p:cNvPr>
          <p:cNvSpPr>
            <a:spLocks noGrp="1"/>
          </p:cNvSpPr>
          <p:nvPr>
            <p:ph type="title"/>
          </p:nvPr>
        </p:nvSpPr>
        <p:spPr>
          <a:xfrm>
            <a:off x="200025" y="1009652"/>
            <a:ext cx="7606242" cy="490537"/>
          </a:xfrm>
        </p:spPr>
        <p:txBody>
          <a:bodyPr anchor="ctr">
            <a:normAutofit/>
          </a:bodyPr>
          <a:lstStyle/>
          <a:p>
            <a:r>
              <a:rPr lang="en-US" dirty="0"/>
              <a:t>General Risks Facing a Nuclear Plant</a:t>
            </a:r>
          </a:p>
        </p:txBody>
      </p:sp>
      <p:sp>
        <p:nvSpPr>
          <p:cNvPr id="3" name="Content Placeholder 2">
            <a:extLst>
              <a:ext uri="{FF2B5EF4-FFF2-40B4-BE49-F238E27FC236}">
                <a16:creationId xmlns:a16="http://schemas.microsoft.com/office/drawing/2014/main" id="{3CB8EA9E-D54F-D4CD-0529-70329AE2A817}"/>
              </a:ext>
            </a:extLst>
          </p:cNvPr>
          <p:cNvSpPr>
            <a:spLocks noGrp="1"/>
          </p:cNvSpPr>
          <p:nvPr>
            <p:ph sz="half" idx="1"/>
          </p:nvPr>
        </p:nvSpPr>
        <p:spPr>
          <a:xfrm>
            <a:off x="238125" y="1821656"/>
            <a:ext cx="4152900" cy="3499418"/>
          </a:xfrm>
        </p:spPr>
        <p:txBody>
          <a:bodyPr>
            <a:normAutofit/>
          </a:bodyPr>
          <a:lstStyle/>
          <a:p>
            <a:endParaRPr lang="en-US" dirty="0"/>
          </a:p>
          <a:p>
            <a:endParaRPr lang="en-US" dirty="0"/>
          </a:p>
          <a:p>
            <a:endParaRPr lang="en-US" dirty="0"/>
          </a:p>
          <a:p>
            <a:endParaRPr lang="en-US" dirty="0"/>
          </a:p>
          <a:p>
            <a:endParaRPr lang="en-US" dirty="0"/>
          </a:p>
          <a:p>
            <a:endParaRPr lang="en-US" dirty="0"/>
          </a:p>
          <a:p>
            <a:r>
              <a:rPr lang="en-US" dirty="0"/>
              <a:t>Example, exposure to natural gas prices</a:t>
            </a:r>
          </a:p>
          <a:p>
            <a:r>
              <a:rPr lang="en-US" dirty="0"/>
              <a:t>O&amp;M Expenses are low relative to revenues, so not economic to close plant</a:t>
            </a:r>
          </a:p>
          <a:p>
            <a:r>
              <a:rPr lang="en-US" dirty="0"/>
              <a:t>Cannot wait for plant to end its life and decide not to replace asset</a:t>
            </a:r>
          </a:p>
          <a:p>
            <a:r>
              <a:rPr lang="en-US" dirty="0"/>
              <a:t>Cannot move plant</a:t>
            </a:r>
          </a:p>
          <a:p>
            <a:endParaRPr lang="en-US" dirty="0"/>
          </a:p>
        </p:txBody>
      </p:sp>
      <p:pic>
        <p:nvPicPr>
          <p:cNvPr id="6" name="Picture 5">
            <a:extLst>
              <a:ext uri="{FF2B5EF4-FFF2-40B4-BE49-F238E27FC236}">
                <a16:creationId xmlns:a16="http://schemas.microsoft.com/office/drawing/2014/main" id="{23646E58-A00C-3AF1-6742-5542686256CC}"/>
              </a:ext>
            </a:extLst>
          </p:cNvPr>
          <p:cNvPicPr>
            <a:picLocks noChangeAspect="1"/>
          </p:cNvPicPr>
          <p:nvPr/>
        </p:nvPicPr>
        <p:blipFill>
          <a:blip r:embed="rId2"/>
          <a:stretch>
            <a:fillRect/>
          </a:stretch>
        </p:blipFill>
        <p:spPr>
          <a:xfrm>
            <a:off x="4543425" y="2283967"/>
            <a:ext cx="4152900" cy="2574797"/>
          </a:xfrm>
          <a:prstGeom prst="rect">
            <a:avLst/>
          </a:prstGeom>
          <a:noFill/>
        </p:spPr>
      </p:pic>
      <p:sp>
        <p:nvSpPr>
          <p:cNvPr id="4" name="Slide Number Placeholder 3">
            <a:extLst>
              <a:ext uri="{FF2B5EF4-FFF2-40B4-BE49-F238E27FC236}">
                <a16:creationId xmlns:a16="http://schemas.microsoft.com/office/drawing/2014/main" id="{44BE875C-4A71-E28F-7C2B-E469F5E4B5C4}"/>
              </a:ext>
            </a:extLst>
          </p:cNvPr>
          <p:cNvSpPr>
            <a:spLocks noGrp="1"/>
          </p:cNvSpPr>
          <p:nvPr>
            <p:ph type="sldNum" sz="quarter" idx="12"/>
          </p:nvPr>
        </p:nvSpPr>
        <p:spPr>
          <a:xfrm>
            <a:off x="8621487" y="5700713"/>
            <a:ext cx="522514" cy="300038"/>
          </a:xfrm>
        </p:spPr>
        <p:txBody>
          <a:bodyPr anchor="ctr">
            <a:normAutofit/>
          </a:bodyPr>
          <a:lstStyle/>
          <a:p>
            <a:pPr>
              <a:spcAft>
                <a:spcPts val="450"/>
              </a:spcAft>
            </a:pPr>
            <a:fld id="{EB241CD2-1E45-42A3-B213-66A034DF9A3B}" type="slidenum">
              <a:rPr lang="en-GB" smtClean="0"/>
              <a:pPr>
                <a:spcAft>
                  <a:spcPts val="450"/>
                </a:spcAft>
              </a:pPr>
              <a:t>193</a:t>
            </a:fld>
            <a:endParaRPr lang="en-GB"/>
          </a:p>
        </p:txBody>
      </p:sp>
      <p:pic>
        <p:nvPicPr>
          <p:cNvPr id="8" name="Picture 7">
            <a:extLst>
              <a:ext uri="{FF2B5EF4-FFF2-40B4-BE49-F238E27FC236}">
                <a16:creationId xmlns:a16="http://schemas.microsoft.com/office/drawing/2014/main" id="{7332047B-989E-1B10-7AF6-46F3F9F8A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555" y="1821656"/>
            <a:ext cx="2942040" cy="1546778"/>
          </a:xfrm>
          <a:prstGeom prst="rect">
            <a:avLst/>
          </a:prstGeom>
        </p:spPr>
      </p:pic>
    </p:spTree>
    <p:extLst>
      <p:ext uri="{BB962C8B-B14F-4D97-AF65-F5344CB8AC3E}">
        <p14:creationId xmlns:p14="http://schemas.microsoft.com/office/powerpoint/2010/main" val="297108200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BAD6A-922F-2F03-A751-8BC74E3DD70F}"/>
              </a:ext>
            </a:extLst>
          </p:cNvPr>
          <p:cNvSpPr>
            <a:spLocks noGrp="1"/>
          </p:cNvSpPr>
          <p:nvPr>
            <p:ph type="title"/>
          </p:nvPr>
        </p:nvSpPr>
        <p:spPr>
          <a:xfrm>
            <a:off x="200025" y="1009652"/>
            <a:ext cx="7606242" cy="490537"/>
          </a:xfrm>
        </p:spPr>
        <p:txBody>
          <a:bodyPr anchor="ctr">
            <a:normAutofit/>
          </a:bodyPr>
          <a:lstStyle/>
          <a:p>
            <a:r>
              <a:rPr lang="en-US" dirty="0"/>
              <a:t>General Risks Facing Vegetable Vendor</a:t>
            </a:r>
          </a:p>
        </p:txBody>
      </p:sp>
      <p:sp>
        <p:nvSpPr>
          <p:cNvPr id="3" name="Content Placeholder 2">
            <a:extLst>
              <a:ext uri="{FF2B5EF4-FFF2-40B4-BE49-F238E27FC236}">
                <a16:creationId xmlns:a16="http://schemas.microsoft.com/office/drawing/2014/main" id="{98E198B1-BE74-05F4-0A06-7D6649A90704}"/>
              </a:ext>
            </a:extLst>
          </p:cNvPr>
          <p:cNvSpPr>
            <a:spLocks noGrp="1"/>
          </p:cNvSpPr>
          <p:nvPr>
            <p:ph sz="half" idx="1"/>
          </p:nvPr>
        </p:nvSpPr>
        <p:spPr>
          <a:xfrm>
            <a:off x="238125" y="1821656"/>
            <a:ext cx="4152900" cy="3499418"/>
          </a:xfrm>
        </p:spPr>
        <p:txBody>
          <a:bodyPr>
            <a:normAutofit lnSpcReduction="10000"/>
          </a:bodyPr>
          <a:lstStyle/>
          <a:p>
            <a:endParaRPr lang="en-US" dirty="0"/>
          </a:p>
          <a:p>
            <a:endParaRPr lang="en-US" dirty="0"/>
          </a:p>
          <a:p>
            <a:endParaRPr lang="en-US" dirty="0"/>
          </a:p>
          <a:p>
            <a:endParaRPr lang="en-US" dirty="0"/>
          </a:p>
          <a:p>
            <a:endParaRPr lang="en-US" dirty="0"/>
          </a:p>
          <a:p>
            <a:endParaRPr lang="en-US" dirty="0"/>
          </a:p>
          <a:p>
            <a:r>
              <a:rPr lang="en-US" dirty="0"/>
              <a:t>Assume that margins change because of price</a:t>
            </a:r>
          </a:p>
          <a:p>
            <a:r>
              <a:rPr lang="en-US" dirty="0"/>
              <a:t>Assume surplus capacity</a:t>
            </a:r>
          </a:p>
          <a:p>
            <a:r>
              <a:rPr lang="en-US" dirty="0"/>
              <a:t>Could decide not to replace cart</a:t>
            </a:r>
          </a:p>
          <a:p>
            <a:r>
              <a:rPr lang="en-US" dirty="0"/>
              <a:t>Could abandon cart and try something else</a:t>
            </a:r>
          </a:p>
          <a:p>
            <a:r>
              <a:rPr lang="en-US" dirty="0"/>
              <a:t>Could move to different location</a:t>
            </a:r>
          </a:p>
          <a:p>
            <a:pPr marL="0" indent="0">
              <a:buNone/>
            </a:pPr>
            <a:endParaRPr lang="en-US" dirty="0"/>
          </a:p>
        </p:txBody>
      </p:sp>
      <p:pic>
        <p:nvPicPr>
          <p:cNvPr id="6" name="Picture 5">
            <a:extLst>
              <a:ext uri="{FF2B5EF4-FFF2-40B4-BE49-F238E27FC236}">
                <a16:creationId xmlns:a16="http://schemas.microsoft.com/office/drawing/2014/main" id="{F28CF298-B8EB-736B-BD3D-7DB60737DCFF}"/>
              </a:ext>
            </a:extLst>
          </p:cNvPr>
          <p:cNvPicPr>
            <a:picLocks noChangeAspect="1"/>
          </p:cNvPicPr>
          <p:nvPr/>
        </p:nvPicPr>
        <p:blipFill>
          <a:blip r:embed="rId2"/>
          <a:srcRect l="21042" r="5973"/>
          <a:stretch>
            <a:fillRect/>
          </a:stretch>
        </p:blipFill>
        <p:spPr>
          <a:xfrm>
            <a:off x="4543425" y="1821656"/>
            <a:ext cx="4152900" cy="3499418"/>
          </a:xfrm>
          <a:prstGeom prst="rect">
            <a:avLst/>
          </a:prstGeom>
          <a:noFill/>
        </p:spPr>
      </p:pic>
      <p:sp>
        <p:nvSpPr>
          <p:cNvPr id="4" name="Slide Number Placeholder 3">
            <a:extLst>
              <a:ext uri="{FF2B5EF4-FFF2-40B4-BE49-F238E27FC236}">
                <a16:creationId xmlns:a16="http://schemas.microsoft.com/office/drawing/2014/main" id="{B9B9A399-4FC0-49CA-A78C-CB2A75F80A9C}"/>
              </a:ext>
            </a:extLst>
          </p:cNvPr>
          <p:cNvSpPr>
            <a:spLocks noGrp="1"/>
          </p:cNvSpPr>
          <p:nvPr>
            <p:ph type="sldNum" sz="quarter" idx="12"/>
          </p:nvPr>
        </p:nvSpPr>
        <p:spPr>
          <a:xfrm>
            <a:off x="8621487" y="5700713"/>
            <a:ext cx="522514" cy="300038"/>
          </a:xfrm>
        </p:spPr>
        <p:txBody>
          <a:bodyPr anchor="ctr">
            <a:normAutofit/>
          </a:bodyPr>
          <a:lstStyle/>
          <a:p>
            <a:pPr>
              <a:spcAft>
                <a:spcPts val="450"/>
              </a:spcAft>
            </a:pPr>
            <a:fld id="{EB241CD2-1E45-42A3-B213-66A034DF9A3B}" type="slidenum">
              <a:rPr lang="en-GB" smtClean="0"/>
              <a:pPr>
                <a:spcAft>
                  <a:spcPts val="450"/>
                </a:spcAft>
              </a:pPr>
              <a:t>194</a:t>
            </a:fld>
            <a:endParaRPr lang="en-GB"/>
          </a:p>
        </p:txBody>
      </p:sp>
      <p:pic>
        <p:nvPicPr>
          <p:cNvPr id="8" name="Picture 7">
            <a:extLst>
              <a:ext uri="{FF2B5EF4-FFF2-40B4-BE49-F238E27FC236}">
                <a16:creationId xmlns:a16="http://schemas.microsoft.com/office/drawing/2014/main" id="{129D4E53-E70F-F7EB-A48B-53967A8A6CE0}"/>
              </a:ext>
            </a:extLst>
          </p:cNvPr>
          <p:cNvPicPr>
            <a:picLocks noChangeAspect="1"/>
          </p:cNvPicPr>
          <p:nvPr/>
        </p:nvPicPr>
        <p:blipFill>
          <a:blip r:embed="rId3"/>
          <a:stretch>
            <a:fillRect/>
          </a:stretch>
        </p:blipFill>
        <p:spPr>
          <a:xfrm>
            <a:off x="995247" y="1845575"/>
            <a:ext cx="2139254" cy="1448808"/>
          </a:xfrm>
          <a:prstGeom prst="rect">
            <a:avLst/>
          </a:prstGeom>
        </p:spPr>
      </p:pic>
    </p:spTree>
    <p:extLst>
      <p:ext uri="{BB962C8B-B14F-4D97-AF65-F5344CB8AC3E}">
        <p14:creationId xmlns:p14="http://schemas.microsoft.com/office/powerpoint/2010/main" val="36268250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111AD-46D0-1960-962B-EB1512E79590}"/>
              </a:ext>
            </a:extLst>
          </p:cNvPr>
          <p:cNvSpPr>
            <a:spLocks noGrp="1"/>
          </p:cNvSpPr>
          <p:nvPr>
            <p:ph type="title"/>
          </p:nvPr>
        </p:nvSpPr>
        <p:spPr/>
        <p:txBody>
          <a:bodyPr>
            <a:normAutofit fontScale="90000"/>
          </a:bodyPr>
          <a:lstStyle/>
          <a:p>
            <a:r>
              <a:rPr lang="en-US" dirty="0"/>
              <a:t>Basic Idea that Greater Risk and Greater Require Return</a:t>
            </a:r>
          </a:p>
        </p:txBody>
      </p:sp>
      <p:sp>
        <p:nvSpPr>
          <p:cNvPr id="3" name="Content Placeholder 2">
            <a:extLst>
              <a:ext uri="{FF2B5EF4-FFF2-40B4-BE49-F238E27FC236}">
                <a16:creationId xmlns:a16="http://schemas.microsoft.com/office/drawing/2014/main" id="{04158166-AE2B-C2EE-98E4-B0D27F7493B7}"/>
              </a:ext>
            </a:extLst>
          </p:cNvPr>
          <p:cNvSpPr>
            <a:spLocks noGrp="1"/>
          </p:cNvSpPr>
          <p:nvPr>
            <p:ph idx="1"/>
          </p:nvPr>
        </p:nvSpPr>
        <p:spPr/>
        <p:txBody>
          <a:bodyPr/>
          <a:lstStyle/>
          <a:p>
            <a:r>
              <a:rPr lang="en-US" dirty="0"/>
              <a:t>Obvious points about risk and return</a:t>
            </a:r>
          </a:p>
          <a:p>
            <a:r>
              <a:rPr lang="en-US" dirty="0"/>
              <a:t>if investors in the nuclear plant and in the vegetable-stand incur all of the market risks, the required rate of return before and investment is made will obviously be higher for the nuclear plant.</a:t>
            </a:r>
          </a:p>
          <a:p>
            <a:r>
              <a:rPr lang="en-US" dirty="0"/>
              <a:t>Concepts of Beta and CAPM do not help</a:t>
            </a:r>
          </a:p>
          <a:p>
            <a:r>
              <a:rPr lang="en-US" dirty="0"/>
              <a:t>For project finance, the terms of the debt including the size of the debt and the length of the debt are the best indications of risk.</a:t>
            </a:r>
          </a:p>
          <a:p>
            <a:pPr lvl="1"/>
            <a:r>
              <a:rPr lang="en-US" dirty="0"/>
              <a:t>With higher risk will be more difficult to get debt financing over life</a:t>
            </a:r>
          </a:p>
          <a:p>
            <a:pPr lvl="1"/>
            <a:r>
              <a:rPr lang="en-US" dirty="0"/>
              <a:t>With higher risk will have higher required return on equity</a:t>
            </a:r>
          </a:p>
        </p:txBody>
      </p:sp>
      <p:sp>
        <p:nvSpPr>
          <p:cNvPr id="4" name="Slide Number Placeholder 3">
            <a:extLst>
              <a:ext uri="{FF2B5EF4-FFF2-40B4-BE49-F238E27FC236}">
                <a16:creationId xmlns:a16="http://schemas.microsoft.com/office/drawing/2014/main" id="{1EBC66C6-DBC2-9D7B-117E-68A560E65DB5}"/>
              </a:ext>
            </a:extLst>
          </p:cNvPr>
          <p:cNvSpPr>
            <a:spLocks noGrp="1"/>
          </p:cNvSpPr>
          <p:nvPr>
            <p:ph type="sldNum" sz="quarter" idx="12"/>
          </p:nvPr>
        </p:nvSpPr>
        <p:spPr/>
        <p:txBody>
          <a:bodyPr/>
          <a:lstStyle/>
          <a:p>
            <a:fld id="{EB241CD2-1E45-42A3-B213-66A034DF9A3B}" type="slidenum">
              <a:rPr lang="en-GB" smtClean="0"/>
              <a:t>195</a:t>
            </a:fld>
            <a:endParaRPr lang="en-GB" dirty="0"/>
          </a:p>
        </p:txBody>
      </p:sp>
    </p:spTree>
    <p:extLst>
      <p:ext uri="{BB962C8B-B14F-4D97-AF65-F5344CB8AC3E}">
        <p14:creationId xmlns:p14="http://schemas.microsoft.com/office/powerpoint/2010/main" val="334070493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67162-606B-F3F8-908F-4C4EB25BE638}"/>
              </a:ext>
            </a:extLst>
          </p:cNvPr>
          <p:cNvSpPr>
            <a:spLocks noGrp="1"/>
          </p:cNvSpPr>
          <p:nvPr>
            <p:ph type="title"/>
          </p:nvPr>
        </p:nvSpPr>
        <p:spPr/>
        <p:txBody>
          <a:bodyPr>
            <a:normAutofit fontScale="90000"/>
          </a:bodyPr>
          <a:lstStyle/>
          <a:p>
            <a:r>
              <a:rPr lang="en-US" dirty="0"/>
              <a:t>Any Investment has at Minimum Three Things and a Rate of Return</a:t>
            </a:r>
          </a:p>
        </p:txBody>
      </p:sp>
      <p:sp>
        <p:nvSpPr>
          <p:cNvPr id="5" name="Oval 4">
            <a:extLst>
              <a:ext uri="{FF2B5EF4-FFF2-40B4-BE49-F238E27FC236}">
                <a16:creationId xmlns:a16="http://schemas.microsoft.com/office/drawing/2014/main" id="{714CE1D8-54BA-8B0C-C552-8387B635A720}"/>
              </a:ext>
            </a:extLst>
          </p:cNvPr>
          <p:cNvSpPr/>
          <p:nvPr/>
        </p:nvSpPr>
        <p:spPr bwMode="auto">
          <a:xfrm>
            <a:off x="4020173" y="3417043"/>
            <a:ext cx="1023773" cy="720977"/>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itchFamily="34" charset="0"/>
              </a:rPr>
              <a:t>Return on Investment from Cash Flow versus Capital Expenditure</a:t>
            </a:r>
          </a:p>
        </p:txBody>
      </p:sp>
      <p:sp>
        <p:nvSpPr>
          <p:cNvPr id="6" name="Oval 5">
            <a:extLst>
              <a:ext uri="{FF2B5EF4-FFF2-40B4-BE49-F238E27FC236}">
                <a16:creationId xmlns:a16="http://schemas.microsoft.com/office/drawing/2014/main" id="{2C96DB3A-A9EC-C1C4-E9C2-E9A0CF982061}"/>
              </a:ext>
            </a:extLst>
          </p:cNvPr>
          <p:cNvSpPr/>
          <p:nvPr/>
        </p:nvSpPr>
        <p:spPr bwMode="auto">
          <a:xfrm>
            <a:off x="4020173" y="2274899"/>
            <a:ext cx="1023773" cy="720977"/>
          </a:xfrm>
          <a:prstGeom prst="ellipse">
            <a:avLst/>
          </a:prstGeom>
          <a:solidFill>
            <a:srgbClr val="0D7BB6"/>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endParaRPr lang="en-US" sz="675" dirty="0">
              <a:solidFill>
                <a:schemeClr val="bg1">
                  <a:lumMod val="95000"/>
                </a:schemeClr>
              </a:solidFill>
              <a:latin typeface="Arial" pitchFamily="34" charset="0"/>
            </a:endParaRPr>
          </a:p>
          <a:p>
            <a:pPr algn="ctr" eaLnBrk="0" fontAlgn="base" hangingPunct="0">
              <a:spcBef>
                <a:spcPct val="0"/>
              </a:spcBef>
              <a:spcAft>
                <a:spcPct val="0"/>
              </a:spcAft>
            </a:pPr>
            <a:r>
              <a:rPr lang="en-029" sz="675" dirty="0">
                <a:solidFill>
                  <a:schemeClr val="bg1">
                    <a:lumMod val="95000"/>
                  </a:schemeClr>
                </a:solidFill>
                <a:latin typeface="Arial" pitchFamily="34" charset="0"/>
              </a:rPr>
              <a:t>Revenues</a:t>
            </a:r>
            <a:r>
              <a:rPr lang="en-US" sz="675" dirty="0">
                <a:solidFill>
                  <a:schemeClr val="bg1">
                    <a:lumMod val="95000"/>
                  </a:schemeClr>
                </a:solidFill>
                <a:latin typeface="Arial" pitchFamily="34" charset="0"/>
              </a:rPr>
              <a:t> Realized</a:t>
            </a:r>
          </a:p>
        </p:txBody>
      </p:sp>
      <p:cxnSp>
        <p:nvCxnSpPr>
          <p:cNvPr id="8" name="Straight Arrow Connector 7">
            <a:extLst>
              <a:ext uri="{FF2B5EF4-FFF2-40B4-BE49-F238E27FC236}">
                <a16:creationId xmlns:a16="http://schemas.microsoft.com/office/drawing/2014/main" id="{A46D591A-4DBF-0EFA-8A62-4B7C988BE339}"/>
              </a:ext>
            </a:extLst>
          </p:cNvPr>
          <p:cNvCxnSpPr>
            <a:cxnSpLocks/>
            <a:stCxn id="6" idx="4"/>
            <a:endCxn id="5" idx="0"/>
          </p:cNvCxnSpPr>
          <p:nvPr/>
        </p:nvCxnSpPr>
        <p:spPr>
          <a:xfrm>
            <a:off x="4532060" y="2995875"/>
            <a:ext cx="0" cy="421167"/>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8C50020-CFDD-6D64-9B23-02E5592E5183}"/>
              </a:ext>
            </a:extLst>
          </p:cNvPr>
          <p:cNvSpPr/>
          <p:nvPr/>
        </p:nvSpPr>
        <p:spPr bwMode="auto">
          <a:xfrm>
            <a:off x="2142204" y="3417043"/>
            <a:ext cx="1023773" cy="720977"/>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endParaRPr lang="en-US" sz="675" dirty="0">
              <a:solidFill>
                <a:schemeClr val="bg1">
                  <a:lumMod val="95000"/>
                </a:schemeClr>
              </a:solidFill>
              <a:latin typeface="Arial" pitchFamily="34" charset="0"/>
            </a:endParaRPr>
          </a:p>
          <a:p>
            <a:pPr algn="ctr" eaLnBrk="0" fontAlgn="base" hangingPunct="0">
              <a:spcBef>
                <a:spcPct val="0"/>
              </a:spcBef>
              <a:spcAft>
                <a:spcPct val="0"/>
              </a:spcAft>
            </a:pPr>
            <a:r>
              <a:rPr lang="en-US" sz="675" dirty="0">
                <a:solidFill>
                  <a:schemeClr val="bg1">
                    <a:lumMod val="95000"/>
                  </a:schemeClr>
                </a:solidFill>
                <a:latin typeface="Arial" pitchFamily="34" charset="0"/>
              </a:rPr>
              <a:t>Capital Investments</a:t>
            </a:r>
          </a:p>
        </p:txBody>
      </p:sp>
      <p:cxnSp>
        <p:nvCxnSpPr>
          <p:cNvPr id="23" name="Straight Arrow Connector 22">
            <a:extLst>
              <a:ext uri="{FF2B5EF4-FFF2-40B4-BE49-F238E27FC236}">
                <a16:creationId xmlns:a16="http://schemas.microsoft.com/office/drawing/2014/main" id="{7027635A-2B34-5A85-4463-AD36A42684CD}"/>
              </a:ext>
            </a:extLst>
          </p:cNvPr>
          <p:cNvCxnSpPr>
            <a:cxnSpLocks/>
            <a:stCxn id="20" idx="6"/>
            <a:endCxn id="5" idx="2"/>
          </p:cNvCxnSpPr>
          <p:nvPr/>
        </p:nvCxnSpPr>
        <p:spPr>
          <a:xfrm>
            <a:off x="3165976" y="3777531"/>
            <a:ext cx="854198" cy="1"/>
          </a:xfrm>
          <a:prstGeom prst="straightConnector1">
            <a:avLst/>
          </a:prstGeom>
          <a:ln w="31750">
            <a:headEnd type="arrow"/>
            <a:tail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28D92D31-8A4D-A30D-2CCE-09E79D89FFB6}"/>
              </a:ext>
            </a:extLst>
          </p:cNvPr>
          <p:cNvSpPr/>
          <p:nvPr/>
        </p:nvSpPr>
        <p:spPr bwMode="auto">
          <a:xfrm>
            <a:off x="5898143" y="3424103"/>
            <a:ext cx="1023773" cy="720977"/>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endParaRPr lang="en-US" sz="675" dirty="0">
              <a:solidFill>
                <a:schemeClr val="bg1">
                  <a:lumMod val="95000"/>
                </a:schemeClr>
              </a:solidFill>
              <a:latin typeface="Arial" pitchFamily="34" charset="0"/>
            </a:endParaRPr>
          </a:p>
          <a:p>
            <a:pPr algn="ctr" eaLnBrk="0" fontAlgn="base" hangingPunct="0">
              <a:spcBef>
                <a:spcPct val="0"/>
              </a:spcBef>
              <a:spcAft>
                <a:spcPct val="0"/>
              </a:spcAft>
            </a:pPr>
            <a:r>
              <a:rPr lang="en-US" sz="675" dirty="0">
                <a:solidFill>
                  <a:schemeClr val="bg1">
                    <a:lumMod val="95000"/>
                  </a:schemeClr>
                </a:solidFill>
                <a:latin typeface="Arial" pitchFamily="34" charset="0"/>
              </a:rPr>
              <a:t>Operating Expenses</a:t>
            </a:r>
          </a:p>
        </p:txBody>
      </p:sp>
      <p:cxnSp>
        <p:nvCxnSpPr>
          <p:cNvPr id="17" name="Straight Arrow Connector 16">
            <a:extLst>
              <a:ext uri="{FF2B5EF4-FFF2-40B4-BE49-F238E27FC236}">
                <a16:creationId xmlns:a16="http://schemas.microsoft.com/office/drawing/2014/main" id="{E05A8166-701E-ABF1-E2B9-05DC3EB7FA2D}"/>
              </a:ext>
            </a:extLst>
          </p:cNvPr>
          <p:cNvCxnSpPr>
            <a:cxnSpLocks/>
            <a:stCxn id="11" idx="2"/>
            <a:endCxn id="5" idx="6"/>
          </p:cNvCxnSpPr>
          <p:nvPr/>
        </p:nvCxnSpPr>
        <p:spPr>
          <a:xfrm flipH="1" flipV="1">
            <a:off x="5043946" y="3777530"/>
            <a:ext cx="854198" cy="7061"/>
          </a:xfrm>
          <a:prstGeom prst="straightConnector1">
            <a:avLst/>
          </a:prstGeom>
          <a:ln w="31750">
            <a:headEnd type="arrow"/>
            <a:tailEnd type="non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55F7CDA-C68B-3B27-1394-0C34D6D54068}"/>
              </a:ext>
            </a:extLst>
          </p:cNvPr>
          <p:cNvSpPr txBox="1"/>
          <p:nvPr/>
        </p:nvSpPr>
        <p:spPr>
          <a:xfrm>
            <a:off x="2545792" y="4758151"/>
            <a:ext cx="3972533" cy="923330"/>
          </a:xfrm>
          <a:prstGeom prst="rect">
            <a:avLst/>
          </a:prstGeom>
          <a:solidFill>
            <a:srgbClr val="FFFF00"/>
          </a:solidFill>
        </p:spPr>
        <p:txBody>
          <a:bodyPr wrap="square" rtlCol="0">
            <a:spAutoFit/>
          </a:bodyPr>
          <a:lstStyle/>
          <a:p>
            <a:r>
              <a:rPr lang="en-US" dirty="0"/>
              <a:t>Terms for return (Benefit versus Cost) -- Project IRR, Unlevered Pre-tax IRR, Ungeared IRR, Pre-tax Project IRR</a:t>
            </a:r>
          </a:p>
        </p:txBody>
      </p:sp>
      <p:sp>
        <p:nvSpPr>
          <p:cNvPr id="3" name="Slide Number Placeholder 2">
            <a:extLst>
              <a:ext uri="{FF2B5EF4-FFF2-40B4-BE49-F238E27FC236}">
                <a16:creationId xmlns:a16="http://schemas.microsoft.com/office/drawing/2014/main" id="{2E28D59D-151F-BC21-6008-9BA56E70467A}"/>
              </a:ext>
            </a:extLst>
          </p:cNvPr>
          <p:cNvSpPr>
            <a:spLocks noGrp="1"/>
          </p:cNvSpPr>
          <p:nvPr>
            <p:ph type="sldNum" sz="quarter" idx="12"/>
          </p:nvPr>
        </p:nvSpPr>
        <p:spPr/>
        <p:txBody>
          <a:bodyPr/>
          <a:lstStyle/>
          <a:p>
            <a:fld id="{EB241CD2-1E45-42A3-B213-66A034DF9A3B}" type="slidenum">
              <a:rPr lang="en-GB" smtClean="0"/>
              <a:t>196</a:t>
            </a:fld>
            <a:endParaRPr lang="en-GB" dirty="0"/>
          </a:p>
        </p:txBody>
      </p:sp>
      <p:sp>
        <p:nvSpPr>
          <p:cNvPr id="4" name="TextBox 3">
            <a:extLst>
              <a:ext uri="{FF2B5EF4-FFF2-40B4-BE49-F238E27FC236}">
                <a16:creationId xmlns:a16="http://schemas.microsoft.com/office/drawing/2014/main" id="{95483116-AED1-66F7-0AF0-46D709CEB74C}"/>
              </a:ext>
            </a:extLst>
          </p:cNvPr>
          <p:cNvSpPr txBox="1"/>
          <p:nvPr/>
        </p:nvSpPr>
        <p:spPr>
          <a:xfrm>
            <a:off x="5339373" y="2871380"/>
            <a:ext cx="1831086" cy="300082"/>
          </a:xfrm>
          <a:prstGeom prst="rect">
            <a:avLst/>
          </a:prstGeom>
          <a:noFill/>
        </p:spPr>
        <p:txBody>
          <a:bodyPr wrap="square" rtlCol="0">
            <a:spAutoFit/>
          </a:bodyPr>
          <a:lstStyle/>
          <a:p>
            <a:r>
              <a:rPr lang="en-US" sz="1350" dirty="0"/>
              <a:t>Operating Life</a:t>
            </a:r>
          </a:p>
        </p:txBody>
      </p:sp>
      <p:sp>
        <p:nvSpPr>
          <p:cNvPr id="9" name="TextBox 8">
            <a:extLst>
              <a:ext uri="{FF2B5EF4-FFF2-40B4-BE49-F238E27FC236}">
                <a16:creationId xmlns:a16="http://schemas.microsoft.com/office/drawing/2014/main" id="{FD9DCF5C-2C79-73BD-47F9-03E2CC23F501}"/>
              </a:ext>
            </a:extLst>
          </p:cNvPr>
          <p:cNvSpPr txBox="1"/>
          <p:nvPr/>
        </p:nvSpPr>
        <p:spPr>
          <a:xfrm>
            <a:off x="2142204" y="2864378"/>
            <a:ext cx="1831086" cy="300082"/>
          </a:xfrm>
          <a:prstGeom prst="rect">
            <a:avLst/>
          </a:prstGeom>
          <a:noFill/>
        </p:spPr>
        <p:txBody>
          <a:bodyPr wrap="square" rtlCol="0">
            <a:spAutoFit/>
          </a:bodyPr>
          <a:lstStyle/>
          <a:p>
            <a:r>
              <a:rPr lang="en-US" sz="1350" dirty="0"/>
              <a:t>Construction Period</a:t>
            </a:r>
          </a:p>
        </p:txBody>
      </p:sp>
    </p:spTree>
    <p:extLst>
      <p:ext uri="{BB962C8B-B14F-4D97-AF65-F5344CB8AC3E}">
        <p14:creationId xmlns:p14="http://schemas.microsoft.com/office/powerpoint/2010/main" val="350365454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0AE50-622A-FA37-1823-E98FAC98D95B}"/>
              </a:ext>
            </a:extLst>
          </p:cNvPr>
          <p:cNvSpPr>
            <a:spLocks noGrp="1"/>
          </p:cNvSpPr>
          <p:nvPr>
            <p:ph type="title"/>
          </p:nvPr>
        </p:nvSpPr>
        <p:spPr/>
        <p:txBody>
          <a:bodyPr>
            <a:normAutofit fontScale="90000"/>
          </a:bodyPr>
          <a:lstStyle/>
          <a:p>
            <a:r>
              <a:rPr lang="en-US" dirty="0"/>
              <a:t>Rate of Return is More Important for Capital Intensive Investments</a:t>
            </a:r>
          </a:p>
        </p:txBody>
      </p:sp>
      <p:sp>
        <p:nvSpPr>
          <p:cNvPr id="3" name="Content Placeholder 2">
            <a:extLst>
              <a:ext uri="{FF2B5EF4-FFF2-40B4-BE49-F238E27FC236}">
                <a16:creationId xmlns:a16="http://schemas.microsoft.com/office/drawing/2014/main" id="{48D6DD85-21EA-7BDC-158C-4FE7AB9A8E27}"/>
              </a:ext>
            </a:extLst>
          </p:cNvPr>
          <p:cNvSpPr>
            <a:spLocks noGrp="1"/>
          </p:cNvSpPr>
          <p:nvPr>
            <p:ph idx="1"/>
          </p:nvPr>
        </p:nvSpPr>
        <p:spPr/>
        <p:txBody>
          <a:bodyPr>
            <a:normAutofit/>
          </a:bodyPr>
          <a:lstStyle/>
          <a:p>
            <a:pPr algn="l"/>
            <a:r>
              <a:rPr lang="en-JM" sz="1800" dirty="0"/>
              <a:t>Whether or not the risk is different for a capital-intensive asset than for a non-capital-intensive asset, </a:t>
            </a:r>
          </a:p>
          <a:p>
            <a:pPr algn="l"/>
            <a:r>
              <a:rPr lang="en-JM" sz="1800" dirty="0"/>
              <a:t>The effect of the cost of capital and rate of return is more important on the ultimate price is more important for the capital-intensive asset than for than the non-capital-intensive assets. </a:t>
            </a:r>
          </a:p>
          <a:p>
            <a:pPr algn="l"/>
            <a:r>
              <a:rPr lang="en-JM" sz="1800" dirty="0"/>
              <a:t>More of the overall price comes from the recovery of capital expenditure over time. </a:t>
            </a:r>
          </a:p>
          <a:p>
            <a:pPr algn="l"/>
            <a:r>
              <a:rPr lang="en-JM" sz="1800" dirty="0"/>
              <a:t>As the capital-intensive asset has higher capital expenditure relative to operating cost, the cost of capital multiplied by the asset base will be more important. </a:t>
            </a:r>
          </a:p>
          <a:p>
            <a:pPr algn="l"/>
            <a:r>
              <a:rPr lang="en-JM" sz="1800" dirty="0"/>
              <a:t>If the amount of capital expenditure relative to the operating expense is the same, the cost of capital will be more important for the longer-lived assets.</a:t>
            </a:r>
            <a:endParaRPr lang="en-US" sz="1800" dirty="0"/>
          </a:p>
        </p:txBody>
      </p:sp>
      <p:sp>
        <p:nvSpPr>
          <p:cNvPr id="4" name="Slide Number Placeholder 3">
            <a:extLst>
              <a:ext uri="{FF2B5EF4-FFF2-40B4-BE49-F238E27FC236}">
                <a16:creationId xmlns:a16="http://schemas.microsoft.com/office/drawing/2014/main" id="{03570451-A5F6-4011-E724-1D86DB38C179}"/>
              </a:ext>
            </a:extLst>
          </p:cNvPr>
          <p:cNvSpPr>
            <a:spLocks noGrp="1"/>
          </p:cNvSpPr>
          <p:nvPr>
            <p:ph type="sldNum" sz="quarter" idx="12"/>
          </p:nvPr>
        </p:nvSpPr>
        <p:spPr/>
        <p:txBody>
          <a:bodyPr/>
          <a:lstStyle/>
          <a:p>
            <a:fld id="{EB241CD2-1E45-42A3-B213-66A034DF9A3B}" type="slidenum">
              <a:rPr lang="en-GB" smtClean="0"/>
              <a:t>197</a:t>
            </a:fld>
            <a:endParaRPr lang="en-GB" dirty="0"/>
          </a:p>
        </p:txBody>
      </p:sp>
    </p:spTree>
    <p:extLst>
      <p:ext uri="{BB962C8B-B14F-4D97-AF65-F5344CB8AC3E}">
        <p14:creationId xmlns:p14="http://schemas.microsoft.com/office/powerpoint/2010/main" val="158075608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EDA68-57D7-0AAA-5537-8A33B13BEEB6}"/>
              </a:ext>
            </a:extLst>
          </p:cNvPr>
          <p:cNvSpPr>
            <a:spLocks noGrp="1"/>
          </p:cNvSpPr>
          <p:nvPr>
            <p:ph type="title"/>
          </p:nvPr>
        </p:nvSpPr>
        <p:spPr/>
        <p:txBody>
          <a:bodyPr>
            <a:normAutofit fontScale="90000"/>
          </a:bodyPr>
          <a:lstStyle/>
          <a:p>
            <a:r>
              <a:rPr lang="en-US" dirty="0"/>
              <a:t>Capital Intensity and Effect of Higher Required IRR</a:t>
            </a:r>
          </a:p>
        </p:txBody>
      </p:sp>
      <p:sp>
        <p:nvSpPr>
          <p:cNvPr id="3" name="Content Placeholder 2">
            <a:extLst>
              <a:ext uri="{FF2B5EF4-FFF2-40B4-BE49-F238E27FC236}">
                <a16:creationId xmlns:a16="http://schemas.microsoft.com/office/drawing/2014/main" id="{AC5EB62F-BDFA-0F23-FCDF-41D084497B29}"/>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5E48C4BC-942F-5BD9-B311-BBAC49FB7986}"/>
              </a:ext>
            </a:extLst>
          </p:cNvPr>
          <p:cNvSpPr>
            <a:spLocks noGrp="1"/>
          </p:cNvSpPr>
          <p:nvPr>
            <p:ph type="sldNum" sz="quarter" idx="12"/>
          </p:nvPr>
        </p:nvSpPr>
        <p:spPr/>
        <p:txBody>
          <a:bodyPr/>
          <a:lstStyle/>
          <a:p>
            <a:fld id="{EB241CD2-1E45-42A3-B213-66A034DF9A3B}" type="slidenum">
              <a:rPr lang="en-GB" smtClean="0"/>
              <a:t>198</a:t>
            </a:fld>
            <a:endParaRPr lang="en-GB" dirty="0"/>
          </a:p>
        </p:txBody>
      </p:sp>
      <p:pic>
        <p:nvPicPr>
          <p:cNvPr id="6" name="Picture 5">
            <a:extLst>
              <a:ext uri="{FF2B5EF4-FFF2-40B4-BE49-F238E27FC236}">
                <a16:creationId xmlns:a16="http://schemas.microsoft.com/office/drawing/2014/main" id="{B50CAC9E-617B-C710-453A-003179A22532}"/>
              </a:ext>
            </a:extLst>
          </p:cNvPr>
          <p:cNvPicPr>
            <a:picLocks noChangeAspect="1"/>
          </p:cNvPicPr>
          <p:nvPr/>
        </p:nvPicPr>
        <p:blipFill>
          <a:blip r:embed="rId2"/>
          <a:stretch>
            <a:fillRect/>
          </a:stretch>
        </p:blipFill>
        <p:spPr>
          <a:xfrm>
            <a:off x="1527631" y="1479823"/>
            <a:ext cx="6354395" cy="4587119"/>
          </a:xfrm>
          <a:prstGeom prst="rect">
            <a:avLst/>
          </a:prstGeom>
        </p:spPr>
      </p:pic>
    </p:spTree>
    <p:extLst>
      <p:ext uri="{BB962C8B-B14F-4D97-AF65-F5344CB8AC3E}">
        <p14:creationId xmlns:p14="http://schemas.microsoft.com/office/powerpoint/2010/main" val="384922391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F387-FA44-38D4-C19C-5F7718B2C8A9}"/>
              </a:ext>
            </a:extLst>
          </p:cNvPr>
          <p:cNvSpPr>
            <a:spLocks noGrp="1"/>
          </p:cNvSpPr>
          <p:nvPr>
            <p:ph type="title"/>
          </p:nvPr>
        </p:nvSpPr>
        <p:spPr/>
        <p:txBody>
          <a:bodyPr>
            <a:normAutofit fontScale="90000"/>
          </a:bodyPr>
          <a:lstStyle/>
          <a:p>
            <a:r>
              <a:rPr lang="en-US" dirty="0"/>
              <a:t>Why the Rate of Return is Affected by Economic Life</a:t>
            </a:r>
          </a:p>
        </p:txBody>
      </p:sp>
      <p:sp>
        <p:nvSpPr>
          <p:cNvPr id="3" name="Content Placeholder 2">
            <a:extLst>
              <a:ext uri="{FF2B5EF4-FFF2-40B4-BE49-F238E27FC236}">
                <a16:creationId xmlns:a16="http://schemas.microsoft.com/office/drawing/2014/main" id="{D7CD39C0-6E8C-2248-AC58-04D269BC8B95}"/>
              </a:ext>
            </a:extLst>
          </p:cNvPr>
          <p:cNvSpPr>
            <a:spLocks noGrp="1"/>
          </p:cNvSpPr>
          <p:nvPr>
            <p:ph idx="1"/>
          </p:nvPr>
        </p:nvSpPr>
        <p:spPr/>
        <p:txBody>
          <a:bodyPr>
            <a:normAutofit/>
          </a:bodyPr>
          <a:lstStyle/>
          <a:p>
            <a:r>
              <a:rPr lang="en-JM" dirty="0"/>
              <a:t>Even if the risk is not different for a capital-intensive asset than for a non-capital-intensive asset, the effect of the cost of capital and rate of return is more important on the ultimate price for the capital-intensive asset. </a:t>
            </a:r>
          </a:p>
          <a:p>
            <a:r>
              <a:rPr lang="en-JM" dirty="0"/>
              <a:t>More of the overall price comes from the recovery of the un-recovered capital expenditure balance over time (excluding the recovery of capital). </a:t>
            </a:r>
          </a:p>
          <a:p>
            <a:r>
              <a:rPr lang="en-JM" dirty="0"/>
              <a:t>A capital-intensive asset has higher capital expenditure relative to operating cost, the cost of capital multiplied by the asset base will be more important in the price. </a:t>
            </a:r>
          </a:p>
          <a:p>
            <a:r>
              <a:rPr lang="en-JM" dirty="0"/>
              <a:t>If the amount of capital expenditure relative to the operating expense is the same, the cost of capital will be more important for the longer-lived assets. </a:t>
            </a:r>
          </a:p>
          <a:p>
            <a:r>
              <a:rPr lang="en-JM" dirty="0"/>
              <a:t>More of the price is associated with return on capital and less with return of capital for the longer-lived asset. Return of capital (depreciation) is the same, but the return on capital is more because capital is outstanding for a longer period. Consider an asset with a two-year life versus an asset with a twenty-year asset. For the two-year asset, by the second year, the capital recovery declines in half. For the ten-year asset, the recovery will decline by 10%, and the capital expenditure will be outstanding for a longer period.</a:t>
            </a:r>
            <a:endParaRPr lang="en-US" dirty="0"/>
          </a:p>
        </p:txBody>
      </p:sp>
      <p:sp>
        <p:nvSpPr>
          <p:cNvPr id="4" name="Slide Number Placeholder 3">
            <a:extLst>
              <a:ext uri="{FF2B5EF4-FFF2-40B4-BE49-F238E27FC236}">
                <a16:creationId xmlns:a16="http://schemas.microsoft.com/office/drawing/2014/main" id="{4427FBDE-46D5-05F4-6A45-2F24B689CE74}"/>
              </a:ext>
            </a:extLst>
          </p:cNvPr>
          <p:cNvSpPr>
            <a:spLocks noGrp="1"/>
          </p:cNvSpPr>
          <p:nvPr>
            <p:ph type="sldNum" sz="quarter" idx="12"/>
          </p:nvPr>
        </p:nvSpPr>
        <p:spPr/>
        <p:txBody>
          <a:bodyPr/>
          <a:lstStyle/>
          <a:p>
            <a:fld id="{EB241CD2-1E45-42A3-B213-66A034DF9A3B}" type="slidenum">
              <a:rPr lang="en-GB" smtClean="0"/>
              <a:t>199</a:t>
            </a:fld>
            <a:endParaRPr lang="en-GB" dirty="0"/>
          </a:p>
        </p:txBody>
      </p:sp>
    </p:spTree>
    <p:extLst>
      <p:ext uri="{BB962C8B-B14F-4D97-AF65-F5344CB8AC3E}">
        <p14:creationId xmlns:p14="http://schemas.microsoft.com/office/powerpoint/2010/main" val="2720625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Teaching Style</a:t>
            </a:r>
          </a:p>
        </p:txBody>
      </p:sp>
      <p:sp>
        <p:nvSpPr>
          <p:cNvPr id="3" name="Content Placeholder 2"/>
          <p:cNvSpPr>
            <a:spLocks noGrp="1"/>
          </p:cNvSpPr>
          <p:nvPr>
            <p:ph idx="1"/>
          </p:nvPr>
        </p:nvSpPr>
        <p:spPr/>
        <p:txBody>
          <a:bodyPr>
            <a:normAutofit lnSpcReduction="10000"/>
          </a:bodyPr>
          <a:lstStyle/>
          <a:p>
            <a:pPr algn="l"/>
            <a:r>
              <a:rPr lang="en-GB" sz="2400" dirty="0"/>
              <a:t>Participants will work through analysis of different renewable technologies</a:t>
            </a:r>
          </a:p>
          <a:p>
            <a:pPr lvl="1" algn="l"/>
            <a:r>
              <a:rPr lang="en-GB" sz="2000" dirty="0"/>
              <a:t>Resource analysis</a:t>
            </a:r>
          </a:p>
          <a:p>
            <a:pPr lvl="1" algn="l"/>
            <a:r>
              <a:rPr lang="en-GB" sz="2000" dirty="0"/>
              <a:t>LCOE and Pricing</a:t>
            </a:r>
          </a:p>
          <a:p>
            <a:pPr lvl="1" algn="l"/>
            <a:r>
              <a:rPr lang="en-GB" sz="2000" dirty="0"/>
              <a:t>Financing </a:t>
            </a:r>
          </a:p>
          <a:p>
            <a:pPr lvl="1" algn="l"/>
            <a:endParaRPr lang="en-GB" sz="2000" dirty="0"/>
          </a:p>
          <a:p>
            <a:pPr lvl="1" algn="l"/>
            <a:r>
              <a:rPr lang="en-GB" sz="2000" dirty="0"/>
              <a:t>Construct renewable analysis with financial models</a:t>
            </a:r>
          </a:p>
          <a:p>
            <a:pPr lvl="2" algn="l"/>
            <a:r>
              <a:rPr lang="en-GB" sz="2000" dirty="0"/>
              <a:t>Three Associated Workbooks on the Website</a:t>
            </a:r>
          </a:p>
          <a:p>
            <a:pPr lvl="2" algn="l"/>
            <a:r>
              <a:rPr lang="en-GB" sz="2000" dirty="0"/>
              <a:t>Long-term Resource Analysis, One-year Resource Analysis and LCOE/Financial Model</a:t>
            </a:r>
          </a:p>
          <a:p>
            <a:pPr lvl="1" algn="l"/>
            <a:endParaRPr lang="en-GB" sz="2000" dirty="0"/>
          </a:p>
          <a:p>
            <a:pPr lvl="1" algn="l"/>
            <a:r>
              <a:rPr lang="en-GB" sz="2000" dirty="0"/>
              <a:t>Evaluate comprehensive project finance models</a:t>
            </a:r>
          </a:p>
          <a:p>
            <a:pPr lvl="1" algn="l"/>
            <a:endParaRPr lang="en-GB" sz="2000" dirty="0"/>
          </a:p>
          <a:p>
            <a:pPr lvl="1" algn="l"/>
            <a:r>
              <a:rPr lang="en-GB" sz="2000" dirty="0"/>
              <a:t>Put emphasis on practical techniques with current data from MENA. </a:t>
            </a:r>
          </a:p>
          <a:p>
            <a:pPr algn="l"/>
            <a:endParaRPr lang="en-GB" sz="2400" dirty="0"/>
          </a:p>
        </p:txBody>
      </p:sp>
      <p:sp>
        <p:nvSpPr>
          <p:cNvPr id="4" name="Slide Number Placeholder 3"/>
          <p:cNvSpPr>
            <a:spLocks noGrp="1"/>
          </p:cNvSpPr>
          <p:nvPr>
            <p:ph type="sldNum" sz="quarter" idx="12"/>
          </p:nvPr>
        </p:nvSpPr>
        <p:spPr/>
        <p:txBody>
          <a:bodyPr/>
          <a:lstStyle/>
          <a:p>
            <a:fld id="{EB241CD2-1E45-42A3-B213-66A034DF9A3B}" type="slidenum">
              <a:rPr lang="en-GB" smtClean="0"/>
              <a:t>2</a:t>
            </a:fld>
            <a:endParaRPr lang="en-GB" dirty="0"/>
          </a:p>
        </p:txBody>
      </p:sp>
    </p:spTree>
    <p:extLst>
      <p:ext uri="{BB962C8B-B14F-4D97-AF65-F5344CB8AC3E}">
        <p14:creationId xmlns:p14="http://schemas.microsoft.com/office/powerpoint/2010/main" val="3151463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D8580-38AF-178C-2CCE-DFD003346F96}"/>
              </a:ext>
            </a:extLst>
          </p:cNvPr>
          <p:cNvSpPr>
            <a:spLocks noGrp="1"/>
          </p:cNvSpPr>
          <p:nvPr>
            <p:ph type="ctrTitle"/>
          </p:nvPr>
        </p:nvSpPr>
        <p:spPr>
          <a:xfrm>
            <a:off x="469833" y="2336362"/>
            <a:ext cx="5844340" cy="1841001"/>
          </a:xfrm>
        </p:spPr>
        <p:txBody>
          <a:bodyPr/>
          <a:lstStyle/>
          <a:p>
            <a:r>
              <a:rPr lang="en-US" dirty="0"/>
              <a:t>Part 1: Renewable Economics and Value Drivers</a:t>
            </a:r>
          </a:p>
        </p:txBody>
      </p:sp>
    </p:spTree>
    <p:extLst>
      <p:ext uri="{BB962C8B-B14F-4D97-AF65-F5344CB8AC3E}">
        <p14:creationId xmlns:p14="http://schemas.microsoft.com/office/powerpoint/2010/main" val="374858152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D2FA0-4469-E92C-6C42-182FB8AF718A}"/>
              </a:ext>
            </a:extLst>
          </p:cNvPr>
          <p:cNvSpPr>
            <a:spLocks noGrp="1"/>
          </p:cNvSpPr>
          <p:nvPr>
            <p:ph type="title"/>
          </p:nvPr>
        </p:nvSpPr>
        <p:spPr/>
        <p:txBody>
          <a:bodyPr>
            <a:normAutofit fontScale="90000"/>
          </a:bodyPr>
          <a:lstStyle/>
          <a:p>
            <a:r>
              <a:rPr lang="en-US" dirty="0"/>
              <a:t>Illustration of Scenarios with 15% Rate of Return</a:t>
            </a:r>
          </a:p>
        </p:txBody>
      </p:sp>
      <p:sp>
        <p:nvSpPr>
          <p:cNvPr id="4" name="Slide Number Placeholder 3">
            <a:extLst>
              <a:ext uri="{FF2B5EF4-FFF2-40B4-BE49-F238E27FC236}">
                <a16:creationId xmlns:a16="http://schemas.microsoft.com/office/drawing/2014/main" id="{2E283FA9-5D3E-C0AF-6B8C-E09C5F4908DD}"/>
              </a:ext>
            </a:extLst>
          </p:cNvPr>
          <p:cNvSpPr>
            <a:spLocks noGrp="1"/>
          </p:cNvSpPr>
          <p:nvPr>
            <p:ph type="sldNum" sz="quarter" idx="12"/>
          </p:nvPr>
        </p:nvSpPr>
        <p:spPr/>
        <p:txBody>
          <a:bodyPr/>
          <a:lstStyle/>
          <a:p>
            <a:fld id="{EB241CD2-1E45-42A3-B213-66A034DF9A3B}" type="slidenum">
              <a:rPr lang="en-GB" smtClean="0"/>
              <a:t>200</a:t>
            </a:fld>
            <a:endParaRPr lang="en-GB" dirty="0"/>
          </a:p>
        </p:txBody>
      </p:sp>
      <p:sp>
        <p:nvSpPr>
          <p:cNvPr id="3" name="Content Placeholder 2">
            <a:extLst>
              <a:ext uri="{FF2B5EF4-FFF2-40B4-BE49-F238E27FC236}">
                <a16:creationId xmlns:a16="http://schemas.microsoft.com/office/drawing/2014/main" id="{1638D07B-0F59-973A-5DF5-E73BBFD31815}"/>
              </a:ext>
            </a:extLst>
          </p:cNvPr>
          <p:cNvSpPr>
            <a:spLocks noGrp="1"/>
          </p:cNvSpPr>
          <p:nvPr>
            <p:ph idx="4294967295"/>
          </p:nvPr>
        </p:nvSpPr>
        <p:spPr>
          <a:xfrm>
            <a:off x="0" y="1764506"/>
            <a:ext cx="8316516" cy="3519488"/>
          </a:xfrm>
        </p:spPr>
        <p:txBody>
          <a:bodyPr/>
          <a:lstStyle/>
          <a:p>
            <a:r>
              <a:rPr lang="en-US" dirty="0"/>
              <a:t>The table below illustrates how prices can be measured from different assets. A formula can be used to establish recovery for capital expenditures and recovery for operating expense with different assumptions for economic life, return earned and inflation. The first case illustrates a 10-year economic life with a 15% rate of return.</a:t>
            </a:r>
          </a:p>
          <a:p>
            <a:endParaRPr lang="en-US" dirty="0"/>
          </a:p>
        </p:txBody>
      </p:sp>
      <p:pic>
        <p:nvPicPr>
          <p:cNvPr id="8" name="Picture 7">
            <a:extLst>
              <a:ext uri="{FF2B5EF4-FFF2-40B4-BE49-F238E27FC236}">
                <a16:creationId xmlns:a16="http://schemas.microsoft.com/office/drawing/2014/main" id="{58A2A72A-EFF0-0C7B-434E-A19CF4B03968}"/>
              </a:ext>
            </a:extLst>
          </p:cNvPr>
          <p:cNvPicPr>
            <a:picLocks noChangeAspect="1"/>
          </p:cNvPicPr>
          <p:nvPr/>
        </p:nvPicPr>
        <p:blipFill>
          <a:blip r:embed="rId2"/>
          <a:stretch>
            <a:fillRect/>
          </a:stretch>
        </p:blipFill>
        <p:spPr>
          <a:xfrm>
            <a:off x="827485" y="2767073"/>
            <a:ext cx="7143260" cy="2516921"/>
          </a:xfrm>
          <a:prstGeom prst="rect">
            <a:avLst/>
          </a:prstGeom>
        </p:spPr>
      </p:pic>
      <p:sp>
        <p:nvSpPr>
          <p:cNvPr id="5" name="TextBox 4">
            <a:extLst>
              <a:ext uri="{FF2B5EF4-FFF2-40B4-BE49-F238E27FC236}">
                <a16:creationId xmlns:a16="http://schemas.microsoft.com/office/drawing/2014/main" id="{35C4DCD2-97E5-FBB5-5AE1-69E4F77DC2F3}"/>
              </a:ext>
            </a:extLst>
          </p:cNvPr>
          <p:cNvSpPr txBox="1"/>
          <p:nvPr/>
        </p:nvSpPr>
        <p:spPr>
          <a:xfrm>
            <a:off x="3319272" y="3922777"/>
            <a:ext cx="1844802" cy="507831"/>
          </a:xfrm>
          <a:prstGeom prst="rect">
            <a:avLst/>
          </a:prstGeom>
          <a:solidFill>
            <a:schemeClr val="bg1">
              <a:lumMod val="65000"/>
            </a:schemeClr>
          </a:solidFill>
        </p:spPr>
        <p:txBody>
          <a:bodyPr wrap="square" rtlCol="0">
            <a:spAutoFit/>
          </a:bodyPr>
          <a:lstStyle/>
          <a:p>
            <a:r>
              <a:rPr lang="en-US" sz="1350" dirty="0"/>
              <a:t>Like three parts of multi-part tariff</a:t>
            </a:r>
          </a:p>
        </p:txBody>
      </p:sp>
      <p:cxnSp>
        <p:nvCxnSpPr>
          <p:cNvPr id="7" name="Straight Arrow Connector 6">
            <a:extLst>
              <a:ext uri="{FF2B5EF4-FFF2-40B4-BE49-F238E27FC236}">
                <a16:creationId xmlns:a16="http://schemas.microsoft.com/office/drawing/2014/main" id="{70E99A0E-71F3-F85C-6F1B-D61BD1488BB6}"/>
              </a:ext>
            </a:extLst>
          </p:cNvPr>
          <p:cNvCxnSpPr>
            <a:cxnSpLocks/>
            <a:stCxn id="5" idx="1"/>
          </p:cNvCxnSpPr>
          <p:nvPr/>
        </p:nvCxnSpPr>
        <p:spPr>
          <a:xfrm flipH="1">
            <a:off x="2763774" y="4176693"/>
            <a:ext cx="555498" cy="575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B4E652B-7E83-FCCF-BCF7-5A111CC83560}"/>
              </a:ext>
            </a:extLst>
          </p:cNvPr>
          <p:cNvSpPr txBox="1"/>
          <p:nvPr/>
        </p:nvSpPr>
        <p:spPr>
          <a:xfrm>
            <a:off x="6207919" y="3033712"/>
            <a:ext cx="1371600" cy="300082"/>
          </a:xfrm>
          <a:prstGeom prst="rect">
            <a:avLst/>
          </a:prstGeom>
          <a:solidFill>
            <a:schemeClr val="bg1">
              <a:lumMod val="75000"/>
            </a:schemeClr>
          </a:solidFill>
        </p:spPr>
        <p:txBody>
          <a:bodyPr wrap="square" rtlCol="0">
            <a:spAutoFit/>
          </a:bodyPr>
          <a:lstStyle/>
          <a:p>
            <a:r>
              <a:rPr lang="en-US" sz="1350" dirty="0"/>
              <a:t>This is like LCOE</a:t>
            </a:r>
          </a:p>
        </p:txBody>
      </p:sp>
      <p:cxnSp>
        <p:nvCxnSpPr>
          <p:cNvPr id="10" name="Straight Arrow Connector 9">
            <a:extLst>
              <a:ext uri="{FF2B5EF4-FFF2-40B4-BE49-F238E27FC236}">
                <a16:creationId xmlns:a16="http://schemas.microsoft.com/office/drawing/2014/main" id="{AC2524D6-CDA3-CDDE-3339-DBE95B2548AB}"/>
              </a:ext>
            </a:extLst>
          </p:cNvPr>
          <p:cNvCxnSpPr/>
          <p:nvPr/>
        </p:nvCxnSpPr>
        <p:spPr>
          <a:xfrm flipH="1">
            <a:off x="3319272" y="3178969"/>
            <a:ext cx="2888647" cy="3571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795818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6884-53BB-6E85-D1BB-E05CC54A69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E7594-3A5F-3722-3ABF-2EC6E59CD456}"/>
              </a:ext>
            </a:extLst>
          </p:cNvPr>
          <p:cNvSpPr>
            <a:spLocks noGrp="1"/>
          </p:cNvSpPr>
          <p:nvPr>
            <p:ph type="title"/>
          </p:nvPr>
        </p:nvSpPr>
        <p:spPr/>
        <p:txBody>
          <a:bodyPr>
            <a:normAutofit fontScale="90000"/>
          </a:bodyPr>
          <a:lstStyle/>
          <a:p>
            <a:r>
              <a:rPr lang="en-US" dirty="0"/>
              <a:t>Illustration of Scenarios with 5% Rate of Return</a:t>
            </a:r>
          </a:p>
        </p:txBody>
      </p:sp>
      <p:sp>
        <p:nvSpPr>
          <p:cNvPr id="4" name="Slide Number Placeholder 3">
            <a:extLst>
              <a:ext uri="{FF2B5EF4-FFF2-40B4-BE49-F238E27FC236}">
                <a16:creationId xmlns:a16="http://schemas.microsoft.com/office/drawing/2014/main" id="{58920F27-B81C-EE44-4C07-C0F40FEFAEF4}"/>
              </a:ext>
            </a:extLst>
          </p:cNvPr>
          <p:cNvSpPr>
            <a:spLocks noGrp="1"/>
          </p:cNvSpPr>
          <p:nvPr>
            <p:ph type="sldNum" sz="quarter" idx="12"/>
          </p:nvPr>
        </p:nvSpPr>
        <p:spPr/>
        <p:txBody>
          <a:bodyPr/>
          <a:lstStyle/>
          <a:p>
            <a:fld id="{EB241CD2-1E45-42A3-B213-66A034DF9A3B}" type="slidenum">
              <a:rPr lang="en-GB" smtClean="0"/>
              <a:t>201</a:t>
            </a:fld>
            <a:endParaRPr lang="en-GB" dirty="0"/>
          </a:p>
        </p:txBody>
      </p:sp>
      <p:sp>
        <p:nvSpPr>
          <p:cNvPr id="3" name="Content Placeholder 2">
            <a:extLst>
              <a:ext uri="{FF2B5EF4-FFF2-40B4-BE49-F238E27FC236}">
                <a16:creationId xmlns:a16="http://schemas.microsoft.com/office/drawing/2014/main" id="{BAE4DA34-F4A7-B47D-9C9C-34B288730533}"/>
              </a:ext>
            </a:extLst>
          </p:cNvPr>
          <p:cNvSpPr>
            <a:spLocks noGrp="1"/>
          </p:cNvSpPr>
          <p:nvPr>
            <p:ph idx="4294967295"/>
          </p:nvPr>
        </p:nvSpPr>
        <p:spPr>
          <a:xfrm>
            <a:off x="0" y="1764506"/>
            <a:ext cx="8316516" cy="3519488"/>
          </a:xfrm>
        </p:spPr>
        <p:txBody>
          <a:bodyPr/>
          <a:lstStyle/>
          <a:p>
            <a:r>
              <a:rPr lang="en-US" dirty="0"/>
              <a:t>The table below illustrates how prices change when a 5% rate of return is used. The price declines from 192 to 126.  This price decline is driven by the return and return of capital.</a:t>
            </a:r>
          </a:p>
          <a:p>
            <a:endParaRPr lang="en-US" dirty="0"/>
          </a:p>
        </p:txBody>
      </p:sp>
      <p:pic>
        <p:nvPicPr>
          <p:cNvPr id="6" name="Picture 5">
            <a:extLst>
              <a:ext uri="{FF2B5EF4-FFF2-40B4-BE49-F238E27FC236}">
                <a16:creationId xmlns:a16="http://schemas.microsoft.com/office/drawing/2014/main" id="{67F853F2-2E6D-C851-7CFA-1F7CFEFFA291}"/>
              </a:ext>
            </a:extLst>
          </p:cNvPr>
          <p:cNvPicPr>
            <a:picLocks noChangeAspect="1"/>
          </p:cNvPicPr>
          <p:nvPr/>
        </p:nvPicPr>
        <p:blipFill>
          <a:blip r:embed="rId2"/>
          <a:stretch>
            <a:fillRect/>
          </a:stretch>
        </p:blipFill>
        <p:spPr>
          <a:xfrm>
            <a:off x="504607" y="2544895"/>
            <a:ext cx="7580975" cy="2654618"/>
          </a:xfrm>
          <a:prstGeom prst="rect">
            <a:avLst/>
          </a:prstGeom>
        </p:spPr>
      </p:pic>
      <p:sp>
        <p:nvSpPr>
          <p:cNvPr id="5" name="TextBox 4">
            <a:extLst>
              <a:ext uri="{FF2B5EF4-FFF2-40B4-BE49-F238E27FC236}">
                <a16:creationId xmlns:a16="http://schemas.microsoft.com/office/drawing/2014/main" id="{5D984844-CF34-F813-BC49-96BF95609856}"/>
              </a:ext>
            </a:extLst>
          </p:cNvPr>
          <p:cNvSpPr txBox="1"/>
          <p:nvPr/>
        </p:nvSpPr>
        <p:spPr>
          <a:xfrm>
            <a:off x="3552444" y="3737611"/>
            <a:ext cx="2729484" cy="507831"/>
          </a:xfrm>
          <a:prstGeom prst="rect">
            <a:avLst/>
          </a:prstGeom>
          <a:solidFill>
            <a:srgbClr val="FFFF00"/>
          </a:solidFill>
        </p:spPr>
        <p:txBody>
          <a:bodyPr wrap="square" rtlCol="0">
            <a:spAutoFit/>
          </a:bodyPr>
          <a:lstStyle/>
          <a:p>
            <a:r>
              <a:rPr lang="en-US" sz="1350" dirty="0"/>
              <a:t>Note the lower capital expenditure recovery</a:t>
            </a:r>
          </a:p>
        </p:txBody>
      </p:sp>
      <p:cxnSp>
        <p:nvCxnSpPr>
          <p:cNvPr id="8" name="Straight Arrow Connector 7">
            <a:extLst>
              <a:ext uri="{FF2B5EF4-FFF2-40B4-BE49-F238E27FC236}">
                <a16:creationId xmlns:a16="http://schemas.microsoft.com/office/drawing/2014/main" id="{6D259736-9C43-DAEA-8C44-2344069154E2}"/>
              </a:ext>
            </a:extLst>
          </p:cNvPr>
          <p:cNvCxnSpPr>
            <a:cxnSpLocks/>
            <a:stCxn id="5" idx="1"/>
          </p:cNvCxnSpPr>
          <p:nvPr/>
        </p:nvCxnSpPr>
        <p:spPr>
          <a:xfrm flipH="1">
            <a:off x="2647188" y="3991527"/>
            <a:ext cx="905256" cy="6513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6B37C84-446F-2BBC-55CC-1913EA9012B1}"/>
              </a:ext>
            </a:extLst>
          </p:cNvPr>
          <p:cNvSpPr txBox="1"/>
          <p:nvPr/>
        </p:nvSpPr>
        <p:spPr>
          <a:xfrm>
            <a:off x="3757612" y="2814637"/>
            <a:ext cx="3214688" cy="300082"/>
          </a:xfrm>
          <a:prstGeom prst="rect">
            <a:avLst/>
          </a:prstGeom>
          <a:solidFill>
            <a:schemeClr val="bg1">
              <a:lumMod val="75000"/>
            </a:schemeClr>
          </a:solidFill>
        </p:spPr>
        <p:txBody>
          <a:bodyPr wrap="square" rtlCol="0">
            <a:spAutoFit/>
          </a:bodyPr>
          <a:lstStyle/>
          <a:p>
            <a:r>
              <a:rPr lang="en-US" sz="1350" dirty="0"/>
              <a:t>Depreciation does not depend on return</a:t>
            </a:r>
          </a:p>
        </p:txBody>
      </p:sp>
      <p:cxnSp>
        <p:nvCxnSpPr>
          <p:cNvPr id="10" name="Straight Arrow Connector 9">
            <a:extLst>
              <a:ext uri="{FF2B5EF4-FFF2-40B4-BE49-F238E27FC236}">
                <a16:creationId xmlns:a16="http://schemas.microsoft.com/office/drawing/2014/main" id="{03C2FEA9-49BA-E195-5E9D-3F7B4A76D2A5}"/>
              </a:ext>
            </a:extLst>
          </p:cNvPr>
          <p:cNvCxnSpPr/>
          <p:nvPr/>
        </p:nvCxnSpPr>
        <p:spPr>
          <a:xfrm flipH="1">
            <a:off x="1635919" y="2914650"/>
            <a:ext cx="2121694" cy="1928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947737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09EC5-9BFA-2A7F-11D1-84B1288348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25630-D006-6E0E-A4EA-4A60EAFA86C3}"/>
              </a:ext>
            </a:extLst>
          </p:cNvPr>
          <p:cNvSpPr>
            <a:spLocks noGrp="1"/>
          </p:cNvSpPr>
          <p:nvPr>
            <p:ph type="title"/>
          </p:nvPr>
        </p:nvSpPr>
        <p:spPr/>
        <p:txBody>
          <a:bodyPr>
            <a:normAutofit fontScale="90000"/>
          </a:bodyPr>
          <a:lstStyle/>
          <a:p>
            <a:r>
              <a:rPr lang="en-US" dirty="0"/>
              <a:t>Illustration of Scenarios with 15% Rate of Return – 2-year life</a:t>
            </a:r>
          </a:p>
        </p:txBody>
      </p:sp>
      <p:sp>
        <p:nvSpPr>
          <p:cNvPr id="3" name="Content Placeholder 2">
            <a:extLst>
              <a:ext uri="{FF2B5EF4-FFF2-40B4-BE49-F238E27FC236}">
                <a16:creationId xmlns:a16="http://schemas.microsoft.com/office/drawing/2014/main" id="{507CA696-91BC-3D1F-0130-8AEC1F50D081}"/>
              </a:ext>
            </a:extLst>
          </p:cNvPr>
          <p:cNvSpPr>
            <a:spLocks noGrp="1"/>
          </p:cNvSpPr>
          <p:nvPr>
            <p:ph idx="1"/>
          </p:nvPr>
        </p:nvSpPr>
        <p:spPr/>
        <p:txBody>
          <a:bodyPr/>
          <a:lstStyle/>
          <a:p>
            <a:r>
              <a:rPr lang="en-US" dirty="0"/>
              <a:t>The table below illustrates a case with an asset that only lasts 2 years and a return of 15% Even though the return is high, the percent of recovery related to return is much lower. </a:t>
            </a:r>
          </a:p>
        </p:txBody>
      </p:sp>
      <p:sp>
        <p:nvSpPr>
          <p:cNvPr id="4" name="Slide Number Placeholder 3">
            <a:extLst>
              <a:ext uri="{FF2B5EF4-FFF2-40B4-BE49-F238E27FC236}">
                <a16:creationId xmlns:a16="http://schemas.microsoft.com/office/drawing/2014/main" id="{53CFEBC3-3B95-E868-B776-DA36150619F8}"/>
              </a:ext>
            </a:extLst>
          </p:cNvPr>
          <p:cNvSpPr>
            <a:spLocks noGrp="1"/>
          </p:cNvSpPr>
          <p:nvPr>
            <p:ph type="sldNum" sz="quarter" idx="12"/>
          </p:nvPr>
        </p:nvSpPr>
        <p:spPr/>
        <p:txBody>
          <a:bodyPr/>
          <a:lstStyle/>
          <a:p>
            <a:fld id="{EB241CD2-1E45-42A3-B213-66A034DF9A3B}" type="slidenum">
              <a:rPr lang="en-GB" smtClean="0"/>
              <a:t>202</a:t>
            </a:fld>
            <a:endParaRPr lang="en-GB" dirty="0"/>
          </a:p>
        </p:txBody>
      </p:sp>
      <p:pic>
        <p:nvPicPr>
          <p:cNvPr id="9" name="Picture 8">
            <a:extLst>
              <a:ext uri="{FF2B5EF4-FFF2-40B4-BE49-F238E27FC236}">
                <a16:creationId xmlns:a16="http://schemas.microsoft.com/office/drawing/2014/main" id="{B19AA055-49A9-A616-4732-9C4D1C08551A}"/>
              </a:ext>
            </a:extLst>
          </p:cNvPr>
          <p:cNvPicPr>
            <a:picLocks noChangeAspect="1"/>
          </p:cNvPicPr>
          <p:nvPr/>
        </p:nvPicPr>
        <p:blipFill>
          <a:blip r:embed="rId2"/>
          <a:stretch>
            <a:fillRect/>
          </a:stretch>
        </p:blipFill>
        <p:spPr>
          <a:xfrm>
            <a:off x="698672" y="2461480"/>
            <a:ext cx="7528941" cy="2732414"/>
          </a:xfrm>
          <a:prstGeom prst="rect">
            <a:avLst/>
          </a:prstGeom>
        </p:spPr>
      </p:pic>
      <p:sp>
        <p:nvSpPr>
          <p:cNvPr id="5" name="TextBox 4">
            <a:extLst>
              <a:ext uri="{FF2B5EF4-FFF2-40B4-BE49-F238E27FC236}">
                <a16:creationId xmlns:a16="http://schemas.microsoft.com/office/drawing/2014/main" id="{EC47BABA-2107-281D-27C0-547CD755B012}"/>
              </a:ext>
            </a:extLst>
          </p:cNvPr>
          <p:cNvSpPr txBox="1"/>
          <p:nvPr/>
        </p:nvSpPr>
        <p:spPr>
          <a:xfrm>
            <a:off x="3970782" y="3586735"/>
            <a:ext cx="2125980" cy="507831"/>
          </a:xfrm>
          <a:prstGeom prst="rect">
            <a:avLst/>
          </a:prstGeom>
          <a:solidFill>
            <a:schemeClr val="bg1">
              <a:lumMod val="65000"/>
            </a:schemeClr>
          </a:solidFill>
        </p:spPr>
        <p:txBody>
          <a:bodyPr wrap="square" rtlCol="0">
            <a:spAutoFit/>
          </a:bodyPr>
          <a:lstStyle/>
          <a:p>
            <a:r>
              <a:rPr lang="en-US" sz="1350" dirty="0"/>
              <a:t>Even Lower Capital Expenditure Recovery</a:t>
            </a:r>
          </a:p>
        </p:txBody>
      </p:sp>
      <p:cxnSp>
        <p:nvCxnSpPr>
          <p:cNvPr id="7" name="Straight Arrow Connector 6">
            <a:extLst>
              <a:ext uri="{FF2B5EF4-FFF2-40B4-BE49-F238E27FC236}">
                <a16:creationId xmlns:a16="http://schemas.microsoft.com/office/drawing/2014/main" id="{DA8AE566-15BE-B4F6-23EE-FE4076AF35B8}"/>
              </a:ext>
            </a:extLst>
          </p:cNvPr>
          <p:cNvCxnSpPr/>
          <p:nvPr/>
        </p:nvCxnSpPr>
        <p:spPr>
          <a:xfrm flipH="1">
            <a:off x="3271266" y="3806190"/>
            <a:ext cx="699516" cy="809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860598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5946F-C5B3-7FEC-C759-CABE378A43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06CA45-845C-EEC2-1D1E-9E5DF044A2AE}"/>
              </a:ext>
            </a:extLst>
          </p:cNvPr>
          <p:cNvSpPr>
            <a:spLocks noGrp="1"/>
          </p:cNvSpPr>
          <p:nvPr>
            <p:ph type="title"/>
          </p:nvPr>
        </p:nvSpPr>
        <p:spPr/>
        <p:txBody>
          <a:bodyPr>
            <a:normAutofit fontScale="90000"/>
          </a:bodyPr>
          <a:lstStyle/>
          <a:p>
            <a:r>
              <a:rPr lang="en-US" dirty="0"/>
              <a:t>Illustration of Scenarios with 5% Rate of Return – 2-year life</a:t>
            </a:r>
          </a:p>
        </p:txBody>
      </p:sp>
      <p:sp>
        <p:nvSpPr>
          <p:cNvPr id="3" name="Content Placeholder 2">
            <a:extLst>
              <a:ext uri="{FF2B5EF4-FFF2-40B4-BE49-F238E27FC236}">
                <a16:creationId xmlns:a16="http://schemas.microsoft.com/office/drawing/2014/main" id="{3D0E93A1-1F5E-0F56-5D2F-8B3D61CAF113}"/>
              </a:ext>
            </a:extLst>
          </p:cNvPr>
          <p:cNvSpPr>
            <a:spLocks noGrp="1"/>
          </p:cNvSpPr>
          <p:nvPr>
            <p:ph idx="1"/>
          </p:nvPr>
        </p:nvSpPr>
        <p:spPr/>
        <p:txBody>
          <a:bodyPr/>
          <a:lstStyle/>
          <a:p>
            <a:r>
              <a:rPr lang="en-US" dirty="0"/>
              <a:t>The table below illustrates a case with an asset that only lasts 2 years and a return of 15% Even though the return is high, the percent of recovery related to return is </a:t>
            </a:r>
            <a:r>
              <a:rPr lang="en-US"/>
              <a:t>much lower. </a:t>
            </a:r>
            <a:endParaRPr lang="en-US" dirty="0"/>
          </a:p>
        </p:txBody>
      </p:sp>
      <p:sp>
        <p:nvSpPr>
          <p:cNvPr id="4" name="Slide Number Placeholder 3">
            <a:extLst>
              <a:ext uri="{FF2B5EF4-FFF2-40B4-BE49-F238E27FC236}">
                <a16:creationId xmlns:a16="http://schemas.microsoft.com/office/drawing/2014/main" id="{F6C9F1CD-C121-4DA3-9075-A6BBBC98DB35}"/>
              </a:ext>
            </a:extLst>
          </p:cNvPr>
          <p:cNvSpPr>
            <a:spLocks noGrp="1"/>
          </p:cNvSpPr>
          <p:nvPr>
            <p:ph type="sldNum" sz="quarter" idx="12"/>
          </p:nvPr>
        </p:nvSpPr>
        <p:spPr/>
        <p:txBody>
          <a:bodyPr/>
          <a:lstStyle/>
          <a:p>
            <a:fld id="{EB241CD2-1E45-42A3-B213-66A034DF9A3B}" type="slidenum">
              <a:rPr lang="en-GB" smtClean="0"/>
              <a:t>203</a:t>
            </a:fld>
            <a:endParaRPr lang="en-GB" dirty="0"/>
          </a:p>
        </p:txBody>
      </p:sp>
      <p:pic>
        <p:nvPicPr>
          <p:cNvPr id="7" name="Picture 6">
            <a:extLst>
              <a:ext uri="{FF2B5EF4-FFF2-40B4-BE49-F238E27FC236}">
                <a16:creationId xmlns:a16="http://schemas.microsoft.com/office/drawing/2014/main" id="{FD20867D-298E-C6C3-F262-CAEF7C8C58A5}"/>
              </a:ext>
            </a:extLst>
          </p:cNvPr>
          <p:cNvPicPr>
            <a:picLocks noChangeAspect="1"/>
          </p:cNvPicPr>
          <p:nvPr/>
        </p:nvPicPr>
        <p:blipFill>
          <a:blip r:embed="rId2"/>
          <a:stretch>
            <a:fillRect/>
          </a:stretch>
        </p:blipFill>
        <p:spPr>
          <a:xfrm>
            <a:off x="522514" y="2394502"/>
            <a:ext cx="7761802" cy="2834969"/>
          </a:xfrm>
          <a:prstGeom prst="rect">
            <a:avLst/>
          </a:prstGeom>
        </p:spPr>
      </p:pic>
      <p:sp>
        <p:nvSpPr>
          <p:cNvPr id="6" name="TextBox 5">
            <a:extLst>
              <a:ext uri="{FF2B5EF4-FFF2-40B4-BE49-F238E27FC236}">
                <a16:creationId xmlns:a16="http://schemas.microsoft.com/office/drawing/2014/main" id="{2DF6098C-66D3-3F85-CC06-AA67EF96DF9D}"/>
              </a:ext>
            </a:extLst>
          </p:cNvPr>
          <p:cNvSpPr txBox="1"/>
          <p:nvPr/>
        </p:nvSpPr>
        <p:spPr>
          <a:xfrm>
            <a:off x="3840480" y="3703320"/>
            <a:ext cx="2125980" cy="507831"/>
          </a:xfrm>
          <a:prstGeom prst="rect">
            <a:avLst/>
          </a:prstGeom>
          <a:solidFill>
            <a:schemeClr val="bg1">
              <a:lumMod val="65000"/>
            </a:schemeClr>
          </a:solidFill>
        </p:spPr>
        <p:txBody>
          <a:bodyPr wrap="square" rtlCol="0">
            <a:spAutoFit/>
          </a:bodyPr>
          <a:lstStyle/>
          <a:p>
            <a:r>
              <a:rPr lang="en-US" sz="1350" dirty="0"/>
              <a:t>Lowest Capital Expenditure Recovery</a:t>
            </a:r>
          </a:p>
        </p:txBody>
      </p:sp>
      <p:cxnSp>
        <p:nvCxnSpPr>
          <p:cNvPr id="9" name="Straight Arrow Connector 8">
            <a:extLst>
              <a:ext uri="{FF2B5EF4-FFF2-40B4-BE49-F238E27FC236}">
                <a16:creationId xmlns:a16="http://schemas.microsoft.com/office/drawing/2014/main" id="{64EC51F3-9109-659F-E445-7ACC7AF64E21}"/>
              </a:ext>
            </a:extLst>
          </p:cNvPr>
          <p:cNvCxnSpPr>
            <a:stCxn id="6" idx="1"/>
          </p:cNvCxnSpPr>
          <p:nvPr/>
        </p:nvCxnSpPr>
        <p:spPr>
          <a:xfrm flipH="1">
            <a:off x="2708910" y="3957236"/>
            <a:ext cx="1131570" cy="7199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184904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B26FD-8137-8DBC-C794-D8ED24F58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4DF86-028A-7942-E9F3-D147B1EAC686}"/>
              </a:ext>
            </a:extLst>
          </p:cNvPr>
          <p:cNvSpPr>
            <a:spLocks noGrp="1"/>
          </p:cNvSpPr>
          <p:nvPr>
            <p:ph type="title"/>
          </p:nvPr>
        </p:nvSpPr>
        <p:spPr/>
        <p:txBody>
          <a:bodyPr/>
          <a:lstStyle/>
          <a:p>
            <a:r>
              <a:rPr lang="en-US" dirty="0"/>
              <a:t>Illustration of Scenarios with Rate of Return</a:t>
            </a:r>
          </a:p>
        </p:txBody>
      </p:sp>
      <p:sp>
        <p:nvSpPr>
          <p:cNvPr id="3" name="Content Placeholder 2">
            <a:extLst>
              <a:ext uri="{FF2B5EF4-FFF2-40B4-BE49-F238E27FC236}">
                <a16:creationId xmlns:a16="http://schemas.microsoft.com/office/drawing/2014/main" id="{01D3E9C0-1BC1-58FF-0755-D12D22D2785F}"/>
              </a:ext>
            </a:extLst>
          </p:cNvPr>
          <p:cNvSpPr>
            <a:spLocks noGrp="1"/>
          </p:cNvSpPr>
          <p:nvPr>
            <p:ph idx="1"/>
          </p:nvPr>
        </p:nvSpPr>
        <p:spPr/>
        <p:txBody>
          <a:bodyPr/>
          <a:lstStyle/>
          <a:p>
            <a:r>
              <a:rPr lang="en-US" dirty="0"/>
              <a:t>The table below illustrates how prices can be measured from different assets. A formula can be used to establish recovery for capital expenditures and recovery for operating expense with different assumptions for economic life, return earned and inflation. The first case illustrates a 10-year economic life with a 15% rate of return.</a:t>
            </a:r>
          </a:p>
          <a:p>
            <a:endParaRPr lang="en-US" dirty="0"/>
          </a:p>
        </p:txBody>
      </p:sp>
      <p:sp>
        <p:nvSpPr>
          <p:cNvPr id="4" name="Slide Number Placeholder 3">
            <a:extLst>
              <a:ext uri="{FF2B5EF4-FFF2-40B4-BE49-F238E27FC236}">
                <a16:creationId xmlns:a16="http://schemas.microsoft.com/office/drawing/2014/main" id="{5BA1526C-B4F6-6174-02A0-45B55C01E5C1}"/>
              </a:ext>
            </a:extLst>
          </p:cNvPr>
          <p:cNvSpPr>
            <a:spLocks noGrp="1"/>
          </p:cNvSpPr>
          <p:nvPr>
            <p:ph type="sldNum" sz="quarter" idx="12"/>
          </p:nvPr>
        </p:nvSpPr>
        <p:spPr/>
        <p:txBody>
          <a:bodyPr/>
          <a:lstStyle/>
          <a:p>
            <a:fld id="{EB241CD2-1E45-42A3-B213-66A034DF9A3B}" type="slidenum">
              <a:rPr lang="en-GB" smtClean="0"/>
              <a:t>204</a:t>
            </a:fld>
            <a:endParaRPr lang="en-GB" dirty="0"/>
          </a:p>
        </p:txBody>
      </p:sp>
      <p:pic>
        <p:nvPicPr>
          <p:cNvPr id="6" name="Picture 5">
            <a:extLst>
              <a:ext uri="{FF2B5EF4-FFF2-40B4-BE49-F238E27FC236}">
                <a16:creationId xmlns:a16="http://schemas.microsoft.com/office/drawing/2014/main" id="{CBA4FFAF-0AD4-B4F5-A280-D47A2E677EC9}"/>
              </a:ext>
            </a:extLst>
          </p:cNvPr>
          <p:cNvPicPr>
            <a:picLocks noChangeAspect="1"/>
          </p:cNvPicPr>
          <p:nvPr/>
        </p:nvPicPr>
        <p:blipFill>
          <a:blip r:embed="rId2"/>
          <a:stretch>
            <a:fillRect/>
          </a:stretch>
        </p:blipFill>
        <p:spPr>
          <a:xfrm>
            <a:off x="376782" y="2668040"/>
            <a:ext cx="7971693" cy="2980285"/>
          </a:xfrm>
          <a:prstGeom prst="rect">
            <a:avLst/>
          </a:prstGeom>
        </p:spPr>
      </p:pic>
    </p:spTree>
    <p:extLst>
      <p:ext uri="{BB962C8B-B14F-4D97-AF65-F5344CB8AC3E}">
        <p14:creationId xmlns:p14="http://schemas.microsoft.com/office/powerpoint/2010/main" val="143668734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517E-1033-90EA-3F29-AC5885979F42}"/>
              </a:ext>
            </a:extLst>
          </p:cNvPr>
          <p:cNvSpPr>
            <a:spLocks noGrp="1"/>
          </p:cNvSpPr>
          <p:nvPr>
            <p:ph type="title"/>
          </p:nvPr>
        </p:nvSpPr>
        <p:spPr/>
        <p:txBody>
          <a:bodyPr/>
          <a:lstStyle/>
          <a:p>
            <a:r>
              <a:rPr lang="en-US" dirty="0"/>
              <a:t>Capital Intensity Definitions and Returns</a:t>
            </a:r>
          </a:p>
        </p:txBody>
      </p:sp>
      <p:sp>
        <p:nvSpPr>
          <p:cNvPr id="3" name="Content Placeholder 2">
            <a:extLst>
              <a:ext uri="{FF2B5EF4-FFF2-40B4-BE49-F238E27FC236}">
                <a16:creationId xmlns:a16="http://schemas.microsoft.com/office/drawing/2014/main" id="{B0B163B4-9E5E-6D7D-F665-993811C51A2F}"/>
              </a:ext>
            </a:extLst>
          </p:cNvPr>
          <p:cNvSpPr>
            <a:spLocks noGrp="1"/>
          </p:cNvSpPr>
          <p:nvPr>
            <p:ph idx="1"/>
          </p:nvPr>
        </p:nvSpPr>
        <p:spPr/>
        <p:txBody>
          <a:bodyPr/>
          <a:lstStyle/>
          <a:p>
            <a:r>
              <a:rPr lang="en-US" dirty="0"/>
              <a:t>Capital Intensity Depends </a:t>
            </a:r>
          </a:p>
          <a:p>
            <a:pPr lvl="1"/>
            <a:r>
              <a:rPr lang="en-US" dirty="0"/>
              <a:t>Operating Expenses to Capital Expenditures</a:t>
            </a:r>
          </a:p>
          <a:p>
            <a:pPr lvl="1"/>
            <a:r>
              <a:rPr lang="en-US" dirty="0"/>
              <a:t>Asset Life</a:t>
            </a:r>
          </a:p>
          <a:p>
            <a:pPr lvl="1"/>
            <a:r>
              <a:rPr lang="en-US" dirty="0"/>
              <a:t>Rate of Return</a:t>
            </a:r>
          </a:p>
          <a:p>
            <a:pPr lvl="1"/>
            <a:endParaRPr lang="en-US" dirty="0"/>
          </a:p>
        </p:txBody>
      </p:sp>
      <p:pic>
        <p:nvPicPr>
          <p:cNvPr id="6" name="Picture 5">
            <a:extLst>
              <a:ext uri="{FF2B5EF4-FFF2-40B4-BE49-F238E27FC236}">
                <a16:creationId xmlns:a16="http://schemas.microsoft.com/office/drawing/2014/main" id="{F2A6779F-14CC-B7BF-30AB-67FBBE93DC83}"/>
              </a:ext>
            </a:extLst>
          </p:cNvPr>
          <p:cNvPicPr>
            <a:picLocks noChangeAspect="1"/>
          </p:cNvPicPr>
          <p:nvPr/>
        </p:nvPicPr>
        <p:blipFill>
          <a:blip r:embed="rId2"/>
          <a:stretch>
            <a:fillRect/>
          </a:stretch>
        </p:blipFill>
        <p:spPr>
          <a:xfrm>
            <a:off x="1627053" y="2917229"/>
            <a:ext cx="5672179" cy="2250298"/>
          </a:xfrm>
          <a:prstGeom prst="rect">
            <a:avLst/>
          </a:prstGeom>
        </p:spPr>
      </p:pic>
      <p:sp>
        <p:nvSpPr>
          <p:cNvPr id="5" name="TextBox 4">
            <a:extLst>
              <a:ext uri="{FF2B5EF4-FFF2-40B4-BE49-F238E27FC236}">
                <a16:creationId xmlns:a16="http://schemas.microsoft.com/office/drawing/2014/main" id="{DA91C28C-69D5-063F-742A-F8E70C069134}"/>
              </a:ext>
            </a:extLst>
          </p:cNvPr>
          <p:cNvSpPr txBox="1"/>
          <p:nvPr/>
        </p:nvSpPr>
        <p:spPr>
          <a:xfrm>
            <a:off x="5381244" y="1618489"/>
            <a:ext cx="1825820" cy="1131079"/>
          </a:xfrm>
          <a:prstGeom prst="rect">
            <a:avLst/>
          </a:prstGeom>
          <a:solidFill>
            <a:srgbClr val="FFFF00"/>
          </a:solidFill>
        </p:spPr>
        <p:txBody>
          <a:bodyPr wrap="square" rtlCol="0">
            <a:spAutoFit/>
          </a:bodyPr>
          <a:lstStyle/>
          <a:p>
            <a:r>
              <a:rPr lang="en-US" sz="1350" dirty="0">
                <a:solidFill>
                  <a:schemeClr val="accent6">
                    <a:lumMod val="65000"/>
                    <a:lumOff val="35000"/>
                  </a:schemeClr>
                </a:solidFill>
                <a:latin typeface="Arial" panose="020B0604020202020204" pitchFamily="34" charset="0"/>
                <a:cs typeface="Arial" panose="020B0604020202020204" pitchFamily="34" charset="0"/>
              </a:rPr>
              <a:t>Which asset has the highest capital intensity, and which has lowest capital intensity</a:t>
            </a:r>
          </a:p>
        </p:txBody>
      </p:sp>
      <p:sp>
        <p:nvSpPr>
          <p:cNvPr id="7" name="Slide Number Placeholder 6">
            <a:extLst>
              <a:ext uri="{FF2B5EF4-FFF2-40B4-BE49-F238E27FC236}">
                <a16:creationId xmlns:a16="http://schemas.microsoft.com/office/drawing/2014/main" id="{FA343485-7612-5521-0E01-B4A8F6C06336}"/>
              </a:ext>
            </a:extLst>
          </p:cNvPr>
          <p:cNvSpPr>
            <a:spLocks noGrp="1"/>
          </p:cNvSpPr>
          <p:nvPr>
            <p:ph type="sldNum" sz="quarter" idx="12"/>
          </p:nvPr>
        </p:nvSpPr>
        <p:spPr/>
        <p:txBody>
          <a:bodyPr/>
          <a:lstStyle/>
          <a:p>
            <a:fld id="{EB241CD2-1E45-42A3-B213-66A034DF9A3B}" type="slidenum">
              <a:rPr lang="en-GB" smtClean="0"/>
              <a:t>205</a:t>
            </a:fld>
            <a:endParaRPr lang="en-GB" dirty="0"/>
          </a:p>
        </p:txBody>
      </p:sp>
    </p:spTree>
    <p:extLst>
      <p:ext uri="{BB962C8B-B14F-4D97-AF65-F5344CB8AC3E}">
        <p14:creationId xmlns:p14="http://schemas.microsoft.com/office/powerpoint/2010/main" val="235679064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234E6-BD09-BDA6-DF3F-49E1812E52C3}"/>
              </a:ext>
            </a:extLst>
          </p:cNvPr>
          <p:cNvSpPr>
            <a:spLocks noGrp="1"/>
          </p:cNvSpPr>
          <p:nvPr>
            <p:ph type="title"/>
          </p:nvPr>
        </p:nvSpPr>
        <p:spPr/>
        <p:txBody>
          <a:bodyPr>
            <a:normAutofit fontScale="90000"/>
          </a:bodyPr>
          <a:lstStyle/>
          <a:p>
            <a:r>
              <a:rPr lang="en-US" dirty="0"/>
              <a:t>Capital Intensity and Life and Operating Expense</a:t>
            </a:r>
          </a:p>
        </p:txBody>
      </p:sp>
      <p:sp>
        <p:nvSpPr>
          <p:cNvPr id="3" name="Content Placeholder 2">
            <a:extLst>
              <a:ext uri="{FF2B5EF4-FFF2-40B4-BE49-F238E27FC236}">
                <a16:creationId xmlns:a16="http://schemas.microsoft.com/office/drawing/2014/main" id="{75AFDD2C-6866-AD87-66A9-51AB3803D592}"/>
              </a:ext>
            </a:extLst>
          </p:cNvPr>
          <p:cNvSpPr>
            <a:spLocks noGrp="1"/>
          </p:cNvSpPr>
          <p:nvPr>
            <p:ph idx="1"/>
          </p:nvPr>
        </p:nvSpPr>
        <p:spPr/>
        <p:txBody>
          <a:bodyPr/>
          <a:lstStyle/>
          <a:p>
            <a:r>
              <a:rPr lang="en-US" dirty="0"/>
              <a:t>Data Tables Demonstrating Capital Intensity</a:t>
            </a:r>
          </a:p>
          <a:p>
            <a:endParaRPr lang="en-US" dirty="0"/>
          </a:p>
          <a:p>
            <a:pPr marL="0" indent="0">
              <a:buNone/>
            </a:pPr>
            <a:r>
              <a:rPr lang="en-US" dirty="0"/>
              <a:t> </a:t>
            </a:r>
          </a:p>
        </p:txBody>
      </p:sp>
      <p:pic>
        <p:nvPicPr>
          <p:cNvPr id="8" name="Picture 7">
            <a:extLst>
              <a:ext uri="{FF2B5EF4-FFF2-40B4-BE49-F238E27FC236}">
                <a16:creationId xmlns:a16="http://schemas.microsoft.com/office/drawing/2014/main" id="{850AE342-11AC-A28C-90C4-4A8481E26788}"/>
              </a:ext>
            </a:extLst>
          </p:cNvPr>
          <p:cNvPicPr>
            <a:picLocks noChangeAspect="1"/>
          </p:cNvPicPr>
          <p:nvPr/>
        </p:nvPicPr>
        <p:blipFill>
          <a:blip r:embed="rId2"/>
          <a:stretch>
            <a:fillRect/>
          </a:stretch>
        </p:blipFill>
        <p:spPr>
          <a:xfrm>
            <a:off x="636590" y="2390896"/>
            <a:ext cx="4993518" cy="2943247"/>
          </a:xfrm>
          <a:prstGeom prst="rect">
            <a:avLst/>
          </a:prstGeom>
        </p:spPr>
      </p:pic>
      <p:cxnSp>
        <p:nvCxnSpPr>
          <p:cNvPr id="6" name="Straight Arrow Connector 5">
            <a:extLst>
              <a:ext uri="{FF2B5EF4-FFF2-40B4-BE49-F238E27FC236}">
                <a16:creationId xmlns:a16="http://schemas.microsoft.com/office/drawing/2014/main" id="{9AF4CF22-56FF-EE23-7CC3-D281A020DF73}"/>
              </a:ext>
            </a:extLst>
          </p:cNvPr>
          <p:cNvCxnSpPr>
            <a:cxnSpLocks/>
          </p:cNvCxnSpPr>
          <p:nvPr/>
        </p:nvCxnSpPr>
        <p:spPr>
          <a:xfrm flipV="1">
            <a:off x="2296794" y="4475787"/>
            <a:ext cx="2886740" cy="677825"/>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3E13B0A-410E-1790-0FC0-B9FBFBCED43C}"/>
              </a:ext>
            </a:extLst>
          </p:cNvPr>
          <p:cNvSpPr>
            <a:spLocks noGrp="1"/>
          </p:cNvSpPr>
          <p:nvPr>
            <p:ph type="sldNum" sz="quarter" idx="12"/>
          </p:nvPr>
        </p:nvSpPr>
        <p:spPr/>
        <p:txBody>
          <a:bodyPr/>
          <a:lstStyle/>
          <a:p>
            <a:fld id="{EB241CD2-1E45-42A3-B213-66A034DF9A3B}" type="slidenum">
              <a:rPr lang="en-GB" smtClean="0"/>
              <a:t>206</a:t>
            </a:fld>
            <a:endParaRPr lang="en-GB" dirty="0"/>
          </a:p>
        </p:txBody>
      </p:sp>
      <p:sp>
        <p:nvSpPr>
          <p:cNvPr id="4" name="TextBox 3">
            <a:extLst>
              <a:ext uri="{FF2B5EF4-FFF2-40B4-BE49-F238E27FC236}">
                <a16:creationId xmlns:a16="http://schemas.microsoft.com/office/drawing/2014/main" id="{8B66A8E4-FCF6-4C4E-D007-B3EA7C19F4B0}"/>
              </a:ext>
            </a:extLst>
          </p:cNvPr>
          <p:cNvSpPr txBox="1"/>
          <p:nvPr/>
        </p:nvSpPr>
        <p:spPr>
          <a:xfrm>
            <a:off x="5943601" y="2478232"/>
            <a:ext cx="2334491" cy="923330"/>
          </a:xfrm>
          <a:prstGeom prst="rect">
            <a:avLst/>
          </a:prstGeom>
          <a:noFill/>
        </p:spPr>
        <p:txBody>
          <a:bodyPr wrap="square" rtlCol="0">
            <a:spAutoFit/>
          </a:bodyPr>
          <a:lstStyle/>
          <a:p>
            <a:r>
              <a:rPr lang="en-US" sz="1350" dirty="0"/>
              <a:t>With 70-year life, the revenues doubles; with the 10-year life the increase in revenues is much less.</a:t>
            </a:r>
          </a:p>
        </p:txBody>
      </p:sp>
      <p:sp>
        <p:nvSpPr>
          <p:cNvPr id="7" name="TextBox 6">
            <a:extLst>
              <a:ext uri="{FF2B5EF4-FFF2-40B4-BE49-F238E27FC236}">
                <a16:creationId xmlns:a16="http://schemas.microsoft.com/office/drawing/2014/main" id="{2D67F781-1EE4-FFFA-7A10-CD2A0936CD6E}"/>
              </a:ext>
            </a:extLst>
          </p:cNvPr>
          <p:cNvSpPr txBox="1"/>
          <p:nvPr/>
        </p:nvSpPr>
        <p:spPr>
          <a:xfrm>
            <a:off x="6047509" y="4119996"/>
            <a:ext cx="2334491" cy="507831"/>
          </a:xfrm>
          <a:prstGeom prst="rect">
            <a:avLst/>
          </a:prstGeom>
          <a:noFill/>
        </p:spPr>
        <p:txBody>
          <a:bodyPr wrap="square" rtlCol="0">
            <a:spAutoFit/>
          </a:bodyPr>
          <a:lstStyle/>
          <a:p>
            <a:r>
              <a:rPr lang="en-US" sz="1350" dirty="0"/>
              <a:t>Capital Intensity as Assets Divided by Revenues</a:t>
            </a:r>
          </a:p>
        </p:txBody>
      </p:sp>
    </p:spTree>
    <p:extLst>
      <p:ext uri="{BB962C8B-B14F-4D97-AF65-F5344CB8AC3E}">
        <p14:creationId xmlns:p14="http://schemas.microsoft.com/office/powerpoint/2010/main" val="154651727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8BC47-CA7F-4CD1-72E7-C71BA3F5D3B6}"/>
              </a:ext>
            </a:extLst>
          </p:cNvPr>
          <p:cNvSpPr>
            <a:spLocks noGrp="1"/>
          </p:cNvSpPr>
          <p:nvPr>
            <p:ph type="title"/>
          </p:nvPr>
        </p:nvSpPr>
        <p:spPr/>
        <p:txBody>
          <a:bodyPr>
            <a:normAutofit fontScale="90000"/>
          </a:bodyPr>
          <a:lstStyle/>
          <a:p>
            <a:r>
              <a:rPr lang="en-US" dirty="0"/>
              <a:t>Capital Intensity Graph and Effect of Changes in Overall Return</a:t>
            </a:r>
          </a:p>
        </p:txBody>
      </p:sp>
      <p:sp>
        <p:nvSpPr>
          <p:cNvPr id="3" name="Content Placeholder 2">
            <a:extLst>
              <a:ext uri="{FF2B5EF4-FFF2-40B4-BE49-F238E27FC236}">
                <a16:creationId xmlns:a16="http://schemas.microsoft.com/office/drawing/2014/main" id="{16D3CFC8-C187-B093-04F8-2FCA408BEF93}"/>
              </a:ext>
            </a:extLst>
          </p:cNvPr>
          <p:cNvSpPr>
            <a:spLocks noGrp="1"/>
          </p:cNvSpPr>
          <p:nvPr>
            <p:ph idx="1"/>
          </p:nvPr>
        </p:nvSpPr>
        <p:spPr/>
        <p:txBody>
          <a:bodyPr/>
          <a:lstStyle/>
          <a:p>
            <a:r>
              <a:rPr lang="en-US" dirty="0"/>
              <a:t>If you can keep returns lower for capital intensive assets, the effect on prices or costs to the government is dramatic.</a:t>
            </a:r>
          </a:p>
          <a:p>
            <a:endParaRPr lang="en-US" dirty="0"/>
          </a:p>
        </p:txBody>
      </p:sp>
      <p:pic>
        <p:nvPicPr>
          <p:cNvPr id="6" name="Picture 5">
            <a:extLst>
              <a:ext uri="{FF2B5EF4-FFF2-40B4-BE49-F238E27FC236}">
                <a16:creationId xmlns:a16="http://schemas.microsoft.com/office/drawing/2014/main" id="{66613E09-838D-D6A1-F698-C8F7E4351771}"/>
              </a:ext>
            </a:extLst>
          </p:cNvPr>
          <p:cNvPicPr>
            <a:picLocks noChangeAspect="1"/>
          </p:cNvPicPr>
          <p:nvPr/>
        </p:nvPicPr>
        <p:blipFill>
          <a:blip r:embed="rId2"/>
          <a:stretch>
            <a:fillRect/>
          </a:stretch>
        </p:blipFill>
        <p:spPr>
          <a:xfrm>
            <a:off x="2443419" y="2372391"/>
            <a:ext cx="4295646" cy="3120134"/>
          </a:xfrm>
          <a:prstGeom prst="rect">
            <a:avLst/>
          </a:prstGeom>
        </p:spPr>
      </p:pic>
      <p:sp>
        <p:nvSpPr>
          <p:cNvPr id="5" name="Slide Number Placeholder 4">
            <a:extLst>
              <a:ext uri="{FF2B5EF4-FFF2-40B4-BE49-F238E27FC236}">
                <a16:creationId xmlns:a16="http://schemas.microsoft.com/office/drawing/2014/main" id="{0E33C136-5C06-ECCA-3A68-AF5F45B282AF}"/>
              </a:ext>
            </a:extLst>
          </p:cNvPr>
          <p:cNvSpPr>
            <a:spLocks noGrp="1"/>
          </p:cNvSpPr>
          <p:nvPr>
            <p:ph type="sldNum" sz="quarter" idx="12"/>
          </p:nvPr>
        </p:nvSpPr>
        <p:spPr/>
        <p:txBody>
          <a:bodyPr/>
          <a:lstStyle/>
          <a:p>
            <a:fld id="{EB241CD2-1E45-42A3-B213-66A034DF9A3B}" type="slidenum">
              <a:rPr lang="en-GB" smtClean="0"/>
              <a:t>207</a:t>
            </a:fld>
            <a:endParaRPr lang="en-GB" dirty="0"/>
          </a:p>
        </p:txBody>
      </p:sp>
    </p:spTree>
    <p:extLst>
      <p:ext uri="{BB962C8B-B14F-4D97-AF65-F5344CB8AC3E}">
        <p14:creationId xmlns:p14="http://schemas.microsoft.com/office/powerpoint/2010/main" val="251080453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Effects of Financing on Bid Price – Capital Intensive</a:t>
            </a:r>
          </a:p>
        </p:txBody>
      </p:sp>
      <p:pic>
        <p:nvPicPr>
          <p:cNvPr id="5" name="Content Placeholder 4"/>
          <p:cNvPicPr>
            <a:picLocks noGrp="1" noChangeAspect="1"/>
          </p:cNvPicPr>
          <p:nvPr>
            <p:ph idx="1"/>
          </p:nvPr>
        </p:nvPicPr>
        <p:blipFill>
          <a:blip r:embed="rId2"/>
          <a:stretch>
            <a:fillRect/>
          </a:stretch>
        </p:blipFill>
        <p:spPr>
          <a:xfrm>
            <a:off x="149906" y="2142035"/>
            <a:ext cx="4354993" cy="3168548"/>
          </a:xfrm>
          <a:prstGeom prst="rect">
            <a:avLst/>
          </a:prstGeom>
        </p:spPr>
      </p:pic>
      <p:pic>
        <p:nvPicPr>
          <p:cNvPr id="3" name="Content Placeholder 4">
            <a:extLst>
              <a:ext uri="{FF2B5EF4-FFF2-40B4-BE49-F238E27FC236}">
                <a16:creationId xmlns:a16="http://schemas.microsoft.com/office/drawing/2014/main" id="{65805219-87EB-D292-425E-10675840784E}"/>
              </a:ext>
            </a:extLst>
          </p:cNvPr>
          <p:cNvPicPr>
            <a:picLocks noChangeAspect="1"/>
          </p:cNvPicPr>
          <p:nvPr/>
        </p:nvPicPr>
        <p:blipFill>
          <a:blip r:embed="rId3"/>
          <a:stretch>
            <a:fillRect/>
          </a:stretch>
        </p:blipFill>
        <p:spPr>
          <a:xfrm>
            <a:off x="4572000" y="2142034"/>
            <a:ext cx="4354992" cy="3168548"/>
          </a:xfrm>
          <a:prstGeom prst="rect">
            <a:avLst/>
          </a:prstGeom>
        </p:spPr>
      </p:pic>
      <p:sp>
        <p:nvSpPr>
          <p:cNvPr id="6" name="TextBox 5">
            <a:extLst>
              <a:ext uri="{FF2B5EF4-FFF2-40B4-BE49-F238E27FC236}">
                <a16:creationId xmlns:a16="http://schemas.microsoft.com/office/drawing/2014/main" id="{B9523291-9B88-6A04-A977-19C10CF75007}"/>
              </a:ext>
            </a:extLst>
          </p:cNvPr>
          <p:cNvSpPr txBox="1"/>
          <p:nvPr/>
        </p:nvSpPr>
        <p:spPr>
          <a:xfrm>
            <a:off x="665226" y="1720131"/>
            <a:ext cx="7831794" cy="300082"/>
          </a:xfrm>
          <a:prstGeom prst="rect">
            <a:avLst/>
          </a:prstGeom>
          <a:noFill/>
        </p:spPr>
        <p:txBody>
          <a:bodyPr wrap="square" rtlCol="0">
            <a:spAutoFit/>
          </a:bodyPr>
          <a:lstStyle/>
          <a:p>
            <a:r>
              <a:rPr lang="en-US" sz="1350" dirty="0">
                <a:solidFill>
                  <a:schemeClr val="accent6">
                    <a:lumMod val="65000"/>
                    <a:lumOff val="35000"/>
                  </a:schemeClr>
                </a:solidFill>
                <a:latin typeface="Arial" panose="020B0604020202020204" pitchFamily="34" charset="0"/>
                <a:cs typeface="Arial" panose="020B0604020202020204" pitchFamily="34" charset="0"/>
              </a:rPr>
              <a:t>Pillar 1: Effects of Lower Cost of Capital on the Cost Consumers Pay – Levelized Cost of Electricity</a:t>
            </a:r>
          </a:p>
        </p:txBody>
      </p:sp>
      <p:sp>
        <p:nvSpPr>
          <p:cNvPr id="7" name="Slide Number Placeholder 6">
            <a:extLst>
              <a:ext uri="{FF2B5EF4-FFF2-40B4-BE49-F238E27FC236}">
                <a16:creationId xmlns:a16="http://schemas.microsoft.com/office/drawing/2014/main" id="{7C4840B2-BA6D-9ED9-017C-B0141DE68B8A}"/>
              </a:ext>
            </a:extLst>
          </p:cNvPr>
          <p:cNvSpPr>
            <a:spLocks noGrp="1"/>
          </p:cNvSpPr>
          <p:nvPr>
            <p:ph type="sldNum" sz="quarter" idx="12"/>
          </p:nvPr>
        </p:nvSpPr>
        <p:spPr/>
        <p:txBody>
          <a:bodyPr/>
          <a:lstStyle/>
          <a:p>
            <a:fld id="{EB241CD2-1E45-42A3-B213-66A034DF9A3B}" type="slidenum">
              <a:rPr lang="en-GB" smtClean="0"/>
              <a:t>208</a:t>
            </a:fld>
            <a:endParaRPr lang="en-GB" dirty="0"/>
          </a:p>
        </p:txBody>
      </p:sp>
    </p:spTree>
    <p:extLst>
      <p:ext uri="{BB962C8B-B14F-4D97-AF65-F5344CB8AC3E}">
        <p14:creationId xmlns:p14="http://schemas.microsoft.com/office/powerpoint/2010/main" val="255529840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ADB91-3ECB-1262-F29E-29D64DD6B129}"/>
              </a:ext>
            </a:extLst>
          </p:cNvPr>
          <p:cNvSpPr>
            <a:spLocks noGrp="1"/>
          </p:cNvSpPr>
          <p:nvPr>
            <p:ph type="ctrTitle"/>
          </p:nvPr>
        </p:nvSpPr>
        <p:spPr/>
        <p:txBody>
          <a:bodyPr/>
          <a:lstStyle/>
          <a:p>
            <a:r>
              <a:rPr lang="en-US" dirty="0"/>
              <a:t>Mechanics of LCOE</a:t>
            </a:r>
          </a:p>
        </p:txBody>
      </p:sp>
    </p:spTree>
    <p:extLst>
      <p:ext uri="{BB962C8B-B14F-4D97-AF65-F5344CB8AC3E}">
        <p14:creationId xmlns:p14="http://schemas.microsoft.com/office/powerpoint/2010/main" val="638008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BE8E0-E0A0-2E57-D7D3-08290F373196}"/>
              </a:ext>
            </a:extLst>
          </p:cNvPr>
          <p:cNvSpPr>
            <a:spLocks noGrp="1"/>
          </p:cNvSpPr>
          <p:nvPr>
            <p:ph type="title"/>
          </p:nvPr>
        </p:nvSpPr>
        <p:spPr/>
        <p:txBody>
          <a:bodyPr/>
          <a:lstStyle/>
          <a:p>
            <a:r>
              <a:rPr lang="en-US" dirty="0"/>
              <a:t>Websites to Review</a:t>
            </a:r>
          </a:p>
        </p:txBody>
      </p:sp>
      <p:sp>
        <p:nvSpPr>
          <p:cNvPr id="3" name="Content Placeholder 2">
            <a:extLst>
              <a:ext uri="{FF2B5EF4-FFF2-40B4-BE49-F238E27FC236}">
                <a16:creationId xmlns:a16="http://schemas.microsoft.com/office/drawing/2014/main" id="{A71D9513-D2A3-D652-1B46-F97C625520D6}"/>
              </a:ext>
            </a:extLst>
          </p:cNvPr>
          <p:cNvSpPr>
            <a:spLocks noGrp="1"/>
          </p:cNvSpPr>
          <p:nvPr>
            <p:ph idx="1"/>
          </p:nvPr>
        </p:nvSpPr>
        <p:spPr/>
        <p:txBody>
          <a:bodyPr>
            <a:normAutofit/>
          </a:bodyPr>
          <a:lstStyle/>
          <a:p>
            <a:r>
              <a:rPr lang="en-US" sz="2400" dirty="0"/>
              <a:t>PVGIS (fantastic hourly data)</a:t>
            </a:r>
          </a:p>
          <a:p>
            <a:pPr lvl="1"/>
            <a:r>
              <a:rPr lang="en-US" sz="2000" dirty="0"/>
              <a:t>Find the best and worst place in Jamica</a:t>
            </a:r>
          </a:p>
          <a:p>
            <a:pPr lvl="1"/>
            <a:r>
              <a:rPr lang="en-US" sz="2000" dirty="0"/>
              <a:t>Download hourly data</a:t>
            </a:r>
          </a:p>
          <a:p>
            <a:r>
              <a:rPr lang="en-US" sz="2400" dirty="0"/>
              <a:t>World Wind Map</a:t>
            </a:r>
          </a:p>
          <a:p>
            <a:pPr lvl="1"/>
            <a:r>
              <a:rPr lang="en-US" sz="2000" dirty="0"/>
              <a:t>What is windspeed in locations in meters per second</a:t>
            </a:r>
          </a:p>
          <a:p>
            <a:pPr lvl="1"/>
            <a:r>
              <a:rPr lang="en-US" sz="2000" dirty="0"/>
              <a:t>Global Wind Atlas</a:t>
            </a:r>
          </a:p>
          <a:p>
            <a:r>
              <a:rPr lang="en-US" sz="2400" dirty="0" err="1"/>
              <a:t>PVInsight</a:t>
            </a:r>
            <a:endParaRPr lang="en-US" sz="2400" dirty="0"/>
          </a:p>
          <a:p>
            <a:pPr lvl="1"/>
            <a:r>
              <a:rPr lang="en-US" sz="2000" dirty="0"/>
              <a:t>What is current price of panels</a:t>
            </a:r>
          </a:p>
          <a:p>
            <a:r>
              <a:rPr lang="en-US" sz="2400" dirty="0"/>
              <a:t>Lazard LCOE (this is no good)</a:t>
            </a:r>
          </a:p>
          <a:p>
            <a:pPr lvl="1"/>
            <a:r>
              <a:rPr lang="en-US" sz="2000" dirty="0"/>
              <a:t>Find the cost assumptions</a:t>
            </a:r>
          </a:p>
          <a:p>
            <a:r>
              <a:rPr lang="en-US" sz="2400" dirty="0"/>
              <a:t>Solar Project Finance Model</a:t>
            </a:r>
          </a:p>
          <a:p>
            <a:endParaRPr lang="en-US" sz="2400" dirty="0"/>
          </a:p>
          <a:p>
            <a:endParaRPr lang="en-US" sz="2400" dirty="0"/>
          </a:p>
        </p:txBody>
      </p:sp>
    </p:spTree>
    <p:extLst>
      <p:ext uri="{BB962C8B-B14F-4D97-AF65-F5344CB8AC3E}">
        <p14:creationId xmlns:p14="http://schemas.microsoft.com/office/powerpoint/2010/main" val="1203808982"/>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039A1-9FEA-F5BE-1ABA-512C25466B89}"/>
              </a:ext>
            </a:extLst>
          </p:cNvPr>
          <p:cNvSpPr>
            <a:spLocks noGrp="1"/>
          </p:cNvSpPr>
          <p:nvPr>
            <p:ph type="title"/>
          </p:nvPr>
        </p:nvSpPr>
        <p:spPr/>
        <p:txBody>
          <a:bodyPr>
            <a:normAutofit fontScale="90000"/>
          </a:bodyPr>
          <a:lstStyle/>
          <a:p>
            <a:r>
              <a:rPr lang="en-US" dirty="0"/>
              <a:t>Contract for Differences (CFD) and Levelized Cost of Electricity (LCOE)</a:t>
            </a:r>
          </a:p>
        </p:txBody>
      </p:sp>
      <p:sp>
        <p:nvSpPr>
          <p:cNvPr id="3" name="Content Placeholder 2">
            <a:extLst>
              <a:ext uri="{FF2B5EF4-FFF2-40B4-BE49-F238E27FC236}">
                <a16:creationId xmlns:a16="http://schemas.microsoft.com/office/drawing/2014/main" id="{15F632F8-5F1A-C2C2-B9CF-AEDAFCB6CF62}"/>
              </a:ext>
            </a:extLst>
          </p:cNvPr>
          <p:cNvSpPr>
            <a:spLocks noGrp="1"/>
          </p:cNvSpPr>
          <p:nvPr>
            <p:ph idx="1"/>
          </p:nvPr>
        </p:nvSpPr>
        <p:spPr>
          <a:xfrm>
            <a:off x="304800" y="1764507"/>
            <a:ext cx="3845859" cy="4071517"/>
          </a:xfrm>
        </p:spPr>
        <p:txBody>
          <a:bodyPr>
            <a:normAutofit/>
          </a:bodyPr>
          <a:lstStyle/>
          <a:p>
            <a:pPr algn="l"/>
            <a:r>
              <a:rPr lang="en-US" sz="1800" dirty="0"/>
              <a:t>Importance of measuring cost of different alternatives.</a:t>
            </a:r>
          </a:p>
          <a:p>
            <a:pPr algn="l"/>
            <a:r>
              <a:rPr lang="en-US" sz="1800" dirty="0"/>
              <a:t>Comes down to measuring cost of capital expenditures and operating expenditures separated into fixed operating costs and variable operating costs.</a:t>
            </a:r>
          </a:p>
          <a:p>
            <a:pPr algn="l"/>
            <a:r>
              <a:rPr lang="en-US" sz="1800" dirty="0"/>
              <a:t>Measure the total costs relative to the  amount produced. </a:t>
            </a:r>
          </a:p>
          <a:p>
            <a:pPr algn="l"/>
            <a:r>
              <a:rPr lang="en-US" sz="1800" dirty="0"/>
              <a:t>In non-electricity industries compute the  total cost of ownership.</a:t>
            </a:r>
          </a:p>
          <a:p>
            <a:pPr algn="l"/>
            <a:r>
              <a:rPr lang="en-US" sz="1800" dirty="0"/>
              <a:t>Always depends on cost of capital, inflation and taxes</a:t>
            </a:r>
          </a:p>
          <a:p>
            <a:pPr algn="l"/>
            <a:endParaRPr lang="en-US" sz="1800" dirty="0"/>
          </a:p>
          <a:p>
            <a:pPr algn="l"/>
            <a:endParaRPr lang="en-US" sz="1800" dirty="0"/>
          </a:p>
        </p:txBody>
      </p:sp>
      <p:sp>
        <p:nvSpPr>
          <p:cNvPr id="4" name="Slide Number Placeholder 3">
            <a:extLst>
              <a:ext uri="{FF2B5EF4-FFF2-40B4-BE49-F238E27FC236}">
                <a16:creationId xmlns:a16="http://schemas.microsoft.com/office/drawing/2014/main" id="{0FE4E521-EC46-F1F0-EC42-9AA602C95E0A}"/>
              </a:ext>
            </a:extLst>
          </p:cNvPr>
          <p:cNvSpPr>
            <a:spLocks noGrp="1"/>
          </p:cNvSpPr>
          <p:nvPr>
            <p:ph type="sldNum" sz="quarter" idx="12"/>
          </p:nvPr>
        </p:nvSpPr>
        <p:spPr/>
        <p:txBody>
          <a:bodyPr/>
          <a:lstStyle/>
          <a:p>
            <a:fld id="{EB241CD2-1E45-42A3-B213-66A034DF9A3B}" type="slidenum">
              <a:rPr lang="en-GB" smtClean="0"/>
              <a:t>210</a:t>
            </a:fld>
            <a:endParaRPr lang="en-GB" dirty="0"/>
          </a:p>
        </p:txBody>
      </p:sp>
      <p:pic>
        <p:nvPicPr>
          <p:cNvPr id="7" name="Picture 6" descr="Luxembourg deploys 150 kW ABB fast ...">
            <a:extLst>
              <a:ext uri="{FF2B5EF4-FFF2-40B4-BE49-F238E27FC236}">
                <a16:creationId xmlns:a16="http://schemas.microsoft.com/office/drawing/2014/main" id="{481E28C9-D4D0-32E0-F17A-7E3AFEC30E03}"/>
              </a:ext>
            </a:extLst>
          </p:cNvPr>
          <p:cNvPicPr>
            <a:picLocks noChangeAspect="1"/>
          </p:cNvPicPr>
          <p:nvPr/>
        </p:nvPicPr>
        <p:blipFill>
          <a:blip r:embed="rId2"/>
          <a:stretch>
            <a:fillRect/>
          </a:stretch>
        </p:blipFill>
        <p:spPr>
          <a:xfrm>
            <a:off x="4238846" y="2094309"/>
            <a:ext cx="1528286" cy="940594"/>
          </a:xfrm>
          <a:prstGeom prst="rect">
            <a:avLst/>
          </a:prstGeom>
        </p:spPr>
      </p:pic>
      <p:pic>
        <p:nvPicPr>
          <p:cNvPr id="8" name="Picture 7" descr="IRIS BUS Cityclass 491E.10.27/U95 3PP City bus Internal combustion diesel  engine">
            <a:extLst>
              <a:ext uri="{FF2B5EF4-FFF2-40B4-BE49-F238E27FC236}">
                <a16:creationId xmlns:a16="http://schemas.microsoft.com/office/drawing/2014/main" id="{6B8C6E92-3DEF-36B9-5E16-0D8455343F43}"/>
              </a:ext>
            </a:extLst>
          </p:cNvPr>
          <p:cNvPicPr>
            <a:picLocks noChangeAspect="1"/>
          </p:cNvPicPr>
          <p:nvPr/>
        </p:nvPicPr>
        <p:blipFill>
          <a:blip r:embed="rId3"/>
          <a:stretch>
            <a:fillRect/>
          </a:stretch>
        </p:blipFill>
        <p:spPr>
          <a:xfrm>
            <a:off x="4340763" y="3493294"/>
            <a:ext cx="1426369" cy="1069658"/>
          </a:xfrm>
          <a:prstGeom prst="rect">
            <a:avLst/>
          </a:prstGeom>
        </p:spPr>
      </p:pic>
      <p:pic>
        <p:nvPicPr>
          <p:cNvPr id="9" name="Picture 8" descr="The diagram illustrates the cost comparison of various NVIDIA technologies, such as NVL72, in different configurations and cooling methods.&#10;&#10;AI-generated content may be incorrect.">
            <a:extLst>
              <a:ext uri="{FF2B5EF4-FFF2-40B4-BE49-F238E27FC236}">
                <a16:creationId xmlns:a16="http://schemas.microsoft.com/office/drawing/2014/main" id="{A55DF7D4-058B-46C1-41C3-C0BBFFC178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8118" y="2564606"/>
            <a:ext cx="2714625" cy="1571625"/>
          </a:xfrm>
          <a:prstGeom prst="rect">
            <a:avLst/>
          </a:prstGeom>
        </p:spPr>
      </p:pic>
    </p:spTree>
    <p:extLst>
      <p:ext uri="{BB962C8B-B14F-4D97-AF65-F5344CB8AC3E}">
        <p14:creationId xmlns:p14="http://schemas.microsoft.com/office/powerpoint/2010/main" val="61892533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D0869-7115-C7A9-2B3C-D74FB4AEA29B}"/>
              </a:ext>
            </a:extLst>
          </p:cNvPr>
          <p:cNvSpPr>
            <a:spLocks noGrp="1"/>
          </p:cNvSpPr>
          <p:nvPr>
            <p:ph type="title"/>
          </p:nvPr>
        </p:nvSpPr>
        <p:spPr/>
        <p:txBody>
          <a:bodyPr/>
          <a:lstStyle/>
          <a:p>
            <a:r>
              <a:rPr lang="en-US" dirty="0"/>
              <a:t>Calculation of LCOE</a:t>
            </a:r>
          </a:p>
        </p:txBody>
      </p:sp>
      <p:sp>
        <p:nvSpPr>
          <p:cNvPr id="3" name="Content Placeholder 2">
            <a:extLst>
              <a:ext uri="{FF2B5EF4-FFF2-40B4-BE49-F238E27FC236}">
                <a16:creationId xmlns:a16="http://schemas.microsoft.com/office/drawing/2014/main" id="{EB06A85D-6BA1-EB76-CFBA-D617465CEED5}"/>
              </a:ext>
            </a:extLst>
          </p:cNvPr>
          <p:cNvSpPr>
            <a:spLocks noGrp="1"/>
          </p:cNvSpPr>
          <p:nvPr>
            <p:ph idx="1"/>
          </p:nvPr>
        </p:nvSpPr>
        <p:spPr/>
        <p:txBody>
          <a:bodyPr>
            <a:normAutofit/>
          </a:bodyPr>
          <a:lstStyle/>
          <a:p>
            <a:r>
              <a:rPr lang="en-US" sz="2000" dirty="0"/>
              <a:t>Four Equations – Produce the same value</a:t>
            </a:r>
          </a:p>
          <a:p>
            <a:pPr lvl="1"/>
            <a:r>
              <a:rPr lang="en-US" sz="1600" dirty="0"/>
              <a:t>Theoretical Discount Rate – Pre-tax target IRR</a:t>
            </a:r>
          </a:p>
          <a:p>
            <a:pPr lvl="1"/>
            <a:r>
              <a:rPr lang="en-US" sz="1600" dirty="0"/>
              <a:t>Classic Equation: LCOE = PV of Revenues/PV of Generation</a:t>
            </a:r>
          </a:p>
          <a:p>
            <a:pPr lvl="1"/>
            <a:r>
              <a:rPr lang="en-US" sz="1600" dirty="0"/>
              <a:t>Similar Equation: LCOE = (Capital Expenditures + PV of O&amp;M)/PV of Generation</a:t>
            </a:r>
          </a:p>
          <a:p>
            <a:pPr lvl="1"/>
            <a:r>
              <a:rPr lang="en-US" sz="1600" dirty="0"/>
              <a:t>Conceptual Equation: LCOE = Weighted Average Price where weights are discount rate, generation</a:t>
            </a:r>
          </a:p>
          <a:p>
            <a:pPr lvl="1"/>
            <a:r>
              <a:rPr lang="en-US" sz="1600" dirty="0"/>
              <a:t>Value Driver Equation: LCOE = </a:t>
            </a:r>
          </a:p>
          <a:p>
            <a:pPr lvl="2"/>
            <a:r>
              <a:rPr lang="en-US" sz="1600" dirty="0"/>
              <a:t>(Capacity Cost + Fuel Cost + Variable O&amp;M + Fixed O&amp;M)/kWh  where</a:t>
            </a:r>
          </a:p>
          <a:p>
            <a:pPr lvl="1"/>
            <a:r>
              <a:rPr lang="en-US" sz="1600" dirty="0"/>
              <a:t>Capacity Cost in Equation: Capacity Cost = </a:t>
            </a:r>
          </a:p>
          <a:p>
            <a:pPr lvl="2"/>
            <a:r>
              <a:rPr lang="en-US" sz="1600" dirty="0"/>
              <a:t>PMT(Discount Rate, Economic Life, FV of Cap Exp)</a:t>
            </a:r>
          </a:p>
        </p:txBody>
      </p:sp>
      <p:sp>
        <p:nvSpPr>
          <p:cNvPr id="4" name="Slide Number Placeholder 3">
            <a:extLst>
              <a:ext uri="{FF2B5EF4-FFF2-40B4-BE49-F238E27FC236}">
                <a16:creationId xmlns:a16="http://schemas.microsoft.com/office/drawing/2014/main" id="{3958ADA0-CFB0-E29E-85AD-C06A174ACD7C}"/>
              </a:ext>
            </a:extLst>
          </p:cNvPr>
          <p:cNvSpPr>
            <a:spLocks noGrp="1"/>
          </p:cNvSpPr>
          <p:nvPr>
            <p:ph type="sldNum" sz="quarter" idx="12"/>
          </p:nvPr>
        </p:nvSpPr>
        <p:spPr/>
        <p:txBody>
          <a:bodyPr/>
          <a:lstStyle/>
          <a:p>
            <a:fld id="{EB241CD2-1E45-42A3-B213-66A034DF9A3B}" type="slidenum">
              <a:rPr lang="en-GB" smtClean="0"/>
              <a:t>211</a:t>
            </a:fld>
            <a:endParaRPr lang="en-GB" dirty="0"/>
          </a:p>
        </p:txBody>
      </p:sp>
    </p:spTree>
    <p:extLst>
      <p:ext uri="{BB962C8B-B14F-4D97-AF65-F5344CB8AC3E}">
        <p14:creationId xmlns:p14="http://schemas.microsoft.com/office/powerpoint/2010/main" val="407434957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22C56-BDC3-4A87-CA71-E814697EAE86}"/>
              </a:ext>
            </a:extLst>
          </p:cNvPr>
          <p:cNvSpPr>
            <a:spLocks noGrp="1"/>
          </p:cNvSpPr>
          <p:nvPr>
            <p:ph type="title"/>
          </p:nvPr>
        </p:nvSpPr>
        <p:spPr>
          <a:xfrm>
            <a:off x="200025" y="1009652"/>
            <a:ext cx="7606242" cy="490537"/>
          </a:xfrm>
        </p:spPr>
        <p:txBody>
          <a:bodyPr anchor="ctr">
            <a:normAutofit/>
          </a:bodyPr>
          <a:lstStyle/>
          <a:p>
            <a:r>
              <a:rPr lang="en-US" dirty="0"/>
              <a:t>Nuances in LCOE Calculation</a:t>
            </a:r>
          </a:p>
        </p:txBody>
      </p:sp>
      <p:sp>
        <p:nvSpPr>
          <p:cNvPr id="3" name="Content Placeholder 2">
            <a:extLst>
              <a:ext uri="{FF2B5EF4-FFF2-40B4-BE49-F238E27FC236}">
                <a16:creationId xmlns:a16="http://schemas.microsoft.com/office/drawing/2014/main" id="{422B9950-DF57-546B-75B0-8604473D60F0}"/>
              </a:ext>
            </a:extLst>
          </p:cNvPr>
          <p:cNvSpPr>
            <a:spLocks noGrp="1"/>
          </p:cNvSpPr>
          <p:nvPr>
            <p:ph sz="half" idx="1"/>
          </p:nvPr>
        </p:nvSpPr>
        <p:spPr>
          <a:xfrm>
            <a:off x="238125" y="1829821"/>
            <a:ext cx="4152900" cy="3499418"/>
          </a:xfrm>
        </p:spPr>
        <p:txBody>
          <a:bodyPr>
            <a:normAutofit/>
          </a:bodyPr>
          <a:lstStyle/>
          <a:p>
            <a:r>
              <a:rPr lang="en-US" dirty="0"/>
              <a:t>Nuances are essential</a:t>
            </a:r>
          </a:p>
          <a:p>
            <a:pPr lvl="1"/>
            <a:r>
              <a:rPr lang="en-US" sz="1500" dirty="0"/>
              <a:t>Real versus nominal LCOE</a:t>
            </a:r>
          </a:p>
          <a:p>
            <a:pPr lvl="1"/>
            <a:r>
              <a:rPr lang="en-US" sz="1500" dirty="0"/>
              <a:t>Taxes in LCOE</a:t>
            </a:r>
          </a:p>
          <a:p>
            <a:pPr lvl="1"/>
            <a:r>
              <a:rPr lang="en-US" sz="1500" dirty="0"/>
              <a:t>Financing Assumptions</a:t>
            </a:r>
          </a:p>
          <a:p>
            <a:pPr lvl="1"/>
            <a:r>
              <a:rPr lang="en-US" sz="1500" dirty="0"/>
              <a:t>Cost of Capital</a:t>
            </a:r>
          </a:p>
        </p:txBody>
      </p:sp>
      <p:pic>
        <p:nvPicPr>
          <p:cNvPr id="5" name="Picture 4" descr="A graph of a graph with numbers and text&#10;&#10;Description automatically generated with medium confidence">
            <a:extLst>
              <a:ext uri="{FF2B5EF4-FFF2-40B4-BE49-F238E27FC236}">
                <a16:creationId xmlns:a16="http://schemas.microsoft.com/office/drawing/2014/main" id="{FEA6F350-E4ED-FCF6-13D3-7C8A5129EF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3425" y="2039984"/>
            <a:ext cx="4152900" cy="3062762"/>
          </a:xfrm>
          <a:prstGeom prst="rect">
            <a:avLst/>
          </a:prstGeom>
          <a:noFill/>
        </p:spPr>
      </p:pic>
      <p:sp>
        <p:nvSpPr>
          <p:cNvPr id="4" name="Slide Number Placeholder 3">
            <a:extLst>
              <a:ext uri="{FF2B5EF4-FFF2-40B4-BE49-F238E27FC236}">
                <a16:creationId xmlns:a16="http://schemas.microsoft.com/office/drawing/2014/main" id="{F8E7C693-82A2-837E-A366-AC89321A10D2}"/>
              </a:ext>
            </a:extLst>
          </p:cNvPr>
          <p:cNvSpPr>
            <a:spLocks noGrp="1"/>
          </p:cNvSpPr>
          <p:nvPr>
            <p:ph type="sldNum" sz="quarter" idx="12"/>
          </p:nvPr>
        </p:nvSpPr>
        <p:spPr>
          <a:xfrm>
            <a:off x="8621487" y="5700713"/>
            <a:ext cx="522514" cy="300038"/>
          </a:xfrm>
        </p:spPr>
        <p:txBody>
          <a:bodyPr anchor="ctr">
            <a:normAutofit/>
          </a:bodyPr>
          <a:lstStyle/>
          <a:p>
            <a:pPr>
              <a:spcAft>
                <a:spcPts val="450"/>
              </a:spcAft>
            </a:pPr>
            <a:fld id="{EB241CD2-1E45-42A3-B213-66A034DF9A3B}" type="slidenum">
              <a:rPr lang="en-GB" smtClean="0"/>
              <a:pPr>
                <a:spcAft>
                  <a:spcPts val="450"/>
                </a:spcAft>
              </a:pPr>
              <a:t>212</a:t>
            </a:fld>
            <a:endParaRPr lang="en-GB"/>
          </a:p>
        </p:txBody>
      </p:sp>
    </p:spTree>
    <p:extLst>
      <p:ext uri="{BB962C8B-B14F-4D97-AF65-F5344CB8AC3E}">
        <p14:creationId xmlns:p14="http://schemas.microsoft.com/office/powerpoint/2010/main" val="397239971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F087B-E46F-98B8-6682-C007D34C93E1}"/>
              </a:ext>
            </a:extLst>
          </p:cNvPr>
          <p:cNvSpPr>
            <a:spLocks noGrp="1"/>
          </p:cNvSpPr>
          <p:nvPr>
            <p:ph type="title"/>
          </p:nvPr>
        </p:nvSpPr>
        <p:spPr/>
        <p:txBody>
          <a:bodyPr/>
          <a:lstStyle/>
          <a:p>
            <a:r>
              <a:rPr lang="en-US" dirty="0"/>
              <a:t>Lazard LCOE</a:t>
            </a:r>
          </a:p>
        </p:txBody>
      </p:sp>
      <p:sp>
        <p:nvSpPr>
          <p:cNvPr id="3" name="Content Placeholder 2">
            <a:extLst>
              <a:ext uri="{FF2B5EF4-FFF2-40B4-BE49-F238E27FC236}">
                <a16:creationId xmlns:a16="http://schemas.microsoft.com/office/drawing/2014/main" id="{F696E83C-D51C-8E38-6F3B-10D28921F86F}"/>
              </a:ext>
            </a:extLst>
          </p:cNvPr>
          <p:cNvSpPr>
            <a:spLocks noGrp="1"/>
          </p:cNvSpPr>
          <p:nvPr>
            <p:ph idx="1"/>
          </p:nvPr>
        </p:nvSpPr>
        <p:spPr>
          <a:xfrm>
            <a:off x="304802" y="1021975"/>
            <a:ext cx="1586752" cy="4554071"/>
          </a:xfrm>
        </p:spPr>
        <p:txBody>
          <a:bodyPr/>
          <a:lstStyle/>
          <a:p>
            <a:pPr algn="l"/>
            <a:r>
              <a:rPr lang="en-US" dirty="0"/>
              <a:t>Famous Lazard study is biased against capital intensive technologies</a:t>
            </a:r>
          </a:p>
          <a:p>
            <a:pPr algn="l"/>
            <a:endParaRPr lang="en-US" dirty="0"/>
          </a:p>
        </p:txBody>
      </p:sp>
      <p:sp>
        <p:nvSpPr>
          <p:cNvPr id="4" name="Slide Number Placeholder 3">
            <a:extLst>
              <a:ext uri="{FF2B5EF4-FFF2-40B4-BE49-F238E27FC236}">
                <a16:creationId xmlns:a16="http://schemas.microsoft.com/office/drawing/2014/main" id="{98FA154D-26AE-EDCA-5937-0979BB07453D}"/>
              </a:ext>
            </a:extLst>
          </p:cNvPr>
          <p:cNvSpPr>
            <a:spLocks noGrp="1"/>
          </p:cNvSpPr>
          <p:nvPr>
            <p:ph type="sldNum" sz="quarter" idx="12"/>
          </p:nvPr>
        </p:nvSpPr>
        <p:spPr/>
        <p:txBody>
          <a:bodyPr/>
          <a:lstStyle/>
          <a:p>
            <a:fld id="{EB241CD2-1E45-42A3-B213-66A034DF9A3B}" type="slidenum">
              <a:rPr lang="en-GB" smtClean="0"/>
              <a:t>213</a:t>
            </a:fld>
            <a:endParaRPr lang="en-GB" dirty="0"/>
          </a:p>
        </p:txBody>
      </p:sp>
      <p:pic>
        <p:nvPicPr>
          <p:cNvPr id="5" name="Picture 4">
            <a:extLst>
              <a:ext uri="{FF2B5EF4-FFF2-40B4-BE49-F238E27FC236}">
                <a16:creationId xmlns:a16="http://schemas.microsoft.com/office/drawing/2014/main" id="{7D567EC7-4EC1-4477-C9C4-9B3BA5B54C0F}"/>
              </a:ext>
            </a:extLst>
          </p:cNvPr>
          <p:cNvPicPr>
            <a:picLocks noChangeAspect="1"/>
          </p:cNvPicPr>
          <p:nvPr/>
        </p:nvPicPr>
        <p:blipFill>
          <a:blip r:embed="rId2"/>
          <a:stretch>
            <a:fillRect/>
          </a:stretch>
        </p:blipFill>
        <p:spPr>
          <a:xfrm>
            <a:off x="2799446" y="340853"/>
            <a:ext cx="5900238" cy="2902841"/>
          </a:xfrm>
          <a:prstGeom prst="rect">
            <a:avLst/>
          </a:prstGeom>
        </p:spPr>
      </p:pic>
      <p:pic>
        <p:nvPicPr>
          <p:cNvPr id="6" name="Picture 5">
            <a:extLst>
              <a:ext uri="{FF2B5EF4-FFF2-40B4-BE49-F238E27FC236}">
                <a16:creationId xmlns:a16="http://schemas.microsoft.com/office/drawing/2014/main" id="{06E7254B-2374-C6EE-24E7-648402E1ECEE}"/>
              </a:ext>
            </a:extLst>
          </p:cNvPr>
          <p:cNvPicPr>
            <a:picLocks noChangeAspect="1"/>
          </p:cNvPicPr>
          <p:nvPr/>
        </p:nvPicPr>
        <p:blipFill>
          <a:blip r:embed="rId3"/>
          <a:stretch>
            <a:fillRect/>
          </a:stretch>
        </p:blipFill>
        <p:spPr>
          <a:xfrm>
            <a:off x="2721249" y="3480267"/>
            <a:ext cx="5900238" cy="3174530"/>
          </a:xfrm>
          <a:prstGeom prst="rect">
            <a:avLst/>
          </a:prstGeom>
        </p:spPr>
      </p:pic>
    </p:spTree>
    <p:extLst>
      <p:ext uri="{BB962C8B-B14F-4D97-AF65-F5344CB8AC3E}">
        <p14:creationId xmlns:p14="http://schemas.microsoft.com/office/powerpoint/2010/main" val="281227314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54CB8-1847-3A85-2D90-AE10CCD6A2F9}"/>
              </a:ext>
            </a:extLst>
          </p:cNvPr>
          <p:cNvSpPr>
            <a:spLocks noGrp="1"/>
          </p:cNvSpPr>
          <p:nvPr>
            <p:ph type="title"/>
          </p:nvPr>
        </p:nvSpPr>
        <p:spPr/>
        <p:txBody>
          <a:bodyPr/>
          <a:lstStyle/>
          <a:p>
            <a:r>
              <a:rPr lang="en-US" dirty="0"/>
              <a:t>Effect of Financial Assumptions on LCOE</a:t>
            </a:r>
          </a:p>
        </p:txBody>
      </p:sp>
      <p:sp>
        <p:nvSpPr>
          <p:cNvPr id="3" name="Content Placeholder 2">
            <a:extLst>
              <a:ext uri="{FF2B5EF4-FFF2-40B4-BE49-F238E27FC236}">
                <a16:creationId xmlns:a16="http://schemas.microsoft.com/office/drawing/2014/main" id="{90367EE3-E7B7-61ED-B6A5-3B4D9C053754}"/>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D1EEB6D6-97B8-0F79-86E0-6E06DEF29CEB}"/>
              </a:ext>
            </a:extLst>
          </p:cNvPr>
          <p:cNvSpPr>
            <a:spLocks noGrp="1"/>
          </p:cNvSpPr>
          <p:nvPr>
            <p:ph type="sldNum" sz="quarter" idx="12"/>
          </p:nvPr>
        </p:nvSpPr>
        <p:spPr/>
        <p:txBody>
          <a:bodyPr/>
          <a:lstStyle/>
          <a:p>
            <a:fld id="{EB241CD2-1E45-42A3-B213-66A034DF9A3B}" type="slidenum">
              <a:rPr lang="en-GB" smtClean="0"/>
              <a:t>214</a:t>
            </a:fld>
            <a:endParaRPr lang="en-GB" dirty="0"/>
          </a:p>
        </p:txBody>
      </p:sp>
      <p:pic>
        <p:nvPicPr>
          <p:cNvPr id="10" name="Picture 9" descr="The diagram illustrates the sensitivity of the Levelized Cost of Electricity (LCOE) for a nuclear plant, considering factors like interest rates, equity costs, taxes, and debt ratios.&#10;&#10;AI-generated content may be incorrect.">
            <a:extLst>
              <a:ext uri="{FF2B5EF4-FFF2-40B4-BE49-F238E27FC236}">
                <a16:creationId xmlns:a16="http://schemas.microsoft.com/office/drawing/2014/main" id="{9818C0B6-8C44-6C09-963A-A8DA5A9E4BB6}"/>
              </a:ext>
            </a:extLst>
          </p:cNvPr>
          <p:cNvPicPr>
            <a:picLocks noChangeAspect="1"/>
          </p:cNvPicPr>
          <p:nvPr/>
        </p:nvPicPr>
        <p:blipFill>
          <a:blip r:embed="rId2"/>
          <a:stretch>
            <a:fillRect/>
          </a:stretch>
        </p:blipFill>
        <p:spPr>
          <a:xfrm>
            <a:off x="384203" y="2080215"/>
            <a:ext cx="8157881" cy="4001979"/>
          </a:xfrm>
          <a:prstGeom prst="rect">
            <a:avLst/>
          </a:prstGeom>
        </p:spPr>
      </p:pic>
      <p:sp>
        <p:nvSpPr>
          <p:cNvPr id="5" name="TextBox 4">
            <a:extLst>
              <a:ext uri="{FF2B5EF4-FFF2-40B4-BE49-F238E27FC236}">
                <a16:creationId xmlns:a16="http://schemas.microsoft.com/office/drawing/2014/main" id="{78F0427C-77D9-4F98-4DDC-3E7AB4F15220}"/>
              </a:ext>
            </a:extLst>
          </p:cNvPr>
          <p:cNvSpPr txBox="1"/>
          <p:nvPr/>
        </p:nvSpPr>
        <p:spPr>
          <a:xfrm>
            <a:off x="4894729" y="1039906"/>
            <a:ext cx="3647355" cy="923330"/>
          </a:xfrm>
          <a:prstGeom prst="rect">
            <a:avLst/>
          </a:prstGeom>
          <a:solidFill>
            <a:srgbClr val="FFFF00"/>
          </a:solidFill>
        </p:spPr>
        <p:txBody>
          <a:bodyPr wrap="square" rtlCol="0">
            <a:spAutoFit/>
          </a:bodyPr>
          <a:lstStyle/>
          <a:p>
            <a:r>
              <a:rPr lang="en-US" dirty="0"/>
              <a:t>Create chart like this with waterfall option in excel (set-up base and increment)</a:t>
            </a:r>
          </a:p>
        </p:txBody>
      </p:sp>
    </p:spTree>
    <p:extLst>
      <p:ext uri="{BB962C8B-B14F-4D97-AF65-F5344CB8AC3E}">
        <p14:creationId xmlns:p14="http://schemas.microsoft.com/office/powerpoint/2010/main" val="126670041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52896-9FEA-FF6A-CC9A-A1C0A75690BB}"/>
              </a:ext>
            </a:extLst>
          </p:cNvPr>
          <p:cNvSpPr>
            <a:spLocks noGrp="1"/>
          </p:cNvSpPr>
          <p:nvPr>
            <p:ph type="title"/>
          </p:nvPr>
        </p:nvSpPr>
        <p:spPr/>
        <p:txBody>
          <a:bodyPr/>
          <a:lstStyle/>
          <a:p>
            <a:r>
              <a:rPr lang="en-US" dirty="0"/>
              <a:t>LCOE of Different Technologies</a:t>
            </a:r>
          </a:p>
        </p:txBody>
      </p:sp>
      <p:sp>
        <p:nvSpPr>
          <p:cNvPr id="3" name="Content Placeholder 2">
            <a:extLst>
              <a:ext uri="{FF2B5EF4-FFF2-40B4-BE49-F238E27FC236}">
                <a16:creationId xmlns:a16="http://schemas.microsoft.com/office/drawing/2014/main" id="{C9F0476E-38F3-2CD5-0BE8-C9F5F3619B43}"/>
              </a:ext>
            </a:extLst>
          </p:cNvPr>
          <p:cNvSpPr>
            <a:spLocks noGrp="1"/>
          </p:cNvSpPr>
          <p:nvPr>
            <p:ph idx="1"/>
          </p:nvPr>
        </p:nvSpPr>
        <p:spPr/>
        <p:txBody>
          <a:bodyPr/>
          <a:lstStyle/>
          <a:p>
            <a:r>
              <a:rPr lang="en-US" dirty="0"/>
              <a:t>Cost depend on use cases</a:t>
            </a:r>
          </a:p>
          <a:p>
            <a:endParaRPr lang="en-US" dirty="0"/>
          </a:p>
        </p:txBody>
      </p:sp>
      <p:sp>
        <p:nvSpPr>
          <p:cNvPr id="4" name="Slide Number Placeholder 3">
            <a:extLst>
              <a:ext uri="{FF2B5EF4-FFF2-40B4-BE49-F238E27FC236}">
                <a16:creationId xmlns:a16="http://schemas.microsoft.com/office/drawing/2014/main" id="{A3894134-DEDC-15FF-EBBB-6FB32A77D65E}"/>
              </a:ext>
            </a:extLst>
          </p:cNvPr>
          <p:cNvSpPr>
            <a:spLocks noGrp="1"/>
          </p:cNvSpPr>
          <p:nvPr>
            <p:ph type="sldNum" sz="quarter" idx="12"/>
          </p:nvPr>
        </p:nvSpPr>
        <p:spPr/>
        <p:txBody>
          <a:bodyPr/>
          <a:lstStyle/>
          <a:p>
            <a:fld id="{EB241CD2-1E45-42A3-B213-66A034DF9A3B}" type="slidenum">
              <a:rPr lang="en-GB" smtClean="0"/>
              <a:t>215</a:t>
            </a:fld>
            <a:endParaRPr lang="en-GB" dirty="0"/>
          </a:p>
        </p:txBody>
      </p:sp>
      <p:pic>
        <p:nvPicPr>
          <p:cNvPr id="6" name="Picture 5" descr="The chart displays a range of internal rates of return (IRR) for various energy sources, including gas, solar, and wind, with prices listed in USD per MMBTU.&#10;&#10;AI-generated content may be incorrect.">
            <a:extLst>
              <a:ext uri="{FF2B5EF4-FFF2-40B4-BE49-F238E27FC236}">
                <a16:creationId xmlns:a16="http://schemas.microsoft.com/office/drawing/2014/main" id="{2A4FBEAD-CB70-4679-FBE2-64B22853FB1C}"/>
              </a:ext>
            </a:extLst>
          </p:cNvPr>
          <p:cNvPicPr>
            <a:picLocks noChangeAspect="1"/>
          </p:cNvPicPr>
          <p:nvPr/>
        </p:nvPicPr>
        <p:blipFill>
          <a:blip r:embed="rId2"/>
          <a:stretch>
            <a:fillRect/>
          </a:stretch>
        </p:blipFill>
        <p:spPr>
          <a:xfrm>
            <a:off x="1268373" y="1883543"/>
            <a:ext cx="5858568" cy="4296822"/>
          </a:xfrm>
          <a:prstGeom prst="rect">
            <a:avLst/>
          </a:prstGeom>
        </p:spPr>
      </p:pic>
    </p:spTree>
    <p:extLst>
      <p:ext uri="{BB962C8B-B14F-4D97-AF65-F5344CB8AC3E}">
        <p14:creationId xmlns:p14="http://schemas.microsoft.com/office/powerpoint/2010/main" val="60230376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3F4B5-2D9E-5D60-0874-1A41CB81B0E5}"/>
              </a:ext>
            </a:extLst>
          </p:cNvPr>
          <p:cNvSpPr>
            <a:spLocks noGrp="1"/>
          </p:cNvSpPr>
          <p:nvPr>
            <p:ph type="title"/>
          </p:nvPr>
        </p:nvSpPr>
        <p:spPr/>
        <p:txBody>
          <a:bodyPr/>
          <a:lstStyle/>
          <a:p>
            <a:r>
              <a:rPr lang="en-US" dirty="0"/>
              <a:t>LCOE of Battery and Solar</a:t>
            </a:r>
          </a:p>
        </p:txBody>
      </p:sp>
      <p:sp>
        <p:nvSpPr>
          <p:cNvPr id="3" name="Content Placeholder 2">
            <a:extLst>
              <a:ext uri="{FF2B5EF4-FFF2-40B4-BE49-F238E27FC236}">
                <a16:creationId xmlns:a16="http://schemas.microsoft.com/office/drawing/2014/main" id="{9792F11B-7696-B52E-57F8-233699B15FEF}"/>
              </a:ext>
            </a:extLst>
          </p:cNvPr>
          <p:cNvSpPr>
            <a:spLocks noGrp="1"/>
          </p:cNvSpPr>
          <p:nvPr>
            <p:ph idx="1"/>
          </p:nvPr>
        </p:nvSpPr>
        <p:spPr/>
        <p:txBody>
          <a:bodyPr/>
          <a:lstStyle/>
          <a:p>
            <a:r>
              <a:rPr lang="en-US" dirty="0"/>
              <a:t>Big Question for Electricity – Cost of Storage and Solar</a:t>
            </a:r>
          </a:p>
          <a:p>
            <a:pPr marL="0" indent="0">
              <a:buNone/>
            </a:pPr>
            <a:endParaRPr lang="en-US" dirty="0"/>
          </a:p>
        </p:txBody>
      </p:sp>
      <p:sp>
        <p:nvSpPr>
          <p:cNvPr id="4" name="Slide Number Placeholder 3">
            <a:extLst>
              <a:ext uri="{FF2B5EF4-FFF2-40B4-BE49-F238E27FC236}">
                <a16:creationId xmlns:a16="http://schemas.microsoft.com/office/drawing/2014/main" id="{FD13FBB5-1145-0141-0A43-496BF6CDCAA4}"/>
              </a:ext>
            </a:extLst>
          </p:cNvPr>
          <p:cNvSpPr>
            <a:spLocks noGrp="1"/>
          </p:cNvSpPr>
          <p:nvPr>
            <p:ph type="sldNum" sz="quarter" idx="12"/>
          </p:nvPr>
        </p:nvSpPr>
        <p:spPr/>
        <p:txBody>
          <a:bodyPr/>
          <a:lstStyle/>
          <a:p>
            <a:fld id="{EB241CD2-1E45-42A3-B213-66A034DF9A3B}" type="slidenum">
              <a:rPr lang="en-GB" smtClean="0"/>
              <a:t>216</a:t>
            </a:fld>
            <a:endParaRPr lang="en-GB" dirty="0"/>
          </a:p>
        </p:txBody>
      </p:sp>
      <p:pic>
        <p:nvPicPr>
          <p:cNvPr id="6" name="Picture 5" descr="The image displays a battery waterfall chart with various factors such as battery storage, operating and maintenance costs, service requirements, battery life, and degradation rates, comparing different scenarios for a battery'0s.&#10;&#10;AI-generated content may be incorrect.">
            <a:extLst>
              <a:ext uri="{FF2B5EF4-FFF2-40B4-BE49-F238E27FC236}">
                <a16:creationId xmlns:a16="http://schemas.microsoft.com/office/drawing/2014/main" id="{1A8C582C-4ED4-6132-42C1-0C0CC72AEE41}"/>
              </a:ext>
            </a:extLst>
          </p:cNvPr>
          <p:cNvPicPr>
            <a:picLocks noChangeAspect="1"/>
          </p:cNvPicPr>
          <p:nvPr/>
        </p:nvPicPr>
        <p:blipFill>
          <a:blip r:embed="rId2"/>
          <a:stretch>
            <a:fillRect/>
          </a:stretch>
        </p:blipFill>
        <p:spPr>
          <a:xfrm>
            <a:off x="4921402" y="2286000"/>
            <a:ext cx="4025429" cy="2914779"/>
          </a:xfrm>
          <a:prstGeom prst="rect">
            <a:avLst/>
          </a:prstGeom>
        </p:spPr>
      </p:pic>
      <p:pic>
        <p:nvPicPr>
          <p:cNvPr id="7" name="Picture 6" descr="The diagram shows a descending trend in the price of lithium battery cells, specifically CATL's LFP cells, projected to continue until the end of 2024.&#10;&#10;AI-generated content may be incorrect.">
            <a:extLst>
              <a:ext uri="{FF2B5EF4-FFF2-40B4-BE49-F238E27FC236}">
                <a16:creationId xmlns:a16="http://schemas.microsoft.com/office/drawing/2014/main" id="{2120CD40-C683-E2D1-D08C-4F47CEF09B2B}"/>
              </a:ext>
            </a:extLst>
          </p:cNvPr>
          <p:cNvPicPr>
            <a:picLocks noChangeAspect="1"/>
          </p:cNvPicPr>
          <p:nvPr/>
        </p:nvPicPr>
        <p:blipFill>
          <a:blip r:embed="rId3"/>
          <a:stretch>
            <a:fillRect/>
          </a:stretch>
        </p:blipFill>
        <p:spPr>
          <a:xfrm>
            <a:off x="304801" y="2243449"/>
            <a:ext cx="4065230" cy="2561942"/>
          </a:xfrm>
          <a:prstGeom prst="rect">
            <a:avLst/>
          </a:prstGeom>
        </p:spPr>
      </p:pic>
    </p:spTree>
    <p:extLst>
      <p:ext uri="{BB962C8B-B14F-4D97-AF65-F5344CB8AC3E}">
        <p14:creationId xmlns:p14="http://schemas.microsoft.com/office/powerpoint/2010/main" val="356048985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218D5-7874-184F-5B8A-6FEAC657C9E8}"/>
              </a:ext>
            </a:extLst>
          </p:cNvPr>
          <p:cNvSpPr>
            <a:spLocks noGrp="1"/>
          </p:cNvSpPr>
          <p:nvPr>
            <p:ph type="ctrTitle"/>
          </p:nvPr>
        </p:nvSpPr>
        <p:spPr>
          <a:xfrm>
            <a:off x="597728" y="2308043"/>
            <a:ext cx="5623778" cy="2712191"/>
          </a:xfrm>
        </p:spPr>
        <p:txBody>
          <a:bodyPr/>
          <a:lstStyle/>
          <a:p>
            <a:r>
              <a:rPr lang="en-US" dirty="0"/>
              <a:t>Start with LCOE and History of Solar Power</a:t>
            </a:r>
          </a:p>
        </p:txBody>
      </p:sp>
    </p:spTree>
    <p:extLst>
      <p:ext uri="{BB962C8B-B14F-4D97-AF65-F5344CB8AC3E}">
        <p14:creationId xmlns:p14="http://schemas.microsoft.com/office/powerpoint/2010/main" val="242640777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7523D-DE4D-7145-DE9D-C2498BF8FFD9}"/>
              </a:ext>
            </a:extLst>
          </p:cNvPr>
          <p:cNvSpPr>
            <a:spLocks noGrp="1"/>
          </p:cNvSpPr>
          <p:nvPr>
            <p:ph type="title"/>
          </p:nvPr>
        </p:nvSpPr>
        <p:spPr/>
        <p:txBody>
          <a:bodyPr>
            <a:normAutofit fontScale="90000"/>
          </a:bodyPr>
          <a:lstStyle/>
          <a:p>
            <a:r>
              <a:rPr lang="en-US" dirty="0"/>
              <a:t>Extremely High Rates in Initial German Solar Feed-In Tariffs</a:t>
            </a:r>
          </a:p>
        </p:txBody>
      </p:sp>
      <p:sp>
        <p:nvSpPr>
          <p:cNvPr id="3" name="Content Placeholder 2">
            <a:extLst>
              <a:ext uri="{FF2B5EF4-FFF2-40B4-BE49-F238E27FC236}">
                <a16:creationId xmlns:a16="http://schemas.microsoft.com/office/drawing/2014/main" id="{F028B4A3-6EED-4501-89F5-864F43F24CF4}"/>
              </a:ext>
            </a:extLst>
          </p:cNvPr>
          <p:cNvSpPr>
            <a:spLocks noGrp="1"/>
          </p:cNvSpPr>
          <p:nvPr>
            <p:ph idx="1"/>
          </p:nvPr>
        </p:nvSpPr>
        <p:spPr/>
        <p:txBody>
          <a:bodyPr/>
          <a:lstStyle/>
          <a:p>
            <a:endParaRPr lang="en-US" dirty="0"/>
          </a:p>
          <a:p>
            <a:endParaRPr lang="en-US" dirty="0"/>
          </a:p>
        </p:txBody>
      </p:sp>
      <p:pic>
        <p:nvPicPr>
          <p:cNvPr id="4" name="Picture 2" descr="A screenshot of a cell phone&#10;&#10;Description generated with very high confidence">
            <a:extLst>
              <a:ext uri="{FF2B5EF4-FFF2-40B4-BE49-F238E27FC236}">
                <a16:creationId xmlns:a16="http://schemas.microsoft.com/office/drawing/2014/main" id="{E1EEAFD4-BB66-5508-4FCB-23087F7DF85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44969" y="1520226"/>
            <a:ext cx="6058340" cy="43957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B1F76D69-1DD5-18D4-4052-E6DBFB57675D}"/>
              </a:ext>
            </a:extLst>
          </p:cNvPr>
          <p:cNvSpPr txBox="1"/>
          <p:nvPr/>
        </p:nvSpPr>
        <p:spPr>
          <a:xfrm>
            <a:off x="237744" y="2231136"/>
            <a:ext cx="1920240" cy="2031325"/>
          </a:xfrm>
          <a:prstGeom prst="rect">
            <a:avLst/>
          </a:prstGeom>
          <a:noFill/>
        </p:spPr>
        <p:txBody>
          <a:bodyPr wrap="square" rtlCol="0">
            <a:spAutoFit/>
          </a:bodyPr>
          <a:lstStyle/>
          <a:p>
            <a:r>
              <a:rPr lang="en-US" dirty="0"/>
              <a:t>Was this good government policy.  Idea to make very simple tariff to finance projects and then achieve scale.</a:t>
            </a:r>
          </a:p>
        </p:txBody>
      </p:sp>
    </p:spTree>
    <p:extLst>
      <p:ext uri="{BB962C8B-B14F-4D97-AF65-F5344CB8AC3E}">
        <p14:creationId xmlns:p14="http://schemas.microsoft.com/office/powerpoint/2010/main" val="111675148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German Tariffs for Alternative Sizes of PV</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313241"/>
            <a:ext cx="5819336" cy="5239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1989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1B11F-83FC-2589-3D59-FF4CA47516E8}"/>
              </a:ext>
            </a:extLst>
          </p:cNvPr>
          <p:cNvSpPr>
            <a:spLocks noGrp="1"/>
          </p:cNvSpPr>
          <p:nvPr>
            <p:ph type="ctrTitle"/>
          </p:nvPr>
        </p:nvSpPr>
        <p:spPr>
          <a:xfrm>
            <a:off x="660292" y="2644928"/>
            <a:ext cx="5668318" cy="2100327"/>
          </a:xfrm>
        </p:spPr>
        <p:txBody>
          <a:bodyPr>
            <a:normAutofit fontScale="90000"/>
          </a:bodyPr>
          <a:lstStyle/>
          <a:p>
            <a:r>
              <a:rPr lang="en-US" dirty="0"/>
              <a:t>Review of Solar and Wind as the Basis for Evaluation of Storage</a:t>
            </a:r>
            <a:br>
              <a:rPr lang="en-US" dirty="0"/>
            </a:br>
            <a:br>
              <a:rPr lang="en-US" dirty="0"/>
            </a:br>
            <a:r>
              <a:rPr lang="en-US" dirty="0"/>
              <a:t>The technical detail is not so hard - Enough to ask questions</a:t>
            </a:r>
          </a:p>
        </p:txBody>
      </p:sp>
    </p:spTree>
    <p:extLst>
      <p:ext uri="{BB962C8B-B14F-4D97-AF65-F5344CB8AC3E}">
        <p14:creationId xmlns:p14="http://schemas.microsoft.com/office/powerpoint/2010/main" val="101562832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A86ED3-E474-4BDC-91C1-A664E8A0464C}"/>
              </a:ext>
            </a:extLst>
          </p:cNvPr>
          <p:cNvSpPr>
            <a:spLocks noGrp="1"/>
          </p:cNvSpPr>
          <p:nvPr>
            <p:ph type="title"/>
          </p:nvPr>
        </p:nvSpPr>
        <p:spPr/>
        <p:txBody>
          <a:bodyPr>
            <a:normAutofit/>
          </a:bodyPr>
          <a:lstStyle/>
          <a:p>
            <a:r>
              <a:rPr lang="en-029" dirty="0"/>
              <a:t>Example of Feed-in Tariff Calculation</a:t>
            </a:r>
          </a:p>
        </p:txBody>
      </p:sp>
      <p:sp>
        <p:nvSpPr>
          <p:cNvPr id="3" name="Content Placeholder 2">
            <a:extLst>
              <a:ext uri="{FF2B5EF4-FFF2-40B4-BE49-F238E27FC236}">
                <a16:creationId xmlns:a16="http://schemas.microsoft.com/office/drawing/2014/main" id="{3111CA5F-4AB6-404B-B27A-C57D5F53471F}"/>
              </a:ext>
            </a:extLst>
          </p:cNvPr>
          <p:cNvSpPr>
            <a:spLocks noGrp="1"/>
          </p:cNvSpPr>
          <p:nvPr>
            <p:ph idx="1"/>
          </p:nvPr>
        </p:nvSpPr>
        <p:spPr/>
        <p:txBody>
          <a:bodyPr/>
          <a:lstStyle/>
          <a:p>
            <a:pPr marL="0" indent="0">
              <a:buNone/>
            </a:pPr>
            <a:r>
              <a:rPr lang="en-029" dirty="0"/>
              <a:t> </a:t>
            </a:r>
          </a:p>
        </p:txBody>
      </p:sp>
      <p:pic>
        <p:nvPicPr>
          <p:cNvPr id="4" name="Picture 3">
            <a:extLst>
              <a:ext uri="{FF2B5EF4-FFF2-40B4-BE49-F238E27FC236}">
                <a16:creationId xmlns:a16="http://schemas.microsoft.com/office/drawing/2014/main" id="{B7347C2C-DAE8-45D8-B3CB-C306C2FFAA75}"/>
              </a:ext>
            </a:extLst>
          </p:cNvPr>
          <p:cNvPicPr>
            <a:picLocks noChangeAspect="1"/>
          </p:cNvPicPr>
          <p:nvPr/>
        </p:nvPicPr>
        <p:blipFill>
          <a:blip r:embed="rId2"/>
          <a:stretch>
            <a:fillRect/>
          </a:stretch>
        </p:blipFill>
        <p:spPr>
          <a:xfrm>
            <a:off x="284537" y="1661273"/>
            <a:ext cx="4637591" cy="1632432"/>
          </a:xfrm>
          <a:prstGeom prst="rect">
            <a:avLst/>
          </a:prstGeom>
        </p:spPr>
      </p:pic>
      <p:pic>
        <p:nvPicPr>
          <p:cNvPr id="2" name="Picture 1">
            <a:extLst>
              <a:ext uri="{FF2B5EF4-FFF2-40B4-BE49-F238E27FC236}">
                <a16:creationId xmlns:a16="http://schemas.microsoft.com/office/drawing/2014/main" id="{75FC600A-ED38-4D0F-886D-FB7B44FAE534}"/>
              </a:ext>
            </a:extLst>
          </p:cNvPr>
          <p:cNvPicPr>
            <a:picLocks noChangeAspect="1"/>
          </p:cNvPicPr>
          <p:nvPr/>
        </p:nvPicPr>
        <p:blipFill>
          <a:blip r:embed="rId3"/>
          <a:stretch>
            <a:fillRect/>
          </a:stretch>
        </p:blipFill>
        <p:spPr>
          <a:xfrm>
            <a:off x="4191290" y="3521443"/>
            <a:ext cx="4684397" cy="1919337"/>
          </a:xfrm>
          <a:prstGeom prst="rect">
            <a:avLst/>
          </a:prstGeom>
        </p:spPr>
      </p:pic>
      <p:pic>
        <p:nvPicPr>
          <p:cNvPr id="6" name="Picture 5">
            <a:extLst>
              <a:ext uri="{FF2B5EF4-FFF2-40B4-BE49-F238E27FC236}">
                <a16:creationId xmlns:a16="http://schemas.microsoft.com/office/drawing/2014/main" id="{6A69E733-EF87-4E4B-88F2-34228568C592}"/>
              </a:ext>
            </a:extLst>
          </p:cNvPr>
          <p:cNvPicPr>
            <a:picLocks noChangeAspect="1"/>
          </p:cNvPicPr>
          <p:nvPr/>
        </p:nvPicPr>
        <p:blipFill>
          <a:blip r:embed="rId4"/>
          <a:stretch>
            <a:fillRect/>
          </a:stretch>
        </p:blipFill>
        <p:spPr>
          <a:xfrm>
            <a:off x="446881" y="3408807"/>
            <a:ext cx="3556885" cy="2133315"/>
          </a:xfrm>
          <a:prstGeom prst="rect">
            <a:avLst/>
          </a:prstGeom>
        </p:spPr>
      </p:pic>
      <p:pic>
        <p:nvPicPr>
          <p:cNvPr id="8" name="Content Placeholder 3">
            <a:extLst>
              <a:ext uri="{FF2B5EF4-FFF2-40B4-BE49-F238E27FC236}">
                <a16:creationId xmlns:a16="http://schemas.microsoft.com/office/drawing/2014/main" id="{522128AC-C04F-473C-B825-BC6D098D5DC8}"/>
              </a:ext>
            </a:extLst>
          </p:cNvPr>
          <p:cNvPicPr>
            <a:picLocks noChangeAspect="1"/>
          </p:cNvPicPr>
          <p:nvPr/>
        </p:nvPicPr>
        <p:blipFill>
          <a:blip r:embed="rId5"/>
          <a:stretch>
            <a:fillRect/>
          </a:stretch>
        </p:blipFill>
        <p:spPr>
          <a:xfrm>
            <a:off x="5952989" y="1684804"/>
            <a:ext cx="1304649" cy="1632432"/>
          </a:xfrm>
          <a:prstGeom prst="rect">
            <a:avLst/>
          </a:prstGeom>
        </p:spPr>
      </p:pic>
      <p:sp>
        <p:nvSpPr>
          <p:cNvPr id="7" name="TextBox 6">
            <a:extLst>
              <a:ext uri="{FF2B5EF4-FFF2-40B4-BE49-F238E27FC236}">
                <a16:creationId xmlns:a16="http://schemas.microsoft.com/office/drawing/2014/main" id="{E25EA23D-A569-9245-8AEC-5513DE5CFA2A}"/>
              </a:ext>
            </a:extLst>
          </p:cNvPr>
          <p:cNvSpPr txBox="1"/>
          <p:nvPr/>
        </p:nvSpPr>
        <p:spPr>
          <a:xfrm>
            <a:off x="531717" y="5617067"/>
            <a:ext cx="3223260" cy="507831"/>
          </a:xfrm>
          <a:prstGeom prst="rect">
            <a:avLst/>
          </a:prstGeom>
          <a:solidFill>
            <a:srgbClr val="FFFF00"/>
          </a:solidFill>
        </p:spPr>
        <p:txBody>
          <a:bodyPr wrap="square" rtlCol="0">
            <a:spAutoFit/>
          </a:bodyPr>
          <a:lstStyle/>
          <a:p>
            <a:r>
              <a:rPr lang="en-US" sz="1350" dirty="0">
                <a:latin typeface="Arial" panose="020B0604020202020204" pitchFamily="34" charset="0"/>
                <a:cs typeface="Arial" panose="020B0604020202020204" pitchFamily="34" charset="0"/>
              </a:rPr>
              <a:t>Note the return on equity target of 11.5%</a:t>
            </a:r>
          </a:p>
        </p:txBody>
      </p:sp>
      <p:sp>
        <p:nvSpPr>
          <p:cNvPr id="9" name="Slide Number Placeholder 8">
            <a:extLst>
              <a:ext uri="{FF2B5EF4-FFF2-40B4-BE49-F238E27FC236}">
                <a16:creationId xmlns:a16="http://schemas.microsoft.com/office/drawing/2014/main" id="{312B02C0-A2F0-C33D-C7D1-EC6CA37EA822}"/>
              </a:ext>
            </a:extLst>
          </p:cNvPr>
          <p:cNvSpPr>
            <a:spLocks noGrp="1"/>
          </p:cNvSpPr>
          <p:nvPr>
            <p:ph type="sldNum" sz="quarter" idx="12"/>
          </p:nvPr>
        </p:nvSpPr>
        <p:spPr>
          <a:xfrm>
            <a:off x="11495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220</a:t>
            </a:fld>
            <a:endParaRPr lang="en-GB" dirty="0"/>
          </a:p>
        </p:txBody>
      </p:sp>
    </p:spTree>
    <p:extLst>
      <p:ext uri="{BB962C8B-B14F-4D97-AF65-F5344CB8AC3E}">
        <p14:creationId xmlns:p14="http://schemas.microsoft.com/office/powerpoint/2010/main" val="333658217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7B63AC-B52D-4ABF-855D-5803DA9E0ECB}"/>
              </a:ext>
            </a:extLst>
          </p:cNvPr>
          <p:cNvSpPr>
            <a:spLocks noGrp="1"/>
          </p:cNvSpPr>
          <p:nvPr>
            <p:ph type="ctrTitle"/>
          </p:nvPr>
        </p:nvSpPr>
        <p:spPr>
          <a:xfrm>
            <a:off x="247245" y="951298"/>
            <a:ext cx="8649509" cy="488877"/>
          </a:xfrm>
        </p:spPr>
        <p:txBody>
          <a:bodyPr>
            <a:noAutofit/>
          </a:bodyPr>
          <a:lstStyle/>
          <a:p>
            <a:pPr algn="ctr"/>
            <a:r>
              <a:rPr lang="en-US" sz="3200" dirty="0"/>
              <a:t>Context of Subsided Prices – Compare 45 Euro/kWh with Merchant Prices of about 3 Euro Cents</a:t>
            </a:r>
          </a:p>
        </p:txBody>
      </p:sp>
      <p:pic>
        <p:nvPicPr>
          <p:cNvPr id="5" name="Content Placeholder 4">
            <a:extLst>
              <a:ext uri="{FF2B5EF4-FFF2-40B4-BE49-F238E27FC236}">
                <a16:creationId xmlns:a16="http://schemas.microsoft.com/office/drawing/2014/main" id="{E5F12474-F2AA-40DF-A49D-2873FCF21AEB}"/>
              </a:ext>
            </a:extLst>
          </p:cNvPr>
          <p:cNvPicPr>
            <a:picLocks noGrp="1" noChangeAspect="1"/>
          </p:cNvPicPr>
          <p:nvPr>
            <p:ph idx="4294967295"/>
          </p:nvPr>
        </p:nvPicPr>
        <p:blipFill>
          <a:blip r:embed="rId2"/>
          <a:stretch>
            <a:fillRect/>
          </a:stretch>
        </p:blipFill>
        <p:spPr>
          <a:xfrm>
            <a:off x="2894598" y="1898063"/>
            <a:ext cx="5746827" cy="4198671"/>
          </a:xfrm>
        </p:spPr>
      </p:pic>
      <p:sp>
        <p:nvSpPr>
          <p:cNvPr id="2" name="TextBox 1">
            <a:extLst>
              <a:ext uri="{FF2B5EF4-FFF2-40B4-BE49-F238E27FC236}">
                <a16:creationId xmlns:a16="http://schemas.microsoft.com/office/drawing/2014/main" id="{5FCBDD4C-0355-4AB3-9E30-F2C01D14DE09}"/>
              </a:ext>
            </a:extLst>
          </p:cNvPr>
          <p:cNvSpPr txBox="1"/>
          <p:nvPr/>
        </p:nvSpPr>
        <p:spPr>
          <a:xfrm>
            <a:off x="502575" y="3180897"/>
            <a:ext cx="1508760" cy="1384995"/>
          </a:xfrm>
          <a:prstGeom prst="rect">
            <a:avLst/>
          </a:prstGeom>
          <a:noFill/>
        </p:spPr>
        <p:txBody>
          <a:bodyPr wrap="square" rtlCol="0">
            <a:spAutoFit/>
          </a:bodyPr>
          <a:lstStyle/>
          <a:p>
            <a:r>
              <a:rPr lang="en-US" sz="1400" dirty="0"/>
              <a:t>Demonstrates that the economics of solar power can be driven by natural gas prices</a:t>
            </a:r>
          </a:p>
        </p:txBody>
      </p:sp>
    </p:spTree>
    <p:extLst>
      <p:ext uri="{BB962C8B-B14F-4D97-AF65-F5344CB8AC3E}">
        <p14:creationId xmlns:p14="http://schemas.microsoft.com/office/powerpoint/2010/main" val="140327581"/>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BBBF73-449E-4895-A6E7-9514C369DEFB}"/>
              </a:ext>
            </a:extLst>
          </p:cNvPr>
          <p:cNvSpPr>
            <a:spLocks noGrp="1"/>
          </p:cNvSpPr>
          <p:nvPr>
            <p:ph type="ctrTitle"/>
          </p:nvPr>
        </p:nvSpPr>
        <p:spPr/>
        <p:txBody>
          <a:bodyPr/>
          <a:lstStyle/>
          <a:p>
            <a:r>
              <a:rPr lang="en-US" dirty="0"/>
              <a:t>Dubai 6 Cents per kWh in 2015</a:t>
            </a:r>
          </a:p>
        </p:txBody>
      </p:sp>
      <p:pic>
        <p:nvPicPr>
          <p:cNvPr id="5" name="Content Placeholder 4">
            <a:extLst>
              <a:ext uri="{FF2B5EF4-FFF2-40B4-BE49-F238E27FC236}">
                <a16:creationId xmlns:a16="http://schemas.microsoft.com/office/drawing/2014/main" id="{5D8BC6BF-89C8-4CDE-809C-8BEDD4D38C82}"/>
              </a:ext>
            </a:extLst>
          </p:cNvPr>
          <p:cNvPicPr>
            <a:picLocks noGrp="1" noChangeAspect="1"/>
          </p:cNvPicPr>
          <p:nvPr>
            <p:ph idx="4294967295"/>
          </p:nvPr>
        </p:nvPicPr>
        <p:blipFill>
          <a:blip r:embed="rId2"/>
          <a:stretch>
            <a:fillRect/>
          </a:stretch>
        </p:blipFill>
        <p:spPr>
          <a:xfrm>
            <a:off x="1587261" y="1296658"/>
            <a:ext cx="4613275" cy="4913313"/>
          </a:xfrm>
        </p:spPr>
      </p:pic>
    </p:spTree>
    <p:extLst>
      <p:ext uri="{BB962C8B-B14F-4D97-AF65-F5344CB8AC3E}">
        <p14:creationId xmlns:p14="http://schemas.microsoft.com/office/powerpoint/2010/main" val="2800136483"/>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B130-DB5E-44F5-B639-B1A1D6D3B35E}"/>
              </a:ext>
            </a:extLst>
          </p:cNvPr>
          <p:cNvSpPr>
            <a:spLocks noGrp="1"/>
          </p:cNvSpPr>
          <p:nvPr>
            <p:ph type="ctrTitle"/>
          </p:nvPr>
        </p:nvSpPr>
        <p:spPr/>
        <p:txBody>
          <a:bodyPr/>
          <a:lstStyle/>
          <a:p>
            <a:r>
              <a:rPr lang="en-US" dirty="0"/>
              <a:t>Examples of Very Low Solar Prices</a:t>
            </a:r>
          </a:p>
        </p:txBody>
      </p:sp>
      <p:sp>
        <p:nvSpPr>
          <p:cNvPr id="2" name="Content Placeholder 1">
            <a:extLst>
              <a:ext uri="{FF2B5EF4-FFF2-40B4-BE49-F238E27FC236}">
                <a16:creationId xmlns:a16="http://schemas.microsoft.com/office/drawing/2014/main" id="{AAC29396-EC6B-43C6-85DB-BF70D8D8ABA3}"/>
              </a:ext>
            </a:extLst>
          </p:cNvPr>
          <p:cNvSpPr>
            <a:spLocks noGrp="1"/>
          </p:cNvSpPr>
          <p:nvPr>
            <p:ph type="body" sz="quarter" idx="13"/>
          </p:nvPr>
        </p:nvSpPr>
        <p:spPr>
          <a:xfrm>
            <a:off x="247102" y="1136652"/>
            <a:ext cx="2780578" cy="4085588"/>
          </a:xfrm>
        </p:spPr>
        <p:txBody>
          <a:bodyPr>
            <a:normAutofit/>
          </a:bodyPr>
          <a:lstStyle/>
          <a:p>
            <a:pPr marL="0" indent="0">
              <a:buNone/>
            </a:pPr>
            <a:r>
              <a:rPr lang="en-US" sz="2400" dirty="0"/>
              <a:t>To see how far things have come, there are many projects now that are lower than 2 USD cents per kWh.</a:t>
            </a:r>
          </a:p>
          <a:p>
            <a:endParaRPr lang="en-US" sz="2400" dirty="0"/>
          </a:p>
        </p:txBody>
      </p:sp>
      <p:pic>
        <p:nvPicPr>
          <p:cNvPr id="5" name="Picture 4">
            <a:extLst>
              <a:ext uri="{FF2B5EF4-FFF2-40B4-BE49-F238E27FC236}">
                <a16:creationId xmlns:a16="http://schemas.microsoft.com/office/drawing/2014/main" id="{B140C91E-7CCB-4724-BE6A-48DBF8D6F0A2}"/>
              </a:ext>
            </a:extLst>
          </p:cNvPr>
          <p:cNvPicPr>
            <a:picLocks noChangeAspect="1"/>
          </p:cNvPicPr>
          <p:nvPr/>
        </p:nvPicPr>
        <p:blipFill>
          <a:blip r:embed="rId2"/>
          <a:stretch>
            <a:fillRect/>
          </a:stretch>
        </p:blipFill>
        <p:spPr>
          <a:xfrm>
            <a:off x="3256845" y="1285335"/>
            <a:ext cx="5212381" cy="4596861"/>
          </a:xfrm>
          <a:prstGeom prst="rect">
            <a:avLst/>
          </a:prstGeom>
        </p:spPr>
      </p:pic>
      <p:pic>
        <p:nvPicPr>
          <p:cNvPr id="6" name="Picture 5">
            <a:extLst>
              <a:ext uri="{FF2B5EF4-FFF2-40B4-BE49-F238E27FC236}">
                <a16:creationId xmlns:a16="http://schemas.microsoft.com/office/drawing/2014/main" id="{D782F1AD-0CDB-4B71-A71C-67505801497F}"/>
              </a:ext>
            </a:extLst>
          </p:cNvPr>
          <p:cNvPicPr>
            <a:picLocks noChangeAspect="1"/>
          </p:cNvPicPr>
          <p:nvPr/>
        </p:nvPicPr>
        <p:blipFill>
          <a:blip r:embed="rId3"/>
          <a:stretch>
            <a:fillRect/>
          </a:stretch>
        </p:blipFill>
        <p:spPr>
          <a:xfrm>
            <a:off x="336604" y="3331534"/>
            <a:ext cx="2216264" cy="3448227"/>
          </a:xfrm>
          <a:prstGeom prst="rect">
            <a:avLst/>
          </a:prstGeom>
        </p:spPr>
      </p:pic>
    </p:spTree>
    <p:extLst>
      <p:ext uri="{BB962C8B-B14F-4D97-AF65-F5344CB8AC3E}">
        <p14:creationId xmlns:p14="http://schemas.microsoft.com/office/powerpoint/2010/main" val="422541664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01AB38-0C70-4C13-87A2-F2AC875258EB}"/>
              </a:ext>
            </a:extLst>
          </p:cNvPr>
          <p:cNvSpPr>
            <a:spLocks noGrp="1"/>
          </p:cNvSpPr>
          <p:nvPr>
            <p:ph idx="1"/>
          </p:nvPr>
        </p:nvSpPr>
        <p:spPr/>
        <p:txBody>
          <a:bodyPr/>
          <a:lstStyle/>
          <a:p>
            <a:r>
              <a:rPr lang="en-US" dirty="0"/>
              <a:t>Assume that there is inflation in the tariff</a:t>
            </a:r>
          </a:p>
          <a:p>
            <a:endParaRPr lang="en-US" dirty="0"/>
          </a:p>
        </p:txBody>
      </p:sp>
      <p:sp>
        <p:nvSpPr>
          <p:cNvPr id="3" name="Title 2">
            <a:extLst>
              <a:ext uri="{FF2B5EF4-FFF2-40B4-BE49-F238E27FC236}">
                <a16:creationId xmlns:a16="http://schemas.microsoft.com/office/drawing/2014/main" id="{E9EBEAAF-AA05-4507-8B67-B22DC0073EC1}"/>
              </a:ext>
            </a:extLst>
          </p:cNvPr>
          <p:cNvSpPr>
            <a:spLocks noGrp="1"/>
          </p:cNvSpPr>
          <p:nvPr>
            <p:ph type="title"/>
          </p:nvPr>
        </p:nvSpPr>
        <p:spPr/>
        <p:txBody>
          <a:bodyPr/>
          <a:lstStyle/>
          <a:p>
            <a:r>
              <a:rPr lang="en-US" dirty="0"/>
              <a:t>Low-Cost Solar Example</a:t>
            </a:r>
          </a:p>
        </p:txBody>
      </p:sp>
      <p:sp>
        <p:nvSpPr>
          <p:cNvPr id="4" name="Slide Number Placeholder 3">
            <a:extLst>
              <a:ext uri="{FF2B5EF4-FFF2-40B4-BE49-F238E27FC236}">
                <a16:creationId xmlns:a16="http://schemas.microsoft.com/office/drawing/2014/main" id="{C84EFB3F-0271-46C5-9F56-84841E6E7F98}"/>
              </a:ext>
            </a:extLst>
          </p:cNvPr>
          <p:cNvSpPr>
            <a:spLocks noGrp="1"/>
          </p:cNvSpPr>
          <p:nvPr>
            <p:ph type="sldNum" sz="quarter" idx="12"/>
          </p:nvPr>
        </p:nvSpPr>
        <p:spPr>
          <a:xfrm>
            <a:off x="8531258" y="6482601"/>
            <a:ext cx="546754" cy="266991"/>
          </a:xfrm>
          <a:prstGeom prst="rect">
            <a:avLst/>
          </a:prstGeom>
        </p:spPr>
        <p:txBody>
          <a:bodyPr/>
          <a:lstStyle>
            <a:defPPr>
              <a:defRPr lang="en-US"/>
            </a:defPPr>
            <a:lvl1pPr marL="0" algn="l" defTabSz="457200" rtl="0" eaLnBrk="1" latinLnBrk="0" hangingPunct="1">
              <a:defRPr sz="11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0C3A1854-6B63-4059-B360-A3C4972BF0FC}" type="slidenum">
              <a:rPr lang="ko-KR" altLang="en-US" smtClean="0"/>
              <a:pPr algn="ctr"/>
              <a:t>224</a:t>
            </a:fld>
            <a:endParaRPr lang="ko-KR" altLang="en-US" dirty="0"/>
          </a:p>
        </p:txBody>
      </p:sp>
      <p:pic>
        <p:nvPicPr>
          <p:cNvPr id="6" name="Picture 5">
            <a:extLst>
              <a:ext uri="{FF2B5EF4-FFF2-40B4-BE49-F238E27FC236}">
                <a16:creationId xmlns:a16="http://schemas.microsoft.com/office/drawing/2014/main" id="{20C90974-35A7-449C-AED1-0B8BC603426E}"/>
              </a:ext>
            </a:extLst>
          </p:cNvPr>
          <p:cNvPicPr>
            <a:picLocks noChangeAspect="1"/>
          </p:cNvPicPr>
          <p:nvPr/>
        </p:nvPicPr>
        <p:blipFill>
          <a:blip r:embed="rId2"/>
          <a:stretch>
            <a:fillRect/>
          </a:stretch>
        </p:blipFill>
        <p:spPr>
          <a:xfrm>
            <a:off x="844934" y="2016051"/>
            <a:ext cx="7130666" cy="3800175"/>
          </a:xfrm>
          <a:prstGeom prst="rect">
            <a:avLst/>
          </a:prstGeom>
        </p:spPr>
      </p:pic>
    </p:spTree>
    <p:extLst>
      <p:ext uri="{BB962C8B-B14F-4D97-AF65-F5344CB8AC3E}">
        <p14:creationId xmlns:p14="http://schemas.microsoft.com/office/powerpoint/2010/main" val="150790669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59A705E-1E21-89DE-54B1-DFD93521EBA9}"/>
              </a:ext>
            </a:extLst>
          </p:cNvPr>
          <p:cNvPicPr>
            <a:picLocks noChangeAspect="1"/>
          </p:cNvPicPr>
          <p:nvPr/>
        </p:nvPicPr>
        <p:blipFill>
          <a:blip r:embed="rId2"/>
          <a:stretch>
            <a:fillRect/>
          </a:stretch>
        </p:blipFill>
        <p:spPr>
          <a:xfrm>
            <a:off x="80682" y="2197195"/>
            <a:ext cx="8621487" cy="3446648"/>
          </a:xfrm>
          <a:prstGeom prst="rect">
            <a:avLst/>
          </a:prstGeom>
        </p:spPr>
      </p:pic>
      <p:sp>
        <p:nvSpPr>
          <p:cNvPr id="2" name="Title 1">
            <a:extLst>
              <a:ext uri="{FF2B5EF4-FFF2-40B4-BE49-F238E27FC236}">
                <a16:creationId xmlns:a16="http://schemas.microsoft.com/office/drawing/2014/main" id="{821E56FC-B016-A0C1-5513-0D50A5BD49D0}"/>
              </a:ext>
            </a:extLst>
          </p:cNvPr>
          <p:cNvSpPr>
            <a:spLocks noGrp="1"/>
          </p:cNvSpPr>
          <p:nvPr>
            <p:ph type="title"/>
          </p:nvPr>
        </p:nvSpPr>
        <p:spPr/>
        <p:txBody>
          <a:bodyPr/>
          <a:lstStyle/>
          <a:p>
            <a:r>
              <a:rPr lang="en-US" dirty="0"/>
              <a:t>Demonstration of Solar Cost per MWH</a:t>
            </a:r>
          </a:p>
        </p:txBody>
      </p:sp>
      <p:sp>
        <p:nvSpPr>
          <p:cNvPr id="3" name="Content Placeholder 2">
            <a:extLst>
              <a:ext uri="{FF2B5EF4-FFF2-40B4-BE49-F238E27FC236}">
                <a16:creationId xmlns:a16="http://schemas.microsoft.com/office/drawing/2014/main" id="{44B635BA-802B-089E-824C-9F4BCFB36B4A}"/>
              </a:ext>
            </a:extLst>
          </p:cNvPr>
          <p:cNvSpPr>
            <a:spLocks noGrp="1"/>
          </p:cNvSpPr>
          <p:nvPr>
            <p:ph idx="1"/>
          </p:nvPr>
        </p:nvSpPr>
        <p:spPr/>
        <p:txBody>
          <a:bodyPr/>
          <a:lstStyle/>
          <a:p>
            <a:pPr algn="l"/>
            <a:r>
              <a:rPr lang="en-US" dirty="0"/>
              <a:t>Part 1: Assumptions with set-up for solar power (zero out the battery)</a:t>
            </a:r>
          </a:p>
        </p:txBody>
      </p:sp>
      <p:sp>
        <p:nvSpPr>
          <p:cNvPr id="4" name="Slide Number Placeholder 3">
            <a:extLst>
              <a:ext uri="{FF2B5EF4-FFF2-40B4-BE49-F238E27FC236}">
                <a16:creationId xmlns:a16="http://schemas.microsoft.com/office/drawing/2014/main" id="{B756BCFA-2E67-0656-7E76-A71F7402E6D4}"/>
              </a:ext>
            </a:extLst>
          </p:cNvPr>
          <p:cNvSpPr>
            <a:spLocks noGrp="1"/>
          </p:cNvSpPr>
          <p:nvPr>
            <p:ph type="sldNum" sz="quarter" idx="12"/>
          </p:nvPr>
        </p:nvSpPr>
        <p:spPr/>
        <p:txBody>
          <a:bodyPr/>
          <a:lstStyle/>
          <a:p>
            <a:fld id="{EB241CD2-1E45-42A3-B213-66A034DF9A3B}" type="slidenum">
              <a:rPr lang="en-GB" smtClean="0"/>
              <a:t>225</a:t>
            </a:fld>
            <a:endParaRPr lang="en-GB" dirty="0"/>
          </a:p>
        </p:txBody>
      </p:sp>
      <p:sp>
        <p:nvSpPr>
          <p:cNvPr id="7" name="TextBox 6">
            <a:extLst>
              <a:ext uri="{FF2B5EF4-FFF2-40B4-BE49-F238E27FC236}">
                <a16:creationId xmlns:a16="http://schemas.microsoft.com/office/drawing/2014/main" id="{495839C2-D29C-B0F7-611C-210C15B11AB1}"/>
              </a:ext>
            </a:extLst>
          </p:cNvPr>
          <p:cNvSpPr txBox="1"/>
          <p:nvPr/>
        </p:nvSpPr>
        <p:spPr>
          <a:xfrm>
            <a:off x="6786282" y="1209675"/>
            <a:ext cx="1835205" cy="923330"/>
          </a:xfrm>
          <a:prstGeom prst="rect">
            <a:avLst/>
          </a:prstGeom>
          <a:solidFill>
            <a:srgbClr val="FFFF00"/>
          </a:solidFill>
        </p:spPr>
        <p:txBody>
          <a:bodyPr wrap="square" rtlCol="0">
            <a:spAutoFit/>
          </a:bodyPr>
          <a:lstStyle/>
          <a:p>
            <a:r>
              <a:rPr lang="en-US" dirty="0"/>
              <a:t>Battery Capacity is zero so focus on solar</a:t>
            </a:r>
          </a:p>
        </p:txBody>
      </p:sp>
      <p:cxnSp>
        <p:nvCxnSpPr>
          <p:cNvPr id="9" name="Straight Arrow Connector 8">
            <a:extLst>
              <a:ext uri="{FF2B5EF4-FFF2-40B4-BE49-F238E27FC236}">
                <a16:creationId xmlns:a16="http://schemas.microsoft.com/office/drawing/2014/main" id="{716A90E8-2D1A-895A-10B1-CE92A9A3E729}"/>
              </a:ext>
            </a:extLst>
          </p:cNvPr>
          <p:cNvCxnSpPr>
            <a:cxnSpLocks/>
          </p:cNvCxnSpPr>
          <p:nvPr/>
        </p:nvCxnSpPr>
        <p:spPr>
          <a:xfrm flipH="1">
            <a:off x="3550024" y="1694330"/>
            <a:ext cx="3236258" cy="23039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841610"/>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EB500-30FE-96E8-ED51-DAB3319AEC8E}"/>
              </a:ext>
            </a:extLst>
          </p:cNvPr>
          <p:cNvSpPr>
            <a:spLocks noGrp="1"/>
          </p:cNvSpPr>
          <p:nvPr>
            <p:ph type="title"/>
          </p:nvPr>
        </p:nvSpPr>
        <p:spPr/>
        <p:txBody>
          <a:bodyPr>
            <a:normAutofit fontScale="90000"/>
          </a:bodyPr>
          <a:lstStyle/>
          <a:p>
            <a:r>
              <a:rPr lang="en-US" dirty="0"/>
              <a:t>Financial Model in LCOE Analysis for Method 2</a:t>
            </a:r>
          </a:p>
        </p:txBody>
      </p:sp>
      <p:sp>
        <p:nvSpPr>
          <p:cNvPr id="3" name="Content Placeholder 2">
            <a:extLst>
              <a:ext uri="{FF2B5EF4-FFF2-40B4-BE49-F238E27FC236}">
                <a16:creationId xmlns:a16="http://schemas.microsoft.com/office/drawing/2014/main" id="{6438D021-AD8E-FD56-F86A-C334CA1E3952}"/>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EF4D684-6C68-7DB9-1069-4D65FF177DB1}"/>
              </a:ext>
            </a:extLst>
          </p:cNvPr>
          <p:cNvPicPr>
            <a:picLocks noChangeAspect="1"/>
          </p:cNvPicPr>
          <p:nvPr/>
        </p:nvPicPr>
        <p:blipFill>
          <a:blip r:embed="rId2"/>
          <a:stretch>
            <a:fillRect/>
          </a:stretch>
        </p:blipFill>
        <p:spPr>
          <a:xfrm>
            <a:off x="140597" y="1611984"/>
            <a:ext cx="8862806" cy="4123065"/>
          </a:xfrm>
          <a:prstGeom prst="rect">
            <a:avLst/>
          </a:prstGeom>
        </p:spPr>
      </p:pic>
    </p:spTree>
    <p:extLst>
      <p:ext uri="{BB962C8B-B14F-4D97-AF65-F5344CB8AC3E}">
        <p14:creationId xmlns:p14="http://schemas.microsoft.com/office/powerpoint/2010/main" val="273588838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01362-4218-5D67-3CCD-E45DBAC7EAA6}"/>
              </a:ext>
            </a:extLst>
          </p:cNvPr>
          <p:cNvSpPr>
            <a:spLocks noGrp="1"/>
          </p:cNvSpPr>
          <p:nvPr>
            <p:ph type="title"/>
          </p:nvPr>
        </p:nvSpPr>
        <p:spPr>
          <a:xfrm>
            <a:off x="208990" y="203203"/>
            <a:ext cx="7606242" cy="654049"/>
          </a:xfrm>
        </p:spPr>
        <p:txBody>
          <a:bodyPr>
            <a:normAutofit fontScale="90000"/>
          </a:bodyPr>
          <a:lstStyle/>
          <a:p>
            <a:pPr algn="ctr"/>
            <a:r>
              <a:rPr lang="en-US" dirty="0"/>
              <a:t>Computation of LCOE for Solar (High-Cost Base Case)</a:t>
            </a:r>
          </a:p>
        </p:txBody>
      </p:sp>
      <p:sp>
        <p:nvSpPr>
          <p:cNvPr id="3" name="Content Placeholder 2">
            <a:extLst>
              <a:ext uri="{FF2B5EF4-FFF2-40B4-BE49-F238E27FC236}">
                <a16:creationId xmlns:a16="http://schemas.microsoft.com/office/drawing/2014/main" id="{C66C1E68-2EC1-B5AE-0EA4-6A0A3044A3D5}"/>
              </a:ext>
            </a:extLst>
          </p:cNvPr>
          <p:cNvSpPr>
            <a:spLocks noGrp="1"/>
          </p:cNvSpPr>
          <p:nvPr>
            <p:ph idx="1"/>
          </p:nvPr>
        </p:nvSpPr>
        <p:spPr/>
        <p:txBody>
          <a:bodyPr/>
          <a:lstStyle/>
          <a:p>
            <a:r>
              <a:rPr lang="en-US" dirty="0"/>
              <a:t>LCOE calculation summary</a:t>
            </a:r>
          </a:p>
          <a:p>
            <a:endParaRPr lang="en-US" dirty="0"/>
          </a:p>
        </p:txBody>
      </p:sp>
      <p:sp>
        <p:nvSpPr>
          <p:cNvPr id="4" name="Slide Number Placeholder 3">
            <a:extLst>
              <a:ext uri="{FF2B5EF4-FFF2-40B4-BE49-F238E27FC236}">
                <a16:creationId xmlns:a16="http://schemas.microsoft.com/office/drawing/2014/main" id="{6A40F2B7-0DA6-5D99-4DB8-D9B2CDEE3853}"/>
              </a:ext>
            </a:extLst>
          </p:cNvPr>
          <p:cNvSpPr>
            <a:spLocks noGrp="1"/>
          </p:cNvSpPr>
          <p:nvPr>
            <p:ph type="sldNum" sz="quarter" idx="12"/>
          </p:nvPr>
        </p:nvSpPr>
        <p:spPr/>
        <p:txBody>
          <a:bodyPr/>
          <a:lstStyle/>
          <a:p>
            <a:fld id="{EB241CD2-1E45-42A3-B213-66A034DF9A3B}" type="slidenum">
              <a:rPr lang="en-GB" smtClean="0"/>
              <a:t>227</a:t>
            </a:fld>
            <a:endParaRPr lang="en-GB" dirty="0"/>
          </a:p>
        </p:txBody>
      </p:sp>
      <p:pic>
        <p:nvPicPr>
          <p:cNvPr id="6" name="Picture 5">
            <a:extLst>
              <a:ext uri="{FF2B5EF4-FFF2-40B4-BE49-F238E27FC236}">
                <a16:creationId xmlns:a16="http://schemas.microsoft.com/office/drawing/2014/main" id="{25316F31-1963-3B8B-52DE-567EDA173830}"/>
              </a:ext>
            </a:extLst>
          </p:cNvPr>
          <p:cNvPicPr>
            <a:picLocks noChangeAspect="1"/>
          </p:cNvPicPr>
          <p:nvPr/>
        </p:nvPicPr>
        <p:blipFill>
          <a:blip r:embed="rId2"/>
          <a:stretch>
            <a:fillRect/>
          </a:stretch>
        </p:blipFill>
        <p:spPr>
          <a:xfrm>
            <a:off x="1132753" y="1612616"/>
            <a:ext cx="6286823" cy="4496031"/>
          </a:xfrm>
          <a:prstGeom prst="rect">
            <a:avLst/>
          </a:prstGeom>
        </p:spPr>
      </p:pic>
    </p:spTree>
    <p:extLst>
      <p:ext uri="{BB962C8B-B14F-4D97-AF65-F5344CB8AC3E}">
        <p14:creationId xmlns:p14="http://schemas.microsoft.com/office/powerpoint/2010/main" val="226582385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BE2DF-ADB9-1C84-8C03-1C5927512ECB}"/>
              </a:ext>
            </a:extLst>
          </p:cNvPr>
          <p:cNvSpPr>
            <a:spLocks noGrp="1"/>
          </p:cNvSpPr>
          <p:nvPr>
            <p:ph type="title"/>
          </p:nvPr>
        </p:nvSpPr>
        <p:spPr/>
        <p:txBody>
          <a:bodyPr>
            <a:normAutofit fontScale="90000"/>
          </a:bodyPr>
          <a:lstStyle/>
          <a:p>
            <a:pPr algn="ctr"/>
            <a:r>
              <a:rPr lang="en-US" dirty="0"/>
              <a:t>Waterfall Graph for Solar LCOE (During Sunlight Hours)</a:t>
            </a:r>
          </a:p>
        </p:txBody>
      </p:sp>
      <p:sp>
        <p:nvSpPr>
          <p:cNvPr id="3" name="Content Placeholder 2">
            <a:extLst>
              <a:ext uri="{FF2B5EF4-FFF2-40B4-BE49-F238E27FC236}">
                <a16:creationId xmlns:a16="http://schemas.microsoft.com/office/drawing/2014/main" id="{292CBFA8-EB48-539C-14E3-643E3813F17B}"/>
              </a:ext>
            </a:extLst>
          </p:cNvPr>
          <p:cNvSpPr>
            <a:spLocks noGrp="1"/>
          </p:cNvSpPr>
          <p:nvPr>
            <p:ph idx="1"/>
          </p:nvPr>
        </p:nvSpPr>
        <p:spPr/>
        <p:txBody>
          <a:bodyPr/>
          <a:lstStyle/>
          <a:p>
            <a:r>
              <a:rPr lang="en-US" dirty="0"/>
              <a:t>Demonstrates range of costs</a:t>
            </a:r>
          </a:p>
          <a:p>
            <a:r>
              <a:rPr lang="en-US" dirty="0"/>
              <a:t>Y-scale is real LCOE</a:t>
            </a:r>
          </a:p>
          <a:p>
            <a:endParaRPr lang="en-US" dirty="0"/>
          </a:p>
          <a:p>
            <a:endParaRPr lang="en-US" dirty="0"/>
          </a:p>
        </p:txBody>
      </p:sp>
      <p:sp>
        <p:nvSpPr>
          <p:cNvPr id="4" name="Slide Number Placeholder 3">
            <a:extLst>
              <a:ext uri="{FF2B5EF4-FFF2-40B4-BE49-F238E27FC236}">
                <a16:creationId xmlns:a16="http://schemas.microsoft.com/office/drawing/2014/main" id="{6D64E051-BC6D-C550-B9A3-B505674B4774}"/>
              </a:ext>
            </a:extLst>
          </p:cNvPr>
          <p:cNvSpPr>
            <a:spLocks noGrp="1"/>
          </p:cNvSpPr>
          <p:nvPr>
            <p:ph type="sldNum" sz="quarter" idx="12"/>
          </p:nvPr>
        </p:nvSpPr>
        <p:spPr/>
        <p:txBody>
          <a:bodyPr/>
          <a:lstStyle/>
          <a:p>
            <a:fld id="{EB241CD2-1E45-42A3-B213-66A034DF9A3B}" type="slidenum">
              <a:rPr lang="en-GB" smtClean="0"/>
              <a:t>228</a:t>
            </a:fld>
            <a:endParaRPr lang="en-GB" dirty="0"/>
          </a:p>
        </p:txBody>
      </p:sp>
      <p:pic>
        <p:nvPicPr>
          <p:cNvPr id="6" name="Picture 5">
            <a:extLst>
              <a:ext uri="{FF2B5EF4-FFF2-40B4-BE49-F238E27FC236}">
                <a16:creationId xmlns:a16="http://schemas.microsoft.com/office/drawing/2014/main" id="{4CF2B2A8-1B3D-12E4-C4A6-01FBA2F16111}"/>
              </a:ext>
            </a:extLst>
          </p:cNvPr>
          <p:cNvPicPr>
            <a:picLocks noChangeAspect="1"/>
          </p:cNvPicPr>
          <p:nvPr/>
        </p:nvPicPr>
        <p:blipFill>
          <a:blip r:embed="rId2"/>
          <a:stretch>
            <a:fillRect/>
          </a:stretch>
        </p:blipFill>
        <p:spPr>
          <a:xfrm>
            <a:off x="572849" y="1801906"/>
            <a:ext cx="7514141" cy="3478306"/>
          </a:xfrm>
          <a:prstGeom prst="rect">
            <a:avLst/>
          </a:prstGeom>
        </p:spPr>
      </p:pic>
    </p:spTree>
    <p:extLst>
      <p:ext uri="{BB962C8B-B14F-4D97-AF65-F5344CB8AC3E}">
        <p14:creationId xmlns:p14="http://schemas.microsoft.com/office/powerpoint/2010/main" val="31682810"/>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51B68-203F-9E8B-13B0-61A994DADC74}"/>
              </a:ext>
            </a:extLst>
          </p:cNvPr>
          <p:cNvSpPr>
            <a:spLocks noGrp="1"/>
          </p:cNvSpPr>
          <p:nvPr>
            <p:ph type="ctrTitle"/>
          </p:nvPr>
        </p:nvSpPr>
        <p:spPr>
          <a:xfrm>
            <a:off x="597728" y="2308044"/>
            <a:ext cx="5336907" cy="2568756"/>
          </a:xfrm>
        </p:spPr>
        <p:txBody>
          <a:bodyPr/>
          <a:lstStyle/>
          <a:p>
            <a:r>
              <a:rPr lang="en-US" dirty="0"/>
              <a:t>Solar versus Natural Gas (Solar versus Variable Cost of Natural Gas)</a:t>
            </a:r>
          </a:p>
        </p:txBody>
      </p:sp>
    </p:spTree>
    <p:extLst>
      <p:ext uri="{BB962C8B-B14F-4D97-AF65-F5344CB8AC3E}">
        <p14:creationId xmlns:p14="http://schemas.microsoft.com/office/powerpoint/2010/main" val="2848677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le 4"/>
          <p:cNvSpPr>
            <a:spLocks noGrp="1"/>
          </p:cNvSpPr>
          <p:nvPr>
            <p:ph type="ctrTitle"/>
          </p:nvPr>
        </p:nvSpPr>
        <p:spPr/>
        <p:txBody>
          <a:bodyPr/>
          <a:lstStyle/>
          <a:p>
            <a:r>
              <a:rPr lang="en-US" dirty="0"/>
              <a:t>Measuring Irradiance</a:t>
            </a:r>
          </a:p>
        </p:txBody>
      </p:sp>
      <p:pic>
        <p:nvPicPr>
          <p:cNvPr id="158723" name="Content Placeholder 6" descr="exhibit3-02.jpg"/>
          <p:cNvPicPr>
            <a:picLocks noGrp="1" noChangeAspect="1"/>
          </p:cNvPicPr>
          <p:nvPr>
            <p:ph idx="4294967295"/>
          </p:nvPr>
        </p:nvPicPr>
        <p:blipFill>
          <a:blip r:embed="rId2" cstate="print"/>
          <a:srcRect/>
          <a:stretch>
            <a:fillRect/>
          </a:stretch>
        </p:blipFill>
        <p:spPr>
          <a:xfrm>
            <a:off x="0" y="2446338"/>
            <a:ext cx="8216900" cy="2832100"/>
          </a:xfrm>
        </p:spPr>
      </p:pic>
    </p:spTree>
    <p:extLst>
      <p:ext uri="{BB962C8B-B14F-4D97-AF65-F5344CB8AC3E}">
        <p14:creationId xmlns:p14="http://schemas.microsoft.com/office/powerpoint/2010/main" val="1349382045"/>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2226-4EC1-E413-8D9E-FDEC961BE319}"/>
              </a:ext>
            </a:extLst>
          </p:cNvPr>
          <p:cNvSpPr>
            <a:spLocks noGrp="1"/>
          </p:cNvSpPr>
          <p:nvPr>
            <p:ph type="title"/>
          </p:nvPr>
        </p:nvSpPr>
        <p:spPr/>
        <p:txBody>
          <a:bodyPr/>
          <a:lstStyle/>
          <a:p>
            <a:r>
              <a:rPr lang="en-US" dirty="0"/>
              <a:t>LCOE Estimates for Discussed Later</a:t>
            </a:r>
          </a:p>
        </p:txBody>
      </p:sp>
      <p:sp>
        <p:nvSpPr>
          <p:cNvPr id="3" name="Content Placeholder 2">
            <a:extLst>
              <a:ext uri="{FF2B5EF4-FFF2-40B4-BE49-F238E27FC236}">
                <a16:creationId xmlns:a16="http://schemas.microsoft.com/office/drawing/2014/main" id="{55DF64E2-A338-C686-5729-8B8011AAA04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A85DBA6A-B38E-91D0-C3C1-DBE35D94CD3E}"/>
              </a:ext>
            </a:extLst>
          </p:cNvPr>
          <p:cNvPicPr>
            <a:picLocks noChangeAspect="1"/>
          </p:cNvPicPr>
          <p:nvPr/>
        </p:nvPicPr>
        <p:blipFill>
          <a:blip r:embed="rId2"/>
          <a:stretch>
            <a:fillRect/>
          </a:stretch>
        </p:blipFill>
        <p:spPr>
          <a:xfrm>
            <a:off x="1115848" y="1412884"/>
            <a:ext cx="6897063" cy="5058481"/>
          </a:xfrm>
          <a:prstGeom prst="rect">
            <a:avLst/>
          </a:prstGeom>
        </p:spPr>
      </p:pic>
    </p:spTree>
    <p:extLst>
      <p:ext uri="{BB962C8B-B14F-4D97-AF65-F5344CB8AC3E}">
        <p14:creationId xmlns:p14="http://schemas.microsoft.com/office/powerpoint/2010/main" val="295062140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00E09-1370-39FB-7AFC-3AE3AE32E4B6}"/>
              </a:ext>
            </a:extLst>
          </p:cNvPr>
          <p:cNvSpPr>
            <a:spLocks noGrp="1"/>
          </p:cNvSpPr>
          <p:nvPr>
            <p:ph type="title"/>
          </p:nvPr>
        </p:nvSpPr>
        <p:spPr/>
        <p:txBody>
          <a:bodyPr/>
          <a:lstStyle/>
          <a:p>
            <a:r>
              <a:rPr lang="en-US" dirty="0"/>
              <a:t>Natural Gas Price History – US versus Asia</a:t>
            </a:r>
          </a:p>
        </p:txBody>
      </p:sp>
      <p:sp>
        <p:nvSpPr>
          <p:cNvPr id="3" name="Content Placeholder 2">
            <a:extLst>
              <a:ext uri="{FF2B5EF4-FFF2-40B4-BE49-F238E27FC236}">
                <a16:creationId xmlns:a16="http://schemas.microsoft.com/office/drawing/2014/main" id="{64CA2496-1BF9-0878-B073-491BEF98D0AF}"/>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99882C8B-4D2A-539C-9D5E-EAD6B34AC97F}"/>
              </a:ext>
            </a:extLst>
          </p:cNvPr>
          <p:cNvPicPr>
            <a:picLocks noChangeAspect="1"/>
          </p:cNvPicPr>
          <p:nvPr/>
        </p:nvPicPr>
        <p:blipFill>
          <a:blip r:embed="rId2"/>
          <a:stretch>
            <a:fillRect/>
          </a:stretch>
        </p:blipFill>
        <p:spPr>
          <a:xfrm>
            <a:off x="138546" y="1395128"/>
            <a:ext cx="8685414" cy="4347798"/>
          </a:xfrm>
          <a:prstGeom prst="rect">
            <a:avLst/>
          </a:prstGeom>
        </p:spPr>
      </p:pic>
    </p:spTree>
    <p:extLst>
      <p:ext uri="{BB962C8B-B14F-4D97-AF65-F5344CB8AC3E}">
        <p14:creationId xmlns:p14="http://schemas.microsoft.com/office/powerpoint/2010/main" val="380191181"/>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4C8AB-3FD8-EFA6-FB43-7B9F98CF087E}"/>
              </a:ext>
            </a:extLst>
          </p:cNvPr>
          <p:cNvSpPr>
            <a:spLocks noGrp="1"/>
          </p:cNvSpPr>
          <p:nvPr>
            <p:ph type="title"/>
          </p:nvPr>
        </p:nvSpPr>
        <p:spPr/>
        <p:txBody>
          <a:bodyPr/>
          <a:lstStyle/>
          <a:p>
            <a:r>
              <a:rPr lang="en-US" dirty="0"/>
              <a:t>Effect of Fuel Cost on LCOE</a:t>
            </a:r>
          </a:p>
        </p:txBody>
      </p:sp>
      <p:sp>
        <p:nvSpPr>
          <p:cNvPr id="3" name="Content Placeholder 2">
            <a:extLst>
              <a:ext uri="{FF2B5EF4-FFF2-40B4-BE49-F238E27FC236}">
                <a16:creationId xmlns:a16="http://schemas.microsoft.com/office/drawing/2014/main" id="{152AEEA9-094C-8553-4E67-80EB6ADC5741}"/>
              </a:ext>
            </a:extLst>
          </p:cNvPr>
          <p:cNvSpPr>
            <a:spLocks noGrp="1"/>
          </p:cNvSpPr>
          <p:nvPr>
            <p:ph idx="1"/>
          </p:nvPr>
        </p:nvSpPr>
        <p:spPr/>
        <p:txBody>
          <a:bodyPr/>
          <a:lstStyle/>
          <a:p>
            <a:r>
              <a:rPr lang="en-US" dirty="0"/>
              <a:t>The effect of the fuel cost is dramatic</a:t>
            </a:r>
          </a:p>
          <a:p>
            <a:r>
              <a:rPr lang="en-US" dirty="0"/>
              <a:t>Can assess variable cost of gas versus total cost of solar</a:t>
            </a:r>
          </a:p>
          <a:p>
            <a:r>
              <a:rPr lang="en-US" dirty="0"/>
              <a:t>Explains why Data Centers are in Texas and Louisiana</a:t>
            </a:r>
          </a:p>
          <a:p>
            <a:endParaRPr lang="en-US" dirty="0"/>
          </a:p>
          <a:p>
            <a:endParaRPr lang="en-US" dirty="0"/>
          </a:p>
        </p:txBody>
      </p:sp>
      <p:sp>
        <p:nvSpPr>
          <p:cNvPr id="4" name="Slide Number Placeholder 3">
            <a:extLst>
              <a:ext uri="{FF2B5EF4-FFF2-40B4-BE49-F238E27FC236}">
                <a16:creationId xmlns:a16="http://schemas.microsoft.com/office/drawing/2014/main" id="{2B3B8859-20F1-7652-A105-4DEA60212CEE}"/>
              </a:ext>
            </a:extLst>
          </p:cNvPr>
          <p:cNvSpPr>
            <a:spLocks noGrp="1"/>
          </p:cNvSpPr>
          <p:nvPr>
            <p:ph type="sldNum" sz="quarter" idx="12"/>
          </p:nvPr>
        </p:nvSpPr>
        <p:spPr/>
        <p:txBody>
          <a:bodyPr/>
          <a:lstStyle/>
          <a:p>
            <a:fld id="{EB241CD2-1E45-42A3-B213-66A034DF9A3B}" type="slidenum">
              <a:rPr lang="en-GB" smtClean="0"/>
              <a:t>232</a:t>
            </a:fld>
            <a:endParaRPr lang="en-GB" dirty="0"/>
          </a:p>
        </p:txBody>
      </p:sp>
      <p:pic>
        <p:nvPicPr>
          <p:cNvPr id="6" name="Picture 5">
            <a:extLst>
              <a:ext uri="{FF2B5EF4-FFF2-40B4-BE49-F238E27FC236}">
                <a16:creationId xmlns:a16="http://schemas.microsoft.com/office/drawing/2014/main" id="{C3458BAE-F65F-2DCC-548D-149BA5282344}"/>
              </a:ext>
            </a:extLst>
          </p:cNvPr>
          <p:cNvPicPr>
            <a:picLocks noChangeAspect="1"/>
          </p:cNvPicPr>
          <p:nvPr/>
        </p:nvPicPr>
        <p:blipFill>
          <a:blip r:embed="rId2"/>
          <a:stretch>
            <a:fillRect/>
          </a:stretch>
        </p:blipFill>
        <p:spPr>
          <a:xfrm>
            <a:off x="800575" y="2444699"/>
            <a:ext cx="7124397" cy="2091442"/>
          </a:xfrm>
          <a:prstGeom prst="rect">
            <a:avLst/>
          </a:prstGeom>
        </p:spPr>
      </p:pic>
      <p:cxnSp>
        <p:nvCxnSpPr>
          <p:cNvPr id="8" name="Straight Arrow Connector 7">
            <a:extLst>
              <a:ext uri="{FF2B5EF4-FFF2-40B4-BE49-F238E27FC236}">
                <a16:creationId xmlns:a16="http://schemas.microsoft.com/office/drawing/2014/main" id="{FF0B2FC6-5695-A0F0-AE5A-860A8457FA49}"/>
              </a:ext>
            </a:extLst>
          </p:cNvPr>
          <p:cNvCxnSpPr/>
          <p:nvPr/>
        </p:nvCxnSpPr>
        <p:spPr>
          <a:xfrm flipV="1">
            <a:off x="4267200" y="3621741"/>
            <a:ext cx="152400" cy="519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738809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B2C5-5B36-C83D-4580-AB993DA7B6A5}"/>
              </a:ext>
            </a:extLst>
          </p:cNvPr>
          <p:cNvSpPr>
            <a:spLocks noGrp="1"/>
          </p:cNvSpPr>
          <p:nvPr>
            <p:ph type="title"/>
          </p:nvPr>
        </p:nvSpPr>
        <p:spPr/>
        <p:txBody>
          <a:bodyPr>
            <a:normAutofit fontScale="90000"/>
          </a:bodyPr>
          <a:lstStyle/>
          <a:p>
            <a:r>
              <a:rPr lang="en-US" dirty="0"/>
              <a:t>Levelised Cost of Dispatchable Plants and Variable Cost </a:t>
            </a:r>
          </a:p>
        </p:txBody>
      </p:sp>
      <p:sp>
        <p:nvSpPr>
          <p:cNvPr id="3" name="Content Placeholder 2">
            <a:extLst>
              <a:ext uri="{FF2B5EF4-FFF2-40B4-BE49-F238E27FC236}">
                <a16:creationId xmlns:a16="http://schemas.microsoft.com/office/drawing/2014/main" id="{ACB954C7-33D9-2810-06E1-20D4B92B823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D7D496E-1E47-AC4E-C4B0-2532803C2AD1}"/>
              </a:ext>
            </a:extLst>
          </p:cNvPr>
          <p:cNvPicPr>
            <a:picLocks noChangeAspect="1"/>
          </p:cNvPicPr>
          <p:nvPr/>
        </p:nvPicPr>
        <p:blipFill>
          <a:blip r:embed="rId2"/>
          <a:stretch>
            <a:fillRect/>
          </a:stretch>
        </p:blipFill>
        <p:spPr>
          <a:xfrm>
            <a:off x="131466" y="2159876"/>
            <a:ext cx="8865828" cy="3694695"/>
          </a:xfrm>
          <a:prstGeom prst="rect">
            <a:avLst/>
          </a:prstGeom>
        </p:spPr>
      </p:pic>
      <p:cxnSp>
        <p:nvCxnSpPr>
          <p:cNvPr id="7" name="Straight Arrow Connector 6">
            <a:extLst>
              <a:ext uri="{FF2B5EF4-FFF2-40B4-BE49-F238E27FC236}">
                <a16:creationId xmlns:a16="http://schemas.microsoft.com/office/drawing/2014/main" id="{4C8236BE-EB98-FF11-2FFA-D8EDF369AF07}"/>
              </a:ext>
            </a:extLst>
          </p:cNvPr>
          <p:cNvCxnSpPr/>
          <p:nvPr/>
        </p:nvCxnSpPr>
        <p:spPr>
          <a:xfrm>
            <a:off x="4792717" y="3168869"/>
            <a:ext cx="2364828" cy="1545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781997D-2051-209A-0B36-A60AE516A54A}"/>
              </a:ext>
            </a:extLst>
          </p:cNvPr>
          <p:cNvSpPr txBox="1"/>
          <p:nvPr/>
        </p:nvSpPr>
        <p:spPr>
          <a:xfrm>
            <a:off x="5707117" y="914400"/>
            <a:ext cx="2396359" cy="923330"/>
          </a:xfrm>
          <a:prstGeom prst="rect">
            <a:avLst/>
          </a:prstGeom>
          <a:noFill/>
        </p:spPr>
        <p:txBody>
          <a:bodyPr wrap="square" rtlCol="0">
            <a:spAutoFit/>
          </a:bodyPr>
          <a:lstStyle/>
          <a:p>
            <a:r>
              <a:rPr lang="en-US" dirty="0"/>
              <a:t>Comparison of real LCOE for Renewable with Fuel Prices/kWh</a:t>
            </a:r>
          </a:p>
        </p:txBody>
      </p:sp>
    </p:spTree>
    <p:extLst>
      <p:ext uri="{BB962C8B-B14F-4D97-AF65-F5344CB8AC3E}">
        <p14:creationId xmlns:p14="http://schemas.microsoft.com/office/powerpoint/2010/main" val="3935699904"/>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EE2846-E625-471A-80C0-F308A7DC6441}"/>
              </a:ext>
            </a:extLst>
          </p:cNvPr>
          <p:cNvSpPr>
            <a:spLocks noGrp="1"/>
          </p:cNvSpPr>
          <p:nvPr>
            <p:ph type="ctrTitle"/>
          </p:nvPr>
        </p:nvSpPr>
        <p:spPr/>
        <p:txBody>
          <a:bodyPr/>
          <a:lstStyle/>
          <a:p>
            <a:r>
              <a:rPr lang="en-US" dirty="0"/>
              <a:t>Example of LCOE versus Electric Bill</a:t>
            </a:r>
          </a:p>
        </p:txBody>
      </p:sp>
      <p:sp>
        <p:nvSpPr>
          <p:cNvPr id="2" name="Content Placeholder 1">
            <a:extLst>
              <a:ext uri="{FF2B5EF4-FFF2-40B4-BE49-F238E27FC236}">
                <a16:creationId xmlns:a16="http://schemas.microsoft.com/office/drawing/2014/main" id="{D7F8EFEB-9EEC-45D9-9C5B-122C397CCDF9}"/>
              </a:ext>
            </a:extLst>
          </p:cNvPr>
          <p:cNvSpPr>
            <a:spLocks noGrp="1"/>
          </p:cNvSpPr>
          <p:nvPr>
            <p:ph type="body" sz="quarter" idx="13"/>
          </p:nvPr>
        </p:nvSpPr>
        <p:spPr/>
        <p:txBody>
          <a:bodyPr/>
          <a:lstStyle/>
          <a:p>
            <a:r>
              <a:rPr lang="en-US" dirty="0"/>
              <a:t>Focus on variable charges</a:t>
            </a:r>
          </a:p>
          <a:p>
            <a:endParaRPr lang="en-US" dirty="0"/>
          </a:p>
        </p:txBody>
      </p:sp>
      <p:pic>
        <p:nvPicPr>
          <p:cNvPr id="6" name="Picture 5">
            <a:extLst>
              <a:ext uri="{FF2B5EF4-FFF2-40B4-BE49-F238E27FC236}">
                <a16:creationId xmlns:a16="http://schemas.microsoft.com/office/drawing/2014/main" id="{D7FFFCCE-668F-4269-808B-81499F14C207}"/>
              </a:ext>
            </a:extLst>
          </p:cNvPr>
          <p:cNvPicPr>
            <a:picLocks noChangeAspect="1"/>
          </p:cNvPicPr>
          <p:nvPr/>
        </p:nvPicPr>
        <p:blipFill>
          <a:blip r:embed="rId2"/>
          <a:stretch>
            <a:fillRect/>
          </a:stretch>
        </p:blipFill>
        <p:spPr>
          <a:xfrm>
            <a:off x="1635761" y="1701035"/>
            <a:ext cx="5892316" cy="4772080"/>
          </a:xfrm>
          <a:prstGeom prst="rect">
            <a:avLst/>
          </a:prstGeom>
        </p:spPr>
      </p:pic>
      <p:sp>
        <p:nvSpPr>
          <p:cNvPr id="7" name="TextBox 6">
            <a:extLst>
              <a:ext uri="{FF2B5EF4-FFF2-40B4-BE49-F238E27FC236}">
                <a16:creationId xmlns:a16="http://schemas.microsoft.com/office/drawing/2014/main" id="{3C4EC737-FA2B-4F12-BA94-095A6F7B9829}"/>
              </a:ext>
            </a:extLst>
          </p:cNvPr>
          <p:cNvSpPr txBox="1"/>
          <p:nvPr/>
        </p:nvSpPr>
        <p:spPr>
          <a:xfrm>
            <a:off x="1849120" y="2611120"/>
            <a:ext cx="2011680" cy="690880"/>
          </a:xfrm>
          <a:prstGeom prst="rect">
            <a:avLst/>
          </a:prstGeom>
          <a:solidFill>
            <a:schemeClr val="bg1"/>
          </a:solidFill>
        </p:spPr>
        <p:txBody>
          <a:bodyPr wrap="square" rtlCol="0">
            <a:spAutoFit/>
          </a:bodyPr>
          <a:lstStyle/>
          <a:p>
            <a:endParaRPr lang="en-US" dirty="0"/>
          </a:p>
        </p:txBody>
      </p:sp>
      <p:cxnSp>
        <p:nvCxnSpPr>
          <p:cNvPr id="9" name="Straight Arrow Connector 8">
            <a:extLst>
              <a:ext uri="{FF2B5EF4-FFF2-40B4-BE49-F238E27FC236}">
                <a16:creationId xmlns:a16="http://schemas.microsoft.com/office/drawing/2014/main" id="{1D1B7B52-1521-46EF-956B-67FC74DB326F}"/>
              </a:ext>
            </a:extLst>
          </p:cNvPr>
          <p:cNvCxnSpPr/>
          <p:nvPr/>
        </p:nvCxnSpPr>
        <p:spPr>
          <a:xfrm flipH="1">
            <a:off x="5394960" y="2143760"/>
            <a:ext cx="2814320" cy="2509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924762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7872-4C05-F5C0-8550-9AE966C56141}"/>
              </a:ext>
            </a:extLst>
          </p:cNvPr>
          <p:cNvSpPr>
            <a:spLocks noGrp="1"/>
          </p:cNvSpPr>
          <p:nvPr>
            <p:ph type="title"/>
          </p:nvPr>
        </p:nvSpPr>
        <p:spPr/>
        <p:txBody>
          <a:bodyPr/>
          <a:lstStyle/>
          <a:p>
            <a:r>
              <a:rPr lang="en-US" dirty="0"/>
              <a:t>Including Externalities</a:t>
            </a:r>
          </a:p>
        </p:txBody>
      </p:sp>
      <p:sp>
        <p:nvSpPr>
          <p:cNvPr id="3" name="Content Placeholder 2">
            <a:extLst>
              <a:ext uri="{FF2B5EF4-FFF2-40B4-BE49-F238E27FC236}">
                <a16:creationId xmlns:a16="http://schemas.microsoft.com/office/drawing/2014/main" id="{FDFDF1F0-7B76-8FDB-36E5-CEE073573108}"/>
              </a:ext>
            </a:extLst>
          </p:cNvPr>
          <p:cNvSpPr>
            <a:spLocks noGrp="1"/>
          </p:cNvSpPr>
          <p:nvPr>
            <p:ph idx="1"/>
          </p:nvPr>
        </p:nvSpPr>
        <p:spPr>
          <a:xfrm>
            <a:off x="304801" y="1209675"/>
            <a:ext cx="5535190" cy="4841501"/>
          </a:xfrm>
        </p:spPr>
        <p:txBody>
          <a:bodyPr/>
          <a:lstStyle/>
          <a:p>
            <a:pPr algn="l"/>
            <a:r>
              <a:rPr lang="en-US" dirty="0"/>
              <a:t>Variable Cost can (should) include cost/MWH of greenhouse gasses</a:t>
            </a:r>
          </a:p>
          <a:p>
            <a:pPr algn="l"/>
            <a:r>
              <a:rPr lang="en-US" dirty="0"/>
              <a:t>For CO2 easy to compute</a:t>
            </a:r>
          </a:p>
          <a:p>
            <a:pPr lvl="1" algn="l"/>
            <a:r>
              <a:rPr lang="en-US" dirty="0"/>
              <a:t>Tons CO2/MWH</a:t>
            </a:r>
          </a:p>
          <a:p>
            <a:pPr lvl="1" algn="l"/>
            <a:r>
              <a:rPr lang="en-US" dirty="0"/>
              <a:t>Cost/Ton</a:t>
            </a:r>
          </a:p>
          <a:p>
            <a:pPr lvl="1" algn="l"/>
            <a:r>
              <a:rPr lang="en-US" dirty="0"/>
              <a:t>Cost per MWH</a:t>
            </a:r>
          </a:p>
          <a:p>
            <a:pPr lvl="1" algn="l"/>
            <a:r>
              <a:rPr lang="en-US" dirty="0"/>
              <a:t>Find on Internet</a:t>
            </a:r>
          </a:p>
          <a:p>
            <a:pPr algn="l"/>
            <a:r>
              <a:rPr lang="en-US" dirty="0"/>
              <a:t>For natural gas should include the cost of leakage</a:t>
            </a:r>
          </a:p>
          <a:p>
            <a:pPr algn="l"/>
            <a:r>
              <a:rPr lang="en-US" dirty="0"/>
              <a:t>Could be other externalities</a:t>
            </a:r>
          </a:p>
          <a:p>
            <a:pPr lvl="1" algn="l"/>
            <a:r>
              <a:rPr lang="en-US" dirty="0"/>
              <a:t>Cost of Accidents</a:t>
            </a:r>
          </a:p>
          <a:p>
            <a:pPr lvl="1" algn="l"/>
            <a:r>
              <a:rPr lang="en-US" dirty="0"/>
              <a:t>Effects on Employment</a:t>
            </a:r>
          </a:p>
        </p:txBody>
      </p:sp>
      <p:sp>
        <p:nvSpPr>
          <p:cNvPr id="4" name="Slide Number Placeholder 3">
            <a:extLst>
              <a:ext uri="{FF2B5EF4-FFF2-40B4-BE49-F238E27FC236}">
                <a16:creationId xmlns:a16="http://schemas.microsoft.com/office/drawing/2014/main" id="{95F69C68-D7F8-7B20-AE98-AC3AB725114B}"/>
              </a:ext>
            </a:extLst>
          </p:cNvPr>
          <p:cNvSpPr>
            <a:spLocks noGrp="1"/>
          </p:cNvSpPr>
          <p:nvPr>
            <p:ph type="sldNum" sz="quarter" idx="12"/>
          </p:nvPr>
        </p:nvSpPr>
        <p:spPr/>
        <p:txBody>
          <a:bodyPr/>
          <a:lstStyle/>
          <a:p>
            <a:fld id="{EB241CD2-1E45-42A3-B213-66A034DF9A3B}" type="slidenum">
              <a:rPr lang="en-GB" smtClean="0"/>
              <a:t>235</a:t>
            </a:fld>
            <a:endParaRPr lang="en-GB" dirty="0"/>
          </a:p>
        </p:txBody>
      </p:sp>
      <p:pic>
        <p:nvPicPr>
          <p:cNvPr id="5" name="Picture 4">
            <a:extLst>
              <a:ext uri="{FF2B5EF4-FFF2-40B4-BE49-F238E27FC236}">
                <a16:creationId xmlns:a16="http://schemas.microsoft.com/office/drawing/2014/main" id="{0C2C476E-814F-F7E8-777A-F2B4A84D51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39991" y="1754981"/>
            <a:ext cx="2781496" cy="2663583"/>
          </a:xfrm>
          <a:prstGeom prst="rect">
            <a:avLst/>
          </a:prstGeom>
        </p:spPr>
      </p:pic>
    </p:spTree>
    <p:extLst>
      <p:ext uri="{BB962C8B-B14F-4D97-AF65-F5344CB8AC3E}">
        <p14:creationId xmlns:p14="http://schemas.microsoft.com/office/powerpoint/2010/main" val="1660958859"/>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9E605-D322-5FFB-0C04-66ED1CAB9388}"/>
              </a:ext>
            </a:extLst>
          </p:cNvPr>
          <p:cNvSpPr>
            <a:spLocks noGrp="1"/>
          </p:cNvSpPr>
          <p:nvPr>
            <p:ph type="title"/>
          </p:nvPr>
        </p:nvSpPr>
        <p:spPr/>
        <p:txBody>
          <a:bodyPr/>
          <a:lstStyle/>
          <a:p>
            <a:r>
              <a:rPr lang="en-US" dirty="0"/>
              <a:t>Inclusion of Emissions in LCOE</a:t>
            </a:r>
          </a:p>
        </p:txBody>
      </p:sp>
      <p:sp>
        <p:nvSpPr>
          <p:cNvPr id="3" name="Content Placeholder 2">
            <a:extLst>
              <a:ext uri="{FF2B5EF4-FFF2-40B4-BE49-F238E27FC236}">
                <a16:creationId xmlns:a16="http://schemas.microsoft.com/office/drawing/2014/main" id="{64898ED1-CF8F-061F-0753-4308B80E54B6}"/>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B52B4264-080C-3764-5073-F0D60A293D04}"/>
              </a:ext>
            </a:extLst>
          </p:cNvPr>
          <p:cNvSpPr>
            <a:spLocks noGrp="1"/>
          </p:cNvSpPr>
          <p:nvPr>
            <p:ph type="sldNum" sz="quarter" idx="12"/>
          </p:nvPr>
        </p:nvSpPr>
        <p:spPr/>
        <p:txBody>
          <a:bodyPr/>
          <a:lstStyle/>
          <a:p>
            <a:fld id="{EB241CD2-1E45-42A3-B213-66A034DF9A3B}" type="slidenum">
              <a:rPr lang="en-GB" smtClean="0"/>
              <a:t>236</a:t>
            </a:fld>
            <a:endParaRPr lang="en-GB" dirty="0"/>
          </a:p>
        </p:txBody>
      </p:sp>
      <p:pic>
        <p:nvPicPr>
          <p:cNvPr id="6" name="Picture 5">
            <a:extLst>
              <a:ext uri="{FF2B5EF4-FFF2-40B4-BE49-F238E27FC236}">
                <a16:creationId xmlns:a16="http://schemas.microsoft.com/office/drawing/2014/main" id="{507EBAEA-7B49-B80D-BE19-F29320C0A2C6}"/>
              </a:ext>
            </a:extLst>
          </p:cNvPr>
          <p:cNvPicPr>
            <a:picLocks noChangeAspect="1"/>
          </p:cNvPicPr>
          <p:nvPr/>
        </p:nvPicPr>
        <p:blipFill>
          <a:blip r:embed="rId2"/>
          <a:stretch>
            <a:fillRect/>
          </a:stretch>
        </p:blipFill>
        <p:spPr>
          <a:xfrm>
            <a:off x="1120597" y="1454048"/>
            <a:ext cx="6902805" cy="3949903"/>
          </a:xfrm>
          <a:prstGeom prst="rect">
            <a:avLst/>
          </a:prstGeom>
        </p:spPr>
      </p:pic>
    </p:spTree>
    <p:extLst>
      <p:ext uri="{BB962C8B-B14F-4D97-AF65-F5344CB8AC3E}">
        <p14:creationId xmlns:p14="http://schemas.microsoft.com/office/powerpoint/2010/main" val="1209585155"/>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044EF-E270-3AAB-6784-C8978D2E907B}"/>
              </a:ext>
            </a:extLst>
          </p:cNvPr>
          <p:cNvSpPr>
            <a:spLocks noGrp="1"/>
          </p:cNvSpPr>
          <p:nvPr>
            <p:ph type="title"/>
          </p:nvPr>
        </p:nvSpPr>
        <p:spPr/>
        <p:txBody>
          <a:bodyPr/>
          <a:lstStyle/>
          <a:p>
            <a:r>
              <a:rPr lang="en-US" dirty="0"/>
              <a:t>Emissions with Methane</a:t>
            </a:r>
          </a:p>
        </p:txBody>
      </p:sp>
      <p:sp>
        <p:nvSpPr>
          <p:cNvPr id="3" name="Content Placeholder 2">
            <a:extLst>
              <a:ext uri="{FF2B5EF4-FFF2-40B4-BE49-F238E27FC236}">
                <a16:creationId xmlns:a16="http://schemas.microsoft.com/office/drawing/2014/main" id="{4165856E-A97D-D242-4ACF-3A20A1FF06F9}"/>
              </a:ext>
            </a:extLst>
          </p:cNvPr>
          <p:cNvSpPr>
            <a:spLocks noGrp="1"/>
          </p:cNvSpPr>
          <p:nvPr>
            <p:ph idx="1"/>
          </p:nvPr>
        </p:nvSpPr>
        <p:spPr/>
        <p:txBody>
          <a:bodyPr/>
          <a:lstStyle/>
          <a:p>
            <a:r>
              <a:rPr lang="en-US" dirty="0"/>
              <a:t>We had to ask two times</a:t>
            </a:r>
          </a:p>
          <a:p>
            <a:endParaRPr lang="en-US" dirty="0"/>
          </a:p>
          <a:p>
            <a:endParaRPr lang="en-US" dirty="0"/>
          </a:p>
        </p:txBody>
      </p:sp>
      <p:sp>
        <p:nvSpPr>
          <p:cNvPr id="4" name="Slide Number Placeholder 3">
            <a:extLst>
              <a:ext uri="{FF2B5EF4-FFF2-40B4-BE49-F238E27FC236}">
                <a16:creationId xmlns:a16="http://schemas.microsoft.com/office/drawing/2014/main" id="{9AA9E0DD-BDA2-A862-8E1D-B32D96194488}"/>
              </a:ext>
            </a:extLst>
          </p:cNvPr>
          <p:cNvSpPr>
            <a:spLocks noGrp="1"/>
          </p:cNvSpPr>
          <p:nvPr>
            <p:ph type="sldNum" sz="quarter" idx="12"/>
          </p:nvPr>
        </p:nvSpPr>
        <p:spPr/>
        <p:txBody>
          <a:bodyPr/>
          <a:lstStyle/>
          <a:p>
            <a:fld id="{EB241CD2-1E45-42A3-B213-66A034DF9A3B}" type="slidenum">
              <a:rPr lang="en-GB" smtClean="0"/>
              <a:t>237</a:t>
            </a:fld>
            <a:endParaRPr lang="en-GB" dirty="0"/>
          </a:p>
        </p:txBody>
      </p:sp>
      <p:pic>
        <p:nvPicPr>
          <p:cNvPr id="6" name="Picture 5">
            <a:extLst>
              <a:ext uri="{FF2B5EF4-FFF2-40B4-BE49-F238E27FC236}">
                <a16:creationId xmlns:a16="http://schemas.microsoft.com/office/drawing/2014/main" id="{6E850D7D-F43A-3EC2-0D4D-494BA35EE3BB}"/>
              </a:ext>
            </a:extLst>
          </p:cNvPr>
          <p:cNvPicPr>
            <a:picLocks noChangeAspect="1"/>
          </p:cNvPicPr>
          <p:nvPr/>
        </p:nvPicPr>
        <p:blipFill>
          <a:blip r:embed="rId2"/>
          <a:stretch>
            <a:fillRect/>
          </a:stretch>
        </p:blipFill>
        <p:spPr>
          <a:xfrm>
            <a:off x="1165412" y="1850006"/>
            <a:ext cx="5448842" cy="3798319"/>
          </a:xfrm>
          <a:prstGeom prst="rect">
            <a:avLst/>
          </a:prstGeom>
        </p:spPr>
      </p:pic>
    </p:spTree>
    <p:extLst>
      <p:ext uri="{BB962C8B-B14F-4D97-AF65-F5344CB8AC3E}">
        <p14:creationId xmlns:p14="http://schemas.microsoft.com/office/powerpoint/2010/main" val="153831328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3E9BF-BE5E-C729-0F77-556F4E0DDB00}"/>
              </a:ext>
            </a:extLst>
          </p:cNvPr>
          <p:cNvSpPr>
            <a:spLocks noGrp="1"/>
          </p:cNvSpPr>
          <p:nvPr>
            <p:ph type="title"/>
          </p:nvPr>
        </p:nvSpPr>
        <p:spPr/>
        <p:txBody>
          <a:bodyPr/>
          <a:lstStyle/>
          <a:p>
            <a:r>
              <a:rPr lang="en-US" dirty="0"/>
              <a:t>Total Emission Cost of Gas</a:t>
            </a:r>
          </a:p>
        </p:txBody>
      </p:sp>
      <p:sp>
        <p:nvSpPr>
          <p:cNvPr id="3" name="Content Placeholder 2">
            <a:extLst>
              <a:ext uri="{FF2B5EF4-FFF2-40B4-BE49-F238E27FC236}">
                <a16:creationId xmlns:a16="http://schemas.microsoft.com/office/drawing/2014/main" id="{91F95F91-1725-C493-905C-70AF0A0E1CFC}"/>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33080FBC-D3ED-B95F-30F5-010C054FD928}"/>
              </a:ext>
            </a:extLst>
          </p:cNvPr>
          <p:cNvSpPr>
            <a:spLocks noGrp="1"/>
          </p:cNvSpPr>
          <p:nvPr>
            <p:ph type="sldNum" sz="quarter" idx="12"/>
          </p:nvPr>
        </p:nvSpPr>
        <p:spPr/>
        <p:txBody>
          <a:bodyPr/>
          <a:lstStyle/>
          <a:p>
            <a:fld id="{EB241CD2-1E45-42A3-B213-66A034DF9A3B}" type="slidenum">
              <a:rPr lang="en-GB" smtClean="0"/>
              <a:t>238</a:t>
            </a:fld>
            <a:endParaRPr lang="en-GB" dirty="0"/>
          </a:p>
        </p:txBody>
      </p:sp>
      <p:pic>
        <p:nvPicPr>
          <p:cNvPr id="6" name="Picture 5">
            <a:extLst>
              <a:ext uri="{FF2B5EF4-FFF2-40B4-BE49-F238E27FC236}">
                <a16:creationId xmlns:a16="http://schemas.microsoft.com/office/drawing/2014/main" id="{AFD08142-7B7E-3E37-5841-CBEFFB715411}"/>
              </a:ext>
            </a:extLst>
          </p:cNvPr>
          <p:cNvPicPr>
            <a:picLocks noChangeAspect="1"/>
          </p:cNvPicPr>
          <p:nvPr/>
        </p:nvPicPr>
        <p:blipFill>
          <a:blip r:embed="rId2"/>
          <a:stretch>
            <a:fillRect/>
          </a:stretch>
        </p:blipFill>
        <p:spPr>
          <a:xfrm>
            <a:off x="1219027" y="1434997"/>
            <a:ext cx="6705945" cy="3988005"/>
          </a:xfrm>
          <a:prstGeom prst="rect">
            <a:avLst/>
          </a:prstGeom>
        </p:spPr>
      </p:pic>
    </p:spTree>
    <p:extLst>
      <p:ext uri="{BB962C8B-B14F-4D97-AF65-F5344CB8AC3E}">
        <p14:creationId xmlns:p14="http://schemas.microsoft.com/office/powerpoint/2010/main" val="1475268082"/>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89888-F90F-8D22-32DA-C2E34BF47232}"/>
              </a:ext>
            </a:extLst>
          </p:cNvPr>
          <p:cNvSpPr>
            <a:spLocks noGrp="1"/>
          </p:cNvSpPr>
          <p:nvPr>
            <p:ph type="title"/>
          </p:nvPr>
        </p:nvSpPr>
        <p:spPr/>
        <p:txBody>
          <a:bodyPr>
            <a:normAutofit fontScale="90000"/>
          </a:bodyPr>
          <a:lstStyle/>
          <a:p>
            <a:r>
              <a:rPr lang="en-US" dirty="0"/>
              <a:t>Natural Gas Cost for Combined Cycle Including Capacity Cost</a:t>
            </a:r>
          </a:p>
        </p:txBody>
      </p:sp>
      <p:sp>
        <p:nvSpPr>
          <p:cNvPr id="3" name="Content Placeholder 2">
            <a:extLst>
              <a:ext uri="{FF2B5EF4-FFF2-40B4-BE49-F238E27FC236}">
                <a16:creationId xmlns:a16="http://schemas.microsoft.com/office/drawing/2014/main" id="{62B2A9FC-13D1-8E67-9BEB-76F38076F0EC}"/>
              </a:ext>
            </a:extLst>
          </p:cNvPr>
          <p:cNvSpPr>
            <a:spLocks noGrp="1"/>
          </p:cNvSpPr>
          <p:nvPr>
            <p:ph idx="1"/>
          </p:nvPr>
        </p:nvSpPr>
        <p:spPr/>
        <p:txBody>
          <a:bodyPr/>
          <a:lstStyle/>
          <a:p>
            <a:r>
              <a:rPr lang="en-US" dirty="0"/>
              <a:t>The levelised cost analysis is shown below for natural gas where the emissions costs and the fuel cost was included.</a:t>
            </a:r>
          </a:p>
          <a:p>
            <a:r>
              <a:rPr lang="en-US" dirty="0"/>
              <a:t>Demonstrates the Emission Case.</a:t>
            </a:r>
          </a:p>
        </p:txBody>
      </p:sp>
      <p:sp>
        <p:nvSpPr>
          <p:cNvPr id="4" name="Slide Number Placeholder 3">
            <a:extLst>
              <a:ext uri="{FF2B5EF4-FFF2-40B4-BE49-F238E27FC236}">
                <a16:creationId xmlns:a16="http://schemas.microsoft.com/office/drawing/2014/main" id="{6CA217AC-DC56-61C0-F02D-716A2562BE0E}"/>
              </a:ext>
            </a:extLst>
          </p:cNvPr>
          <p:cNvSpPr>
            <a:spLocks noGrp="1"/>
          </p:cNvSpPr>
          <p:nvPr>
            <p:ph type="sldNum" sz="quarter" idx="12"/>
          </p:nvPr>
        </p:nvSpPr>
        <p:spPr/>
        <p:txBody>
          <a:bodyPr/>
          <a:lstStyle/>
          <a:p>
            <a:fld id="{EB241CD2-1E45-42A3-B213-66A034DF9A3B}" type="slidenum">
              <a:rPr lang="en-GB" smtClean="0"/>
              <a:t>239</a:t>
            </a:fld>
            <a:endParaRPr lang="en-GB" dirty="0"/>
          </a:p>
        </p:txBody>
      </p:sp>
      <p:pic>
        <p:nvPicPr>
          <p:cNvPr id="6" name="Picture 5">
            <a:extLst>
              <a:ext uri="{FF2B5EF4-FFF2-40B4-BE49-F238E27FC236}">
                <a16:creationId xmlns:a16="http://schemas.microsoft.com/office/drawing/2014/main" id="{B92E7421-D913-C21D-4133-518A9F837DCA}"/>
              </a:ext>
            </a:extLst>
          </p:cNvPr>
          <p:cNvPicPr>
            <a:picLocks noChangeAspect="1"/>
          </p:cNvPicPr>
          <p:nvPr/>
        </p:nvPicPr>
        <p:blipFill>
          <a:blip r:embed="rId2"/>
          <a:stretch>
            <a:fillRect/>
          </a:stretch>
        </p:blipFill>
        <p:spPr>
          <a:xfrm>
            <a:off x="814672" y="2279521"/>
            <a:ext cx="7296944" cy="4072477"/>
          </a:xfrm>
          <a:prstGeom prst="rect">
            <a:avLst/>
          </a:prstGeom>
        </p:spPr>
      </p:pic>
    </p:spTree>
    <p:extLst>
      <p:ext uri="{BB962C8B-B14F-4D97-AF65-F5344CB8AC3E}">
        <p14:creationId xmlns:p14="http://schemas.microsoft.com/office/powerpoint/2010/main" val="133579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Adjustments for Tilt and for Tracking</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1" y="1515823"/>
            <a:ext cx="6126480" cy="4336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9841674"/>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ABDD0-0A66-2A89-57BF-CE5571D6C7EB}"/>
              </a:ext>
            </a:extLst>
          </p:cNvPr>
          <p:cNvSpPr>
            <a:spLocks noGrp="1"/>
          </p:cNvSpPr>
          <p:nvPr>
            <p:ph type="title"/>
          </p:nvPr>
        </p:nvSpPr>
        <p:spPr/>
        <p:txBody>
          <a:bodyPr/>
          <a:lstStyle/>
          <a:p>
            <a:r>
              <a:rPr lang="en-US" dirty="0"/>
              <a:t>Waterfall Graph of Natural Gas LOCE</a:t>
            </a:r>
          </a:p>
        </p:txBody>
      </p:sp>
      <p:sp>
        <p:nvSpPr>
          <p:cNvPr id="3" name="Content Placeholder 2">
            <a:extLst>
              <a:ext uri="{FF2B5EF4-FFF2-40B4-BE49-F238E27FC236}">
                <a16:creationId xmlns:a16="http://schemas.microsoft.com/office/drawing/2014/main" id="{5E14BC91-CCBE-0C19-60CD-511D996FA9E0}"/>
              </a:ext>
            </a:extLst>
          </p:cNvPr>
          <p:cNvSpPr>
            <a:spLocks noGrp="1"/>
          </p:cNvSpPr>
          <p:nvPr>
            <p:ph idx="1"/>
          </p:nvPr>
        </p:nvSpPr>
        <p:spPr/>
        <p:txBody>
          <a:bodyPr/>
          <a:lstStyle/>
          <a:p>
            <a:r>
              <a:rPr lang="en-US" dirty="0"/>
              <a:t>Note the dramatic effect of the difference in natural gas prices</a:t>
            </a:r>
          </a:p>
          <a:p>
            <a:endParaRPr lang="en-US" dirty="0"/>
          </a:p>
        </p:txBody>
      </p:sp>
      <p:sp>
        <p:nvSpPr>
          <p:cNvPr id="4" name="Slide Number Placeholder 3">
            <a:extLst>
              <a:ext uri="{FF2B5EF4-FFF2-40B4-BE49-F238E27FC236}">
                <a16:creationId xmlns:a16="http://schemas.microsoft.com/office/drawing/2014/main" id="{9C11152B-6179-F523-DC92-03D38611BF41}"/>
              </a:ext>
            </a:extLst>
          </p:cNvPr>
          <p:cNvSpPr>
            <a:spLocks noGrp="1"/>
          </p:cNvSpPr>
          <p:nvPr>
            <p:ph type="sldNum" sz="quarter" idx="12"/>
          </p:nvPr>
        </p:nvSpPr>
        <p:spPr/>
        <p:txBody>
          <a:bodyPr/>
          <a:lstStyle/>
          <a:p>
            <a:fld id="{EB241CD2-1E45-42A3-B213-66A034DF9A3B}" type="slidenum">
              <a:rPr lang="en-GB" smtClean="0"/>
              <a:t>240</a:t>
            </a:fld>
            <a:endParaRPr lang="en-GB" dirty="0"/>
          </a:p>
        </p:txBody>
      </p:sp>
      <p:pic>
        <p:nvPicPr>
          <p:cNvPr id="8" name="Picture 7">
            <a:extLst>
              <a:ext uri="{FF2B5EF4-FFF2-40B4-BE49-F238E27FC236}">
                <a16:creationId xmlns:a16="http://schemas.microsoft.com/office/drawing/2014/main" id="{FEEF38EC-663D-E6BA-619C-0C40FA2674FF}"/>
              </a:ext>
            </a:extLst>
          </p:cNvPr>
          <p:cNvPicPr>
            <a:picLocks noChangeAspect="1"/>
          </p:cNvPicPr>
          <p:nvPr/>
        </p:nvPicPr>
        <p:blipFill>
          <a:blip r:embed="rId2"/>
          <a:stretch>
            <a:fillRect/>
          </a:stretch>
        </p:blipFill>
        <p:spPr>
          <a:xfrm>
            <a:off x="641983" y="1980346"/>
            <a:ext cx="7029813" cy="3922433"/>
          </a:xfrm>
          <a:prstGeom prst="rect">
            <a:avLst/>
          </a:prstGeom>
        </p:spPr>
      </p:pic>
    </p:spTree>
    <p:extLst>
      <p:ext uri="{BB962C8B-B14F-4D97-AF65-F5344CB8AC3E}">
        <p14:creationId xmlns:p14="http://schemas.microsoft.com/office/powerpoint/2010/main" val="357985992"/>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4B9D6-3AD7-E433-B586-FBA9D49CB22E}"/>
              </a:ext>
            </a:extLst>
          </p:cNvPr>
          <p:cNvSpPr>
            <a:spLocks noGrp="1"/>
          </p:cNvSpPr>
          <p:nvPr>
            <p:ph type="ctrTitle"/>
          </p:nvPr>
        </p:nvSpPr>
        <p:spPr/>
        <p:txBody>
          <a:bodyPr/>
          <a:lstStyle/>
          <a:p>
            <a:r>
              <a:rPr lang="en-US" dirty="0"/>
              <a:t>Case Study</a:t>
            </a:r>
            <a:br>
              <a:rPr lang="en-US" dirty="0"/>
            </a:br>
            <a:r>
              <a:rPr lang="en-US" dirty="0"/>
              <a:t>Nuclear Plants and RAB Model</a:t>
            </a:r>
          </a:p>
        </p:txBody>
      </p:sp>
    </p:spTree>
    <p:extLst>
      <p:ext uri="{BB962C8B-B14F-4D97-AF65-F5344CB8AC3E}">
        <p14:creationId xmlns:p14="http://schemas.microsoft.com/office/powerpoint/2010/main" val="2635871922"/>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115DB-967B-9502-83E1-2D711B04E2E3}"/>
              </a:ext>
            </a:extLst>
          </p:cNvPr>
          <p:cNvSpPr>
            <a:spLocks noGrp="1"/>
          </p:cNvSpPr>
          <p:nvPr>
            <p:ph type="title"/>
          </p:nvPr>
        </p:nvSpPr>
        <p:spPr/>
        <p:txBody>
          <a:bodyPr>
            <a:normAutofit fontScale="90000"/>
          </a:bodyPr>
          <a:lstStyle/>
          <a:p>
            <a:r>
              <a:rPr lang="en-US" dirty="0"/>
              <a:t>Case Study of Rate Base Regulation for Nuclear Plants in UK</a:t>
            </a:r>
          </a:p>
        </p:txBody>
      </p:sp>
      <p:sp>
        <p:nvSpPr>
          <p:cNvPr id="3" name="Content Placeholder 2">
            <a:extLst>
              <a:ext uri="{FF2B5EF4-FFF2-40B4-BE49-F238E27FC236}">
                <a16:creationId xmlns:a16="http://schemas.microsoft.com/office/drawing/2014/main" id="{B5D58B27-848C-49FB-E0CE-2B324BC5DE3F}"/>
              </a:ext>
            </a:extLst>
          </p:cNvPr>
          <p:cNvSpPr>
            <a:spLocks noGrp="1"/>
          </p:cNvSpPr>
          <p:nvPr>
            <p:ph idx="1"/>
          </p:nvPr>
        </p:nvSpPr>
        <p:spPr/>
        <p:txBody>
          <a:bodyPr>
            <a:normAutofit/>
          </a:bodyPr>
          <a:lstStyle/>
          <a:p>
            <a:r>
              <a:rPr lang="en-029" sz="2000" dirty="0"/>
              <a:t>Back to Ancient forms of Regulation and Contracts</a:t>
            </a:r>
          </a:p>
          <a:p>
            <a:endParaRPr lang="en-029" sz="2000" dirty="0"/>
          </a:p>
          <a:p>
            <a:pPr lvl="1"/>
            <a:r>
              <a:rPr lang="en-029" sz="1800" dirty="0"/>
              <a:t>Importance of Cost of Capital</a:t>
            </a:r>
            <a:endParaRPr lang="en-US" sz="1800" dirty="0"/>
          </a:p>
          <a:p>
            <a:pPr lvl="1"/>
            <a:r>
              <a:rPr lang="en-029" sz="1800" dirty="0"/>
              <a:t>Computing Levelised Cost Model of Nuclear with Different Economic Models</a:t>
            </a:r>
            <a:endParaRPr lang="en-US" sz="1800" dirty="0"/>
          </a:p>
          <a:p>
            <a:pPr lvl="1"/>
            <a:r>
              <a:rPr lang="en-029" sz="1800" dirty="0"/>
              <a:t>Example of UAE Nuclear based on PPA and Public/Private Partner Structure</a:t>
            </a:r>
            <a:endParaRPr lang="en-US" sz="1800" dirty="0"/>
          </a:p>
          <a:p>
            <a:pPr lvl="1"/>
            <a:r>
              <a:rPr lang="en-029" sz="1800" dirty="0"/>
              <a:t>Alternative RAB Model in UK and Low Cost of Capital Objective</a:t>
            </a:r>
            <a:endParaRPr lang="en-US" sz="1800" dirty="0"/>
          </a:p>
          <a:p>
            <a:endParaRPr lang="en-US" sz="2000" dirty="0"/>
          </a:p>
        </p:txBody>
      </p:sp>
      <p:sp>
        <p:nvSpPr>
          <p:cNvPr id="4" name="Slide Number Placeholder 3">
            <a:extLst>
              <a:ext uri="{FF2B5EF4-FFF2-40B4-BE49-F238E27FC236}">
                <a16:creationId xmlns:a16="http://schemas.microsoft.com/office/drawing/2014/main" id="{8099617E-D37D-F2FF-70A8-F02A27F96E19}"/>
              </a:ext>
            </a:extLst>
          </p:cNvPr>
          <p:cNvSpPr>
            <a:spLocks noGrp="1"/>
          </p:cNvSpPr>
          <p:nvPr>
            <p:ph type="sldNum" sz="quarter" idx="12"/>
          </p:nvPr>
        </p:nvSpPr>
        <p:spPr/>
        <p:txBody>
          <a:bodyPr/>
          <a:lstStyle/>
          <a:p>
            <a:fld id="{EB241CD2-1E45-42A3-B213-66A034DF9A3B}" type="slidenum">
              <a:rPr lang="en-GB" smtClean="0"/>
              <a:t>242</a:t>
            </a:fld>
            <a:endParaRPr lang="en-GB" dirty="0"/>
          </a:p>
        </p:txBody>
      </p:sp>
    </p:spTree>
    <p:extLst>
      <p:ext uri="{BB962C8B-B14F-4D97-AF65-F5344CB8AC3E}">
        <p14:creationId xmlns:p14="http://schemas.microsoft.com/office/powerpoint/2010/main" val="115543109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2C315-4B68-C4A2-B9CF-5975C34AC48A}"/>
              </a:ext>
            </a:extLst>
          </p:cNvPr>
          <p:cNvSpPr>
            <a:spLocks noGrp="1"/>
          </p:cNvSpPr>
          <p:nvPr>
            <p:ph type="title"/>
          </p:nvPr>
        </p:nvSpPr>
        <p:spPr/>
        <p:txBody>
          <a:bodyPr/>
          <a:lstStyle/>
          <a:p>
            <a:r>
              <a:rPr lang="en-US" dirty="0"/>
              <a:t>Capital Cost of Nuclear</a:t>
            </a:r>
          </a:p>
        </p:txBody>
      </p:sp>
      <p:sp>
        <p:nvSpPr>
          <p:cNvPr id="3" name="Content Placeholder 2">
            <a:extLst>
              <a:ext uri="{FF2B5EF4-FFF2-40B4-BE49-F238E27FC236}">
                <a16:creationId xmlns:a16="http://schemas.microsoft.com/office/drawing/2014/main" id="{FD9BBDD3-5C36-8FDA-F59D-B91DCD6546A3}"/>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22D55A30-39A6-92E4-13CA-B109A99FC8D0}"/>
              </a:ext>
            </a:extLst>
          </p:cNvPr>
          <p:cNvSpPr>
            <a:spLocks noGrp="1"/>
          </p:cNvSpPr>
          <p:nvPr>
            <p:ph type="sldNum" sz="quarter" idx="12"/>
          </p:nvPr>
        </p:nvSpPr>
        <p:spPr/>
        <p:txBody>
          <a:bodyPr/>
          <a:lstStyle/>
          <a:p>
            <a:fld id="{EB241CD2-1E45-42A3-B213-66A034DF9A3B}" type="slidenum">
              <a:rPr lang="en-GB" smtClean="0"/>
              <a:t>243</a:t>
            </a:fld>
            <a:endParaRPr lang="en-GB" dirty="0"/>
          </a:p>
        </p:txBody>
      </p:sp>
      <p:pic>
        <p:nvPicPr>
          <p:cNvPr id="6" name="Picture 5">
            <a:extLst>
              <a:ext uri="{FF2B5EF4-FFF2-40B4-BE49-F238E27FC236}">
                <a16:creationId xmlns:a16="http://schemas.microsoft.com/office/drawing/2014/main" id="{96209572-CD44-C99F-629A-25E14F540CF5}"/>
              </a:ext>
            </a:extLst>
          </p:cNvPr>
          <p:cNvPicPr>
            <a:picLocks noChangeAspect="1"/>
          </p:cNvPicPr>
          <p:nvPr/>
        </p:nvPicPr>
        <p:blipFill>
          <a:blip r:embed="rId2"/>
          <a:stretch>
            <a:fillRect/>
          </a:stretch>
        </p:blipFill>
        <p:spPr>
          <a:xfrm>
            <a:off x="1209787" y="1550433"/>
            <a:ext cx="6472966" cy="4166750"/>
          </a:xfrm>
          <a:prstGeom prst="rect">
            <a:avLst/>
          </a:prstGeom>
        </p:spPr>
      </p:pic>
    </p:spTree>
    <p:extLst>
      <p:ext uri="{BB962C8B-B14F-4D97-AF65-F5344CB8AC3E}">
        <p14:creationId xmlns:p14="http://schemas.microsoft.com/office/powerpoint/2010/main" val="235922603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E67D3-5CFA-A39A-8FD0-0F8A042AF748}"/>
              </a:ext>
            </a:extLst>
          </p:cNvPr>
          <p:cNvSpPr>
            <a:spLocks noGrp="1"/>
          </p:cNvSpPr>
          <p:nvPr>
            <p:ph type="title"/>
          </p:nvPr>
        </p:nvSpPr>
        <p:spPr/>
        <p:txBody>
          <a:bodyPr>
            <a:normAutofit fontScale="90000"/>
          </a:bodyPr>
          <a:lstStyle/>
          <a:p>
            <a:r>
              <a:rPr lang="en-US"/>
              <a:t>PPP Project Example – Versus Corporate Finance or Government Ownership</a:t>
            </a:r>
          </a:p>
        </p:txBody>
      </p:sp>
      <p:sp>
        <p:nvSpPr>
          <p:cNvPr id="3" name="Content Placeholder 2">
            <a:extLst>
              <a:ext uri="{FF2B5EF4-FFF2-40B4-BE49-F238E27FC236}">
                <a16:creationId xmlns:a16="http://schemas.microsoft.com/office/drawing/2014/main" id="{B958919C-C9F7-328B-75E4-602C86FE0CE7}"/>
              </a:ext>
            </a:extLst>
          </p:cNvPr>
          <p:cNvSpPr>
            <a:spLocks noGrp="1"/>
          </p:cNvSpPr>
          <p:nvPr>
            <p:ph idx="1"/>
          </p:nvPr>
        </p:nvSpPr>
        <p:spPr/>
        <p:txBody>
          <a:bodyPr/>
          <a:lstStyle/>
          <a:p>
            <a:pPr marL="0" indent="0">
              <a:buNone/>
            </a:pPr>
            <a:endParaRPr lang="en-US" dirty="0"/>
          </a:p>
          <a:p>
            <a:endParaRPr lang="en-US" dirty="0"/>
          </a:p>
        </p:txBody>
      </p:sp>
      <p:pic>
        <p:nvPicPr>
          <p:cNvPr id="6" name="Picture 5">
            <a:extLst>
              <a:ext uri="{FF2B5EF4-FFF2-40B4-BE49-F238E27FC236}">
                <a16:creationId xmlns:a16="http://schemas.microsoft.com/office/drawing/2014/main" id="{D07A0511-871C-48CA-40F1-20C1C4B2730D}"/>
              </a:ext>
            </a:extLst>
          </p:cNvPr>
          <p:cNvPicPr>
            <a:picLocks noChangeAspect="1"/>
          </p:cNvPicPr>
          <p:nvPr/>
        </p:nvPicPr>
        <p:blipFill>
          <a:blip r:embed="rId2"/>
          <a:stretch>
            <a:fillRect/>
          </a:stretch>
        </p:blipFill>
        <p:spPr>
          <a:xfrm>
            <a:off x="1817389" y="1879314"/>
            <a:ext cx="3142007" cy="1645108"/>
          </a:xfrm>
          <a:prstGeom prst="rect">
            <a:avLst/>
          </a:prstGeom>
        </p:spPr>
      </p:pic>
      <p:pic>
        <p:nvPicPr>
          <p:cNvPr id="8" name="Picture 7">
            <a:extLst>
              <a:ext uri="{FF2B5EF4-FFF2-40B4-BE49-F238E27FC236}">
                <a16:creationId xmlns:a16="http://schemas.microsoft.com/office/drawing/2014/main" id="{87995A3B-FE58-ED9C-D6BB-BA0A3BACA12E}"/>
              </a:ext>
            </a:extLst>
          </p:cNvPr>
          <p:cNvPicPr>
            <a:picLocks noChangeAspect="1"/>
          </p:cNvPicPr>
          <p:nvPr/>
        </p:nvPicPr>
        <p:blipFill>
          <a:blip r:embed="rId3"/>
          <a:stretch>
            <a:fillRect/>
          </a:stretch>
        </p:blipFill>
        <p:spPr>
          <a:xfrm>
            <a:off x="2004672" y="3634120"/>
            <a:ext cx="2767441" cy="1650215"/>
          </a:xfrm>
          <a:prstGeom prst="rect">
            <a:avLst/>
          </a:prstGeom>
        </p:spPr>
      </p:pic>
      <p:sp>
        <p:nvSpPr>
          <p:cNvPr id="5" name="TextBox 4">
            <a:extLst>
              <a:ext uri="{FF2B5EF4-FFF2-40B4-BE49-F238E27FC236}">
                <a16:creationId xmlns:a16="http://schemas.microsoft.com/office/drawing/2014/main" id="{AF61BE7D-F96D-5D0C-C9FE-DF8E8953F78F}"/>
              </a:ext>
            </a:extLst>
          </p:cNvPr>
          <p:cNvSpPr txBox="1"/>
          <p:nvPr/>
        </p:nvSpPr>
        <p:spPr>
          <a:xfrm>
            <a:off x="5400137" y="2397066"/>
            <a:ext cx="2037991" cy="3000821"/>
          </a:xfrm>
          <a:prstGeom prst="rect">
            <a:avLst/>
          </a:prstGeom>
          <a:solidFill>
            <a:srgbClr val="FFFF00"/>
          </a:solidFill>
        </p:spPr>
        <p:txBody>
          <a:bodyPr wrap="square" rtlCol="0">
            <a:spAutoFit/>
          </a:bodyPr>
          <a:lstStyle/>
          <a:p>
            <a:r>
              <a:rPr lang="en-US" sz="1350" dirty="0">
                <a:latin typeface="Arial" panose="020B0604020202020204" pitchFamily="34" charset="0"/>
                <a:cs typeface="Arial" panose="020B0604020202020204" pitchFamily="34" charset="0"/>
              </a:rPr>
              <a:t>Draw diagram of PPP project in nuclear power</a:t>
            </a:r>
          </a:p>
          <a:p>
            <a:r>
              <a:rPr lang="en-US" sz="1350" dirty="0">
                <a:latin typeface="Arial" panose="020B0604020202020204" pitchFamily="34" charset="0"/>
                <a:cs typeface="Arial" panose="020B0604020202020204" pitchFamily="34" charset="0"/>
              </a:rPr>
              <a:t>.</a:t>
            </a:r>
          </a:p>
          <a:p>
            <a:r>
              <a:rPr lang="en-US" sz="1350" dirty="0">
                <a:latin typeface="Arial" panose="020B0604020202020204" pitchFamily="34" charset="0"/>
                <a:cs typeface="Arial" panose="020B0604020202020204" pitchFamily="34" charset="0"/>
              </a:rPr>
              <a:t> 18%/82% Private/Public</a:t>
            </a:r>
          </a:p>
          <a:p>
            <a:r>
              <a:rPr lang="en-US" sz="1350" dirty="0">
                <a:latin typeface="Arial" panose="020B0604020202020204" pitchFamily="34" charset="0"/>
                <a:cs typeface="Arial" panose="020B0604020202020204" pitchFamily="34" charset="0"/>
              </a:rPr>
              <a:t> ECP Contract – Private</a:t>
            </a:r>
          </a:p>
          <a:p>
            <a:r>
              <a:rPr lang="en-US" sz="1350" dirty="0">
                <a:latin typeface="Arial" panose="020B0604020202020204" pitchFamily="34" charset="0"/>
                <a:cs typeface="Arial" panose="020B0604020202020204" pitchFamily="34" charset="0"/>
              </a:rPr>
              <a:t> O&amp;M Public</a:t>
            </a:r>
          </a:p>
          <a:p>
            <a:r>
              <a:rPr lang="en-US" sz="1350" dirty="0">
                <a:latin typeface="Arial" panose="020B0604020202020204" pitchFamily="34" charset="0"/>
                <a:cs typeface="Arial" panose="020B0604020202020204" pitchFamily="34" charset="0"/>
              </a:rPr>
              <a:t> Debt 20% EXIM/80% Govt</a:t>
            </a:r>
          </a:p>
          <a:p>
            <a:endParaRPr lang="en-US" sz="1350" dirty="0">
              <a:latin typeface="Arial" panose="020B0604020202020204" pitchFamily="34" charset="0"/>
              <a:cs typeface="Arial" panose="020B0604020202020204" pitchFamily="34" charset="0"/>
            </a:endParaRPr>
          </a:p>
          <a:p>
            <a:r>
              <a:rPr lang="en-US" sz="1350" dirty="0">
                <a:latin typeface="Arial" panose="020B0604020202020204" pitchFamily="34" charset="0"/>
                <a:cs typeface="Arial" panose="020B0604020202020204" pitchFamily="34" charset="0"/>
              </a:rPr>
              <a:t>.</a:t>
            </a:r>
          </a:p>
          <a:p>
            <a:r>
              <a:rPr lang="en-US" sz="1350" dirty="0">
                <a:latin typeface="Arial" panose="020B0604020202020204" pitchFamily="34" charset="0"/>
                <a:cs typeface="Arial" panose="020B0604020202020204" pitchFamily="34" charset="0"/>
              </a:rPr>
              <a:t>.</a:t>
            </a:r>
          </a:p>
          <a:p>
            <a:r>
              <a:rPr lang="en-US" sz="1350" dirty="0">
                <a:latin typeface="Arial" panose="020B0604020202020204" pitchFamily="34" charset="0"/>
                <a:cs typeface="Arial" panose="020B0604020202020204" pitchFamily="34" charset="0"/>
              </a:rPr>
              <a:t>.</a:t>
            </a:r>
          </a:p>
          <a:p>
            <a:r>
              <a:rPr lang="en-US" sz="1350" dirty="0">
                <a:latin typeface="Arial" panose="020B0604020202020204" pitchFamily="34" charset="0"/>
                <a:cs typeface="Arial" panose="020B0604020202020204" pitchFamily="34" charset="0"/>
              </a:rPr>
              <a:t>.</a:t>
            </a:r>
          </a:p>
        </p:txBody>
      </p:sp>
      <p:sp>
        <p:nvSpPr>
          <p:cNvPr id="7" name="Slide Number Placeholder 6">
            <a:extLst>
              <a:ext uri="{FF2B5EF4-FFF2-40B4-BE49-F238E27FC236}">
                <a16:creationId xmlns:a16="http://schemas.microsoft.com/office/drawing/2014/main" id="{0B6014CF-0F3B-6CC7-1876-096FB9A33FF6}"/>
              </a:ext>
            </a:extLst>
          </p:cNvPr>
          <p:cNvSpPr>
            <a:spLocks noGrp="1"/>
          </p:cNvSpPr>
          <p:nvPr>
            <p:ph type="sldNum" sz="quarter" idx="12"/>
          </p:nvPr>
        </p:nvSpPr>
        <p:spPr/>
        <p:txBody>
          <a:bodyPr/>
          <a:lstStyle/>
          <a:p>
            <a:fld id="{EB241CD2-1E45-42A3-B213-66A034DF9A3B}" type="slidenum">
              <a:rPr lang="en-GB" smtClean="0"/>
              <a:t>244</a:t>
            </a:fld>
            <a:endParaRPr lang="en-GB" dirty="0"/>
          </a:p>
        </p:txBody>
      </p:sp>
    </p:spTree>
    <p:extLst>
      <p:ext uri="{BB962C8B-B14F-4D97-AF65-F5344CB8AC3E}">
        <p14:creationId xmlns:p14="http://schemas.microsoft.com/office/powerpoint/2010/main" val="156711694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88AEB-1C5A-413B-2393-94CB78543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7DE9DB-45C0-C7C6-DF4F-711CDB8685CF}"/>
              </a:ext>
            </a:extLst>
          </p:cNvPr>
          <p:cNvSpPr>
            <a:spLocks noGrp="1"/>
          </p:cNvSpPr>
          <p:nvPr>
            <p:ph type="title"/>
          </p:nvPr>
        </p:nvSpPr>
        <p:spPr/>
        <p:txBody>
          <a:bodyPr>
            <a:normAutofit/>
          </a:bodyPr>
          <a:lstStyle/>
          <a:p>
            <a:r>
              <a:rPr lang="en-US" dirty="0"/>
              <a:t>Exercise: Draw a Diagram of UAE Project</a:t>
            </a:r>
          </a:p>
        </p:txBody>
      </p:sp>
      <p:sp>
        <p:nvSpPr>
          <p:cNvPr id="3" name="Content Placeholder 2">
            <a:extLst>
              <a:ext uri="{FF2B5EF4-FFF2-40B4-BE49-F238E27FC236}">
                <a16:creationId xmlns:a16="http://schemas.microsoft.com/office/drawing/2014/main" id="{D4BAAF63-D652-8B49-1AAA-795E9B4F1DDD}"/>
              </a:ext>
            </a:extLst>
          </p:cNvPr>
          <p:cNvSpPr>
            <a:spLocks noGrp="1"/>
          </p:cNvSpPr>
          <p:nvPr>
            <p:ph idx="1"/>
          </p:nvPr>
        </p:nvSpPr>
        <p:spPr>
          <a:xfrm>
            <a:off x="0" y="1586179"/>
            <a:ext cx="9090660" cy="3882724"/>
          </a:xfrm>
          <a:solidFill>
            <a:srgbClr val="FFFF00"/>
          </a:solidFill>
        </p:spPr>
        <p:txBody>
          <a:bodyPr/>
          <a:lstStyle/>
          <a:p>
            <a:r>
              <a:rPr lang="en-US" dirty="0"/>
              <a:t>.</a:t>
            </a:r>
          </a:p>
          <a:p>
            <a:endParaRPr lang="en-US" dirty="0"/>
          </a:p>
        </p:txBody>
      </p:sp>
      <p:sp>
        <p:nvSpPr>
          <p:cNvPr id="6" name="Oval 5">
            <a:extLst>
              <a:ext uri="{FF2B5EF4-FFF2-40B4-BE49-F238E27FC236}">
                <a16:creationId xmlns:a16="http://schemas.microsoft.com/office/drawing/2014/main" id="{199ACACE-9181-661B-E843-9BFD05015411}"/>
              </a:ext>
            </a:extLst>
          </p:cNvPr>
          <p:cNvSpPr/>
          <p:nvPr/>
        </p:nvSpPr>
        <p:spPr bwMode="auto">
          <a:xfrm>
            <a:off x="1486454" y="4139642"/>
            <a:ext cx="1539125" cy="683816"/>
          </a:xfrm>
          <a:prstGeom prst="ellipse">
            <a:avLst/>
          </a:prstGeom>
          <a:solidFill>
            <a:srgbClr val="00B0F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latin typeface="Arial" pitchFamily="34" charset="0"/>
              </a:rPr>
              <a:t>Equity Investor (Financed by EBL)</a:t>
            </a:r>
          </a:p>
        </p:txBody>
      </p:sp>
      <p:sp>
        <p:nvSpPr>
          <p:cNvPr id="5" name="Slide Number Placeholder 4">
            <a:extLst>
              <a:ext uri="{FF2B5EF4-FFF2-40B4-BE49-F238E27FC236}">
                <a16:creationId xmlns:a16="http://schemas.microsoft.com/office/drawing/2014/main" id="{281DAC13-AD67-E650-4BD1-C7D9B9BE7A0E}"/>
              </a:ext>
            </a:extLst>
          </p:cNvPr>
          <p:cNvSpPr>
            <a:spLocks noGrp="1"/>
          </p:cNvSpPr>
          <p:nvPr>
            <p:ph type="sldNum" sz="quarter" idx="12"/>
          </p:nvPr>
        </p:nvSpPr>
        <p:spPr/>
        <p:txBody>
          <a:bodyPr/>
          <a:lstStyle/>
          <a:p>
            <a:fld id="{EB241CD2-1E45-42A3-B213-66A034DF9A3B}" type="slidenum">
              <a:rPr lang="en-GB" smtClean="0"/>
              <a:t>245</a:t>
            </a:fld>
            <a:endParaRPr lang="en-GB" dirty="0"/>
          </a:p>
        </p:txBody>
      </p:sp>
      <p:sp>
        <p:nvSpPr>
          <p:cNvPr id="7" name="Oval 6">
            <a:extLst>
              <a:ext uri="{FF2B5EF4-FFF2-40B4-BE49-F238E27FC236}">
                <a16:creationId xmlns:a16="http://schemas.microsoft.com/office/drawing/2014/main" id="{A9470018-5B9D-6334-B178-0CC63C3731B7}"/>
              </a:ext>
            </a:extLst>
          </p:cNvPr>
          <p:cNvSpPr/>
          <p:nvPr/>
        </p:nvSpPr>
        <p:spPr bwMode="auto">
          <a:xfrm>
            <a:off x="662794" y="4799441"/>
            <a:ext cx="1294523" cy="683816"/>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latin typeface="Arial" pitchFamily="34" charset="0"/>
              </a:rPr>
              <a:t>Government of UAE – 82%</a:t>
            </a:r>
          </a:p>
        </p:txBody>
      </p:sp>
      <p:sp>
        <p:nvSpPr>
          <p:cNvPr id="9" name="Oval 8">
            <a:extLst>
              <a:ext uri="{FF2B5EF4-FFF2-40B4-BE49-F238E27FC236}">
                <a16:creationId xmlns:a16="http://schemas.microsoft.com/office/drawing/2014/main" id="{EBC3D167-950B-1D67-37FA-FF2A37B6AD41}"/>
              </a:ext>
            </a:extLst>
          </p:cNvPr>
          <p:cNvSpPr/>
          <p:nvPr/>
        </p:nvSpPr>
        <p:spPr bwMode="auto">
          <a:xfrm>
            <a:off x="2440947" y="4776563"/>
            <a:ext cx="1294523" cy="683816"/>
          </a:xfrm>
          <a:prstGeom prst="ellipse">
            <a:avLst/>
          </a:prstGeom>
          <a:solidFill>
            <a:srgbClr val="00206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solidFill>
                  <a:schemeClr val="bg1"/>
                </a:solidFill>
                <a:latin typeface="Arial" pitchFamily="34" charset="0"/>
              </a:rPr>
              <a:t> (EPC Contractor) – 18%</a:t>
            </a:r>
          </a:p>
        </p:txBody>
      </p:sp>
      <p:sp>
        <p:nvSpPr>
          <p:cNvPr id="11" name="Oval 10">
            <a:extLst>
              <a:ext uri="{FF2B5EF4-FFF2-40B4-BE49-F238E27FC236}">
                <a16:creationId xmlns:a16="http://schemas.microsoft.com/office/drawing/2014/main" id="{73763ADA-880F-08D8-FDE0-D35E8224A880}"/>
              </a:ext>
            </a:extLst>
          </p:cNvPr>
          <p:cNvSpPr/>
          <p:nvPr/>
        </p:nvSpPr>
        <p:spPr bwMode="auto">
          <a:xfrm>
            <a:off x="3780808" y="2786333"/>
            <a:ext cx="1539125" cy="837570"/>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solidFill>
                  <a:schemeClr val="bg1"/>
                </a:solidFill>
                <a:latin typeface="Arial" pitchFamily="34" charset="0"/>
              </a:rPr>
              <a:t>ENEC - Special Purpose Vehicle: </a:t>
            </a:r>
          </a:p>
        </p:txBody>
      </p:sp>
      <p:cxnSp>
        <p:nvCxnSpPr>
          <p:cNvPr id="15" name="Straight Arrow Connector 14">
            <a:extLst>
              <a:ext uri="{FF2B5EF4-FFF2-40B4-BE49-F238E27FC236}">
                <a16:creationId xmlns:a16="http://schemas.microsoft.com/office/drawing/2014/main" id="{D18C388B-D9C6-C0BD-607A-EBB4474DBF49}"/>
              </a:ext>
            </a:extLst>
          </p:cNvPr>
          <p:cNvCxnSpPr>
            <a:cxnSpLocks/>
            <a:endCxn id="11" idx="2"/>
          </p:cNvCxnSpPr>
          <p:nvPr/>
        </p:nvCxnSpPr>
        <p:spPr>
          <a:xfrm flipV="1">
            <a:off x="2283220" y="3205118"/>
            <a:ext cx="1497589" cy="91838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D5B120B-419D-C14B-3544-3133D2398BEF}"/>
              </a:ext>
            </a:extLst>
          </p:cNvPr>
          <p:cNvCxnSpPr>
            <a:cxnSpLocks/>
            <a:endCxn id="6" idx="7"/>
          </p:cNvCxnSpPr>
          <p:nvPr/>
        </p:nvCxnSpPr>
        <p:spPr>
          <a:xfrm flipH="1">
            <a:off x="2800179" y="3535160"/>
            <a:ext cx="1202967" cy="70462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4DDD2513-28B4-6EB3-8CDD-813A02D5A9BA}"/>
              </a:ext>
            </a:extLst>
          </p:cNvPr>
          <p:cNvSpPr/>
          <p:nvPr/>
        </p:nvSpPr>
        <p:spPr bwMode="auto">
          <a:xfrm>
            <a:off x="3757099" y="1617288"/>
            <a:ext cx="1629803" cy="797774"/>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latin typeface="Arial" pitchFamily="34" charset="0"/>
              </a:rPr>
              <a:t>EWEC – Off-taker State Owned by UAE</a:t>
            </a:r>
          </a:p>
        </p:txBody>
      </p:sp>
      <p:cxnSp>
        <p:nvCxnSpPr>
          <p:cNvPr id="26" name="Straight Arrow Connector 25">
            <a:extLst>
              <a:ext uri="{FF2B5EF4-FFF2-40B4-BE49-F238E27FC236}">
                <a16:creationId xmlns:a16="http://schemas.microsoft.com/office/drawing/2014/main" id="{227655CB-67AF-4E47-580C-49BFEE988371}"/>
              </a:ext>
            </a:extLst>
          </p:cNvPr>
          <p:cNvCxnSpPr>
            <a:cxnSpLocks/>
            <a:stCxn id="25" idx="4"/>
          </p:cNvCxnSpPr>
          <p:nvPr/>
        </p:nvCxnSpPr>
        <p:spPr>
          <a:xfrm>
            <a:off x="4572000" y="2415062"/>
            <a:ext cx="0" cy="366427"/>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00C84A07-2E7A-9D1D-5836-32BDAF5FA0AB}"/>
              </a:ext>
            </a:extLst>
          </p:cNvPr>
          <p:cNvSpPr/>
          <p:nvPr/>
        </p:nvSpPr>
        <p:spPr bwMode="auto">
          <a:xfrm>
            <a:off x="806048" y="2718358"/>
            <a:ext cx="1294523" cy="683816"/>
          </a:xfrm>
          <a:prstGeom prst="ellipse">
            <a:avLst/>
          </a:prstGeom>
          <a:solidFill>
            <a:srgbClr val="00206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solidFill>
                  <a:schemeClr val="bg1"/>
                </a:solidFill>
                <a:latin typeface="Arial" pitchFamily="34" charset="0"/>
              </a:rPr>
              <a:t>(EPC Contractor) </a:t>
            </a:r>
          </a:p>
        </p:txBody>
      </p:sp>
      <p:sp>
        <p:nvSpPr>
          <p:cNvPr id="39" name="Oval 38">
            <a:extLst>
              <a:ext uri="{FF2B5EF4-FFF2-40B4-BE49-F238E27FC236}">
                <a16:creationId xmlns:a16="http://schemas.microsoft.com/office/drawing/2014/main" id="{74B7C3D6-BE6E-C2C5-7188-9A0023CC0631}"/>
              </a:ext>
            </a:extLst>
          </p:cNvPr>
          <p:cNvSpPr/>
          <p:nvPr/>
        </p:nvSpPr>
        <p:spPr bwMode="auto">
          <a:xfrm>
            <a:off x="7186683" y="4792707"/>
            <a:ext cx="1294523" cy="683816"/>
          </a:xfrm>
          <a:prstGeom prst="ellipse">
            <a:avLst/>
          </a:prstGeom>
          <a:solidFill>
            <a:srgbClr val="00206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solidFill>
                  <a:schemeClr val="bg1"/>
                </a:solidFill>
                <a:latin typeface="Arial" pitchFamily="34" charset="0"/>
              </a:rPr>
              <a:t>EXIM</a:t>
            </a:r>
          </a:p>
        </p:txBody>
      </p:sp>
      <p:sp>
        <p:nvSpPr>
          <p:cNvPr id="41" name="Oval 40">
            <a:extLst>
              <a:ext uri="{FF2B5EF4-FFF2-40B4-BE49-F238E27FC236}">
                <a16:creationId xmlns:a16="http://schemas.microsoft.com/office/drawing/2014/main" id="{5AFF3E32-642B-745F-486D-4D4681714B44}"/>
              </a:ext>
            </a:extLst>
          </p:cNvPr>
          <p:cNvSpPr/>
          <p:nvPr/>
        </p:nvSpPr>
        <p:spPr bwMode="auto">
          <a:xfrm>
            <a:off x="6363023" y="4015281"/>
            <a:ext cx="1294523" cy="683816"/>
          </a:xfrm>
          <a:prstGeom prst="ellipse">
            <a:avLst/>
          </a:prstGeom>
          <a:solidFill>
            <a:srgbClr val="00B0F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latin typeface="Arial" pitchFamily="34" charset="0"/>
              </a:rPr>
              <a:t>Lenders (EPC related and Government)</a:t>
            </a:r>
          </a:p>
        </p:txBody>
      </p:sp>
      <p:sp>
        <p:nvSpPr>
          <p:cNvPr id="43" name="Oval 42">
            <a:extLst>
              <a:ext uri="{FF2B5EF4-FFF2-40B4-BE49-F238E27FC236}">
                <a16:creationId xmlns:a16="http://schemas.microsoft.com/office/drawing/2014/main" id="{11513A9A-D5EF-0629-2177-E4BABD080D60}"/>
              </a:ext>
            </a:extLst>
          </p:cNvPr>
          <p:cNvSpPr/>
          <p:nvPr/>
        </p:nvSpPr>
        <p:spPr bwMode="auto">
          <a:xfrm>
            <a:off x="5638654" y="4792707"/>
            <a:ext cx="1294523" cy="683816"/>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latin typeface="Arial" pitchFamily="34" charset="0"/>
              </a:rPr>
              <a:t>UAE Government (15 Billion)</a:t>
            </a:r>
          </a:p>
        </p:txBody>
      </p:sp>
      <p:sp>
        <p:nvSpPr>
          <p:cNvPr id="45" name="Oval 44">
            <a:extLst>
              <a:ext uri="{FF2B5EF4-FFF2-40B4-BE49-F238E27FC236}">
                <a16:creationId xmlns:a16="http://schemas.microsoft.com/office/drawing/2014/main" id="{A349AF39-6E50-5BD4-D50A-59AA8AAE34E1}"/>
              </a:ext>
            </a:extLst>
          </p:cNvPr>
          <p:cNvSpPr/>
          <p:nvPr/>
        </p:nvSpPr>
        <p:spPr bwMode="auto">
          <a:xfrm>
            <a:off x="6509856" y="2556293"/>
            <a:ext cx="1539125" cy="837570"/>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975" dirty="0">
                <a:solidFill>
                  <a:schemeClr val="bg1"/>
                </a:solidFill>
                <a:latin typeface="Arial" pitchFamily="34" charset="0"/>
              </a:rPr>
              <a:t>ENEC – Performs O&amp;M without Contract, Cost plus</a:t>
            </a:r>
          </a:p>
        </p:txBody>
      </p:sp>
      <p:cxnSp>
        <p:nvCxnSpPr>
          <p:cNvPr id="51" name="Straight Arrow Connector 50">
            <a:extLst>
              <a:ext uri="{FF2B5EF4-FFF2-40B4-BE49-F238E27FC236}">
                <a16:creationId xmlns:a16="http://schemas.microsoft.com/office/drawing/2014/main" id="{E10C2646-FB90-9E35-8D46-2B184CA05A21}"/>
              </a:ext>
            </a:extLst>
          </p:cNvPr>
          <p:cNvCxnSpPr>
            <a:cxnSpLocks/>
            <a:stCxn id="41" idx="0"/>
          </p:cNvCxnSpPr>
          <p:nvPr/>
        </p:nvCxnSpPr>
        <p:spPr>
          <a:xfrm flipH="1" flipV="1">
            <a:off x="5365272" y="3223207"/>
            <a:ext cx="1645013" cy="79207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DD39B971-E5A1-FBFE-298D-8A8ED53CA337}"/>
              </a:ext>
            </a:extLst>
          </p:cNvPr>
          <p:cNvCxnSpPr>
            <a:cxnSpLocks/>
          </p:cNvCxnSpPr>
          <p:nvPr/>
        </p:nvCxnSpPr>
        <p:spPr>
          <a:xfrm>
            <a:off x="5000897" y="3539981"/>
            <a:ext cx="1362126" cy="69980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24EAC98-408C-9413-962A-19B499294F16}"/>
              </a:ext>
            </a:extLst>
          </p:cNvPr>
          <p:cNvCxnSpPr>
            <a:cxnSpLocks/>
            <a:endCxn id="45" idx="2"/>
          </p:cNvCxnSpPr>
          <p:nvPr/>
        </p:nvCxnSpPr>
        <p:spPr>
          <a:xfrm>
            <a:off x="5319933" y="2975078"/>
            <a:ext cx="1189923"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91183D4-F86F-98A9-C1DB-7ACA3F8E5224}"/>
              </a:ext>
            </a:extLst>
          </p:cNvPr>
          <p:cNvCxnSpPr>
            <a:cxnSpLocks/>
            <a:endCxn id="32" idx="6"/>
          </p:cNvCxnSpPr>
          <p:nvPr/>
        </p:nvCxnSpPr>
        <p:spPr>
          <a:xfrm flipH="1">
            <a:off x="2100571" y="3012473"/>
            <a:ext cx="1680238" cy="4779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9124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B416C-1D5D-A4D8-DD12-46F33C72614B}"/>
              </a:ext>
            </a:extLst>
          </p:cNvPr>
          <p:cNvSpPr>
            <a:spLocks noGrp="1"/>
          </p:cNvSpPr>
          <p:nvPr>
            <p:ph type="ctrTitle"/>
          </p:nvPr>
        </p:nvSpPr>
        <p:spPr>
          <a:xfrm>
            <a:off x="489735" y="2318004"/>
            <a:ext cx="5655034" cy="2221992"/>
          </a:xfrm>
        </p:spPr>
        <p:txBody>
          <a:bodyPr/>
          <a:lstStyle/>
          <a:p>
            <a:r>
              <a:rPr lang="en-US" dirty="0"/>
              <a:t>Adjustments for Commodity Prices During Construction </a:t>
            </a:r>
          </a:p>
        </p:txBody>
      </p:sp>
    </p:spTree>
    <p:extLst>
      <p:ext uri="{BB962C8B-B14F-4D97-AF65-F5344CB8AC3E}">
        <p14:creationId xmlns:p14="http://schemas.microsoft.com/office/powerpoint/2010/main" val="100752223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70B6F-D98B-8640-9545-B925D43F29B5}"/>
              </a:ext>
            </a:extLst>
          </p:cNvPr>
          <p:cNvSpPr>
            <a:spLocks noGrp="1"/>
          </p:cNvSpPr>
          <p:nvPr>
            <p:ph type="title"/>
          </p:nvPr>
        </p:nvSpPr>
        <p:spPr/>
        <p:txBody>
          <a:bodyPr>
            <a:normAutofit fontScale="90000"/>
          </a:bodyPr>
          <a:lstStyle/>
          <a:p>
            <a:r>
              <a:rPr lang="en-US" dirty="0"/>
              <a:t>Contract Nuances: Commodity Price Changes Over Long Construction Period</a:t>
            </a:r>
          </a:p>
        </p:txBody>
      </p:sp>
      <p:sp>
        <p:nvSpPr>
          <p:cNvPr id="3" name="Content Placeholder 2">
            <a:extLst>
              <a:ext uri="{FF2B5EF4-FFF2-40B4-BE49-F238E27FC236}">
                <a16:creationId xmlns:a16="http://schemas.microsoft.com/office/drawing/2014/main" id="{2265E240-EBE8-11C0-13BA-7467A8052738}"/>
              </a:ext>
            </a:extLst>
          </p:cNvPr>
          <p:cNvSpPr>
            <a:spLocks noGrp="1"/>
          </p:cNvSpPr>
          <p:nvPr>
            <p:ph idx="1"/>
          </p:nvPr>
        </p:nvSpPr>
        <p:spPr/>
        <p:txBody>
          <a:bodyPr/>
          <a:lstStyle/>
          <a:p>
            <a:r>
              <a:rPr lang="en-US" dirty="0"/>
              <a:t>Basic Idea of Fixed EPC Price</a:t>
            </a:r>
          </a:p>
          <a:p>
            <a:r>
              <a:rPr lang="en-US" dirty="0"/>
              <a:t>For Short-term Projects Not a Big Idea</a:t>
            </a:r>
          </a:p>
          <a:p>
            <a:r>
              <a:rPr lang="en-US" dirty="0"/>
              <a:t>Mechanical Problems of Applying Different Indices</a:t>
            </a:r>
          </a:p>
        </p:txBody>
      </p:sp>
      <p:sp>
        <p:nvSpPr>
          <p:cNvPr id="4" name="Slide Number Placeholder 3">
            <a:extLst>
              <a:ext uri="{FF2B5EF4-FFF2-40B4-BE49-F238E27FC236}">
                <a16:creationId xmlns:a16="http://schemas.microsoft.com/office/drawing/2014/main" id="{C6B170E7-FCCF-ED49-76DB-E4BCDA40D063}"/>
              </a:ext>
            </a:extLst>
          </p:cNvPr>
          <p:cNvSpPr>
            <a:spLocks noGrp="1"/>
          </p:cNvSpPr>
          <p:nvPr>
            <p:ph type="sldNum" sz="quarter" idx="12"/>
          </p:nvPr>
        </p:nvSpPr>
        <p:spPr/>
        <p:txBody>
          <a:bodyPr/>
          <a:lstStyle/>
          <a:p>
            <a:fld id="{EB241CD2-1E45-42A3-B213-66A034DF9A3B}" type="slidenum">
              <a:rPr lang="en-GB" smtClean="0"/>
              <a:t>247</a:t>
            </a:fld>
            <a:endParaRPr lang="en-GB" dirty="0"/>
          </a:p>
        </p:txBody>
      </p:sp>
    </p:spTree>
    <p:extLst>
      <p:ext uri="{BB962C8B-B14F-4D97-AF65-F5344CB8AC3E}">
        <p14:creationId xmlns:p14="http://schemas.microsoft.com/office/powerpoint/2010/main" val="194674169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F82F4-E4E2-4355-B0DE-C858539CA2C3}"/>
              </a:ext>
            </a:extLst>
          </p:cNvPr>
          <p:cNvSpPr>
            <a:spLocks noGrp="1"/>
          </p:cNvSpPr>
          <p:nvPr>
            <p:ph type="title"/>
          </p:nvPr>
        </p:nvSpPr>
        <p:spPr/>
        <p:txBody>
          <a:bodyPr/>
          <a:lstStyle/>
          <a:p>
            <a:r>
              <a:rPr lang="en-029"/>
              <a:t>Fixed Contract Price in EPC Contract</a:t>
            </a:r>
          </a:p>
        </p:txBody>
      </p:sp>
      <p:sp>
        <p:nvSpPr>
          <p:cNvPr id="3" name="Content Placeholder 2">
            <a:extLst>
              <a:ext uri="{FF2B5EF4-FFF2-40B4-BE49-F238E27FC236}">
                <a16:creationId xmlns:a16="http://schemas.microsoft.com/office/drawing/2014/main" id="{1BB23377-5C2C-44D9-A06D-5E15AACF7B1C}"/>
              </a:ext>
            </a:extLst>
          </p:cNvPr>
          <p:cNvSpPr>
            <a:spLocks noGrp="1"/>
          </p:cNvSpPr>
          <p:nvPr>
            <p:ph idx="1"/>
          </p:nvPr>
        </p:nvSpPr>
        <p:spPr/>
        <p:txBody>
          <a:bodyPr/>
          <a:lstStyle/>
          <a:p>
            <a:pPr marL="0" indent="0">
              <a:buNone/>
            </a:pPr>
            <a:r>
              <a:rPr lang="en-029" dirty="0"/>
              <a:t> </a:t>
            </a:r>
          </a:p>
        </p:txBody>
      </p:sp>
      <p:sp>
        <p:nvSpPr>
          <p:cNvPr id="5" name="Slide Number Placeholder 4">
            <a:extLst>
              <a:ext uri="{FF2B5EF4-FFF2-40B4-BE49-F238E27FC236}">
                <a16:creationId xmlns:a16="http://schemas.microsoft.com/office/drawing/2014/main" id="{6C444538-17BC-A94B-E54E-8631BA1CA00C}"/>
              </a:ext>
            </a:extLst>
          </p:cNvPr>
          <p:cNvSpPr>
            <a:spLocks noGrp="1"/>
          </p:cNvSpPr>
          <p:nvPr>
            <p:ph type="sldNum" sz="quarter" idx="12"/>
          </p:nvPr>
        </p:nvSpPr>
        <p:spPr/>
        <p:txBody>
          <a:bodyPr/>
          <a:lstStyle/>
          <a:p>
            <a:fld id="{EB241CD2-1E45-42A3-B213-66A034DF9A3B}" type="slidenum">
              <a:rPr lang="en-GB" smtClean="0"/>
              <a:t>248</a:t>
            </a:fld>
            <a:endParaRPr lang="en-GB" dirty="0"/>
          </a:p>
        </p:txBody>
      </p:sp>
      <p:pic>
        <p:nvPicPr>
          <p:cNvPr id="7" name="Picture 6">
            <a:extLst>
              <a:ext uri="{FF2B5EF4-FFF2-40B4-BE49-F238E27FC236}">
                <a16:creationId xmlns:a16="http://schemas.microsoft.com/office/drawing/2014/main" id="{7DA4237C-CE90-A919-21D1-3AA0471B6F65}"/>
              </a:ext>
            </a:extLst>
          </p:cNvPr>
          <p:cNvPicPr>
            <a:picLocks noChangeAspect="1"/>
          </p:cNvPicPr>
          <p:nvPr/>
        </p:nvPicPr>
        <p:blipFill>
          <a:blip r:embed="rId2"/>
          <a:stretch>
            <a:fillRect/>
          </a:stretch>
        </p:blipFill>
        <p:spPr>
          <a:xfrm>
            <a:off x="664404" y="1947785"/>
            <a:ext cx="7439690" cy="4211782"/>
          </a:xfrm>
          <a:prstGeom prst="rect">
            <a:avLst/>
          </a:prstGeom>
        </p:spPr>
      </p:pic>
    </p:spTree>
    <p:extLst>
      <p:ext uri="{BB962C8B-B14F-4D97-AF65-F5344CB8AC3E}">
        <p14:creationId xmlns:p14="http://schemas.microsoft.com/office/powerpoint/2010/main" val="4043808846"/>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FA683-FEB4-0A8D-2FD1-457AE52C321B}"/>
              </a:ext>
            </a:extLst>
          </p:cNvPr>
          <p:cNvSpPr>
            <a:spLocks noGrp="1"/>
          </p:cNvSpPr>
          <p:nvPr>
            <p:ph type="title"/>
          </p:nvPr>
        </p:nvSpPr>
        <p:spPr/>
        <p:txBody>
          <a:bodyPr/>
          <a:lstStyle/>
          <a:p>
            <a:r>
              <a:rPr lang="en-US" dirty="0"/>
              <a:t>Nuance: Adjustments to Construction Cost</a:t>
            </a:r>
          </a:p>
        </p:txBody>
      </p:sp>
      <p:sp>
        <p:nvSpPr>
          <p:cNvPr id="3" name="Content Placeholder 2">
            <a:extLst>
              <a:ext uri="{FF2B5EF4-FFF2-40B4-BE49-F238E27FC236}">
                <a16:creationId xmlns:a16="http://schemas.microsoft.com/office/drawing/2014/main" id="{59CCB9E5-34C2-F373-6C1B-42D06B47E5CB}"/>
              </a:ext>
            </a:extLst>
          </p:cNvPr>
          <p:cNvSpPr>
            <a:spLocks noGrp="1"/>
          </p:cNvSpPr>
          <p:nvPr>
            <p:ph idx="1"/>
          </p:nvPr>
        </p:nvSpPr>
        <p:spPr>
          <a:xfrm>
            <a:off x="304801" y="1673353"/>
            <a:ext cx="3707129" cy="3579876"/>
          </a:xfrm>
        </p:spPr>
        <p:txBody>
          <a:bodyPr/>
          <a:lstStyle/>
          <a:p>
            <a:pPr algn="l"/>
            <a:r>
              <a:rPr lang="en-US" dirty="0"/>
              <a:t>Increase in Risk from Cement, Steel and other prices</a:t>
            </a:r>
          </a:p>
          <a:p>
            <a:pPr algn="l"/>
            <a:r>
              <a:rPr lang="en-US" dirty="0"/>
              <a:t>Price risk does not provide incentives</a:t>
            </a:r>
          </a:p>
          <a:p>
            <a:pPr algn="l"/>
            <a:r>
              <a:rPr lang="en-US" dirty="0"/>
              <a:t>Variability in prices</a:t>
            </a:r>
          </a:p>
          <a:p>
            <a:pPr algn="l"/>
            <a:r>
              <a:rPr lang="en-US" dirty="0"/>
              <a:t>Example in Financial Model</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4A6FF559-9615-D2C7-8B20-F409EAB6AAE0}"/>
              </a:ext>
            </a:extLst>
          </p:cNvPr>
          <p:cNvSpPr>
            <a:spLocks noGrp="1"/>
          </p:cNvSpPr>
          <p:nvPr>
            <p:ph type="sldNum" sz="quarter" idx="12"/>
          </p:nvPr>
        </p:nvSpPr>
        <p:spPr/>
        <p:txBody>
          <a:bodyPr/>
          <a:lstStyle/>
          <a:p>
            <a:fld id="{EB241CD2-1E45-42A3-B213-66A034DF9A3B}" type="slidenum">
              <a:rPr lang="en-GB" smtClean="0"/>
              <a:t>249</a:t>
            </a:fld>
            <a:endParaRPr lang="en-GB" dirty="0"/>
          </a:p>
        </p:txBody>
      </p:sp>
      <p:pic>
        <p:nvPicPr>
          <p:cNvPr id="6" name="Picture 5" descr="The image shows a line graph comparing the price volatility of copper and iron ore over a period from 1976 to 2023, indicating that copper has a lower volatility than iron ore.&#10;&#10;AI-generated content may be incorrect.">
            <a:extLst>
              <a:ext uri="{FF2B5EF4-FFF2-40B4-BE49-F238E27FC236}">
                <a16:creationId xmlns:a16="http://schemas.microsoft.com/office/drawing/2014/main" id="{0FB903BF-6A96-9808-A1A3-7D7F7C15FA13}"/>
              </a:ext>
            </a:extLst>
          </p:cNvPr>
          <p:cNvPicPr>
            <a:picLocks noChangeAspect="1"/>
          </p:cNvPicPr>
          <p:nvPr/>
        </p:nvPicPr>
        <p:blipFill>
          <a:blip r:embed="rId2"/>
          <a:stretch>
            <a:fillRect/>
          </a:stretch>
        </p:blipFill>
        <p:spPr>
          <a:xfrm>
            <a:off x="4304899" y="1993799"/>
            <a:ext cx="4674548" cy="2870402"/>
          </a:xfrm>
          <a:prstGeom prst="rect">
            <a:avLst/>
          </a:prstGeom>
        </p:spPr>
      </p:pic>
    </p:spTree>
    <p:extLst>
      <p:ext uri="{BB962C8B-B14F-4D97-AF65-F5344CB8AC3E}">
        <p14:creationId xmlns:p14="http://schemas.microsoft.com/office/powerpoint/2010/main" val="3689763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le 1"/>
          <p:cNvSpPr>
            <a:spLocks noGrp="1"/>
          </p:cNvSpPr>
          <p:nvPr>
            <p:ph type="title"/>
          </p:nvPr>
        </p:nvSpPr>
        <p:spPr/>
        <p:txBody>
          <a:bodyPr/>
          <a:lstStyle/>
          <a:p>
            <a:r>
              <a:rPr lang="en-US" dirty="0"/>
              <a:t>Cloud Cover and PV Generation</a:t>
            </a:r>
          </a:p>
        </p:txBody>
      </p:sp>
      <p:pic>
        <p:nvPicPr>
          <p:cNvPr id="159750" name="Picture 2"/>
          <p:cNvPicPr>
            <a:picLocks noGrp="1" noChangeAspect="1" noChangeArrowheads="1"/>
          </p:cNvPicPr>
          <p:nvPr>
            <p:ph idx="1"/>
          </p:nvPr>
        </p:nvPicPr>
        <p:blipFill>
          <a:blip r:embed="rId2" cstate="print"/>
          <a:srcRect/>
          <a:stretch>
            <a:fillRect/>
          </a:stretch>
        </p:blipFill>
        <p:spPr>
          <a:xfrm>
            <a:off x="1247775" y="1690688"/>
            <a:ext cx="6648450" cy="4343400"/>
          </a:xfrm>
          <a:noFill/>
        </p:spPr>
      </p:pic>
    </p:spTree>
    <p:extLst>
      <p:ext uri="{BB962C8B-B14F-4D97-AF65-F5344CB8AC3E}">
        <p14:creationId xmlns:p14="http://schemas.microsoft.com/office/powerpoint/2010/main" val="3086533152"/>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786B8-5ECC-65BA-54A7-DA9745C40622}"/>
              </a:ext>
            </a:extLst>
          </p:cNvPr>
          <p:cNvSpPr>
            <a:spLocks noGrp="1"/>
          </p:cNvSpPr>
          <p:nvPr>
            <p:ph type="title"/>
          </p:nvPr>
        </p:nvSpPr>
        <p:spPr/>
        <p:txBody>
          <a:bodyPr>
            <a:normAutofit fontScale="90000"/>
          </a:bodyPr>
          <a:lstStyle/>
          <a:p>
            <a:r>
              <a:rPr lang="en-US" dirty="0"/>
              <a:t>Construction Adjustment Nuance: Example from ENEC Financial Model</a:t>
            </a:r>
          </a:p>
        </p:txBody>
      </p:sp>
      <p:sp>
        <p:nvSpPr>
          <p:cNvPr id="3" name="Content Placeholder 2">
            <a:extLst>
              <a:ext uri="{FF2B5EF4-FFF2-40B4-BE49-F238E27FC236}">
                <a16:creationId xmlns:a16="http://schemas.microsoft.com/office/drawing/2014/main" id="{76DAD862-0CBC-9410-A011-61F2E88F7AC6}"/>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29B68A54-0AF7-6D26-E75B-726C48C0D806}"/>
              </a:ext>
            </a:extLst>
          </p:cNvPr>
          <p:cNvSpPr>
            <a:spLocks noGrp="1"/>
          </p:cNvSpPr>
          <p:nvPr>
            <p:ph type="sldNum" sz="quarter" idx="12"/>
          </p:nvPr>
        </p:nvSpPr>
        <p:spPr/>
        <p:txBody>
          <a:bodyPr/>
          <a:lstStyle/>
          <a:p>
            <a:fld id="{EB241CD2-1E45-42A3-B213-66A034DF9A3B}" type="slidenum">
              <a:rPr lang="en-GB" smtClean="0"/>
              <a:t>250</a:t>
            </a:fld>
            <a:endParaRPr lang="en-GB" dirty="0"/>
          </a:p>
        </p:txBody>
      </p:sp>
      <p:pic>
        <p:nvPicPr>
          <p:cNvPr id="6" name="Picture 5" descr="The image displays a detailed table with multiple columns, likely representing financial data, costs, and progress metrics for various projects or departments, such as KL1, KM1, UL1, UM, and others.&#10;&#10;AI-generated content may be incorrect.">
            <a:extLst>
              <a:ext uri="{FF2B5EF4-FFF2-40B4-BE49-F238E27FC236}">
                <a16:creationId xmlns:a16="http://schemas.microsoft.com/office/drawing/2014/main" id="{29FD2360-4008-0109-7F90-86F25FB06B83}"/>
              </a:ext>
            </a:extLst>
          </p:cNvPr>
          <p:cNvPicPr>
            <a:picLocks noChangeAspect="1"/>
          </p:cNvPicPr>
          <p:nvPr/>
        </p:nvPicPr>
        <p:blipFill>
          <a:blip r:embed="rId2"/>
          <a:stretch>
            <a:fillRect/>
          </a:stretch>
        </p:blipFill>
        <p:spPr>
          <a:xfrm>
            <a:off x="418887" y="1662022"/>
            <a:ext cx="8306227" cy="3533957"/>
          </a:xfrm>
          <a:prstGeom prst="rect">
            <a:avLst/>
          </a:prstGeom>
        </p:spPr>
      </p:pic>
    </p:spTree>
    <p:extLst>
      <p:ext uri="{BB962C8B-B14F-4D97-AF65-F5344CB8AC3E}">
        <p14:creationId xmlns:p14="http://schemas.microsoft.com/office/powerpoint/2010/main" val="165778066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B9FCD-1EF3-0491-C2E7-36EC63EC4E18}"/>
              </a:ext>
            </a:extLst>
          </p:cNvPr>
          <p:cNvSpPr>
            <a:spLocks noGrp="1"/>
          </p:cNvSpPr>
          <p:nvPr>
            <p:ph type="title"/>
          </p:nvPr>
        </p:nvSpPr>
        <p:spPr/>
        <p:txBody>
          <a:bodyPr>
            <a:normAutofit fontScale="90000"/>
          </a:bodyPr>
          <a:lstStyle/>
          <a:p>
            <a:r>
              <a:rPr lang="en-US" dirty="0"/>
              <a:t>Current Issue – Lithium Prices and Batteries</a:t>
            </a:r>
          </a:p>
        </p:txBody>
      </p:sp>
      <p:sp>
        <p:nvSpPr>
          <p:cNvPr id="3" name="Content Placeholder 2">
            <a:extLst>
              <a:ext uri="{FF2B5EF4-FFF2-40B4-BE49-F238E27FC236}">
                <a16:creationId xmlns:a16="http://schemas.microsoft.com/office/drawing/2014/main" id="{29FA89A4-553F-2346-6520-EEA06B4837AD}"/>
              </a:ext>
            </a:extLst>
          </p:cNvPr>
          <p:cNvSpPr>
            <a:spLocks noGrp="1"/>
          </p:cNvSpPr>
          <p:nvPr>
            <p:ph idx="1"/>
          </p:nvPr>
        </p:nvSpPr>
        <p:spPr/>
        <p:txBody>
          <a:bodyPr/>
          <a:lstStyle/>
          <a:p>
            <a:r>
              <a:rPr lang="en-US" dirty="0"/>
              <a:t>Should the PPA on a Battery be adjusted for Lithium prices</a:t>
            </a:r>
          </a:p>
          <a:p>
            <a:endParaRPr lang="en-US" dirty="0"/>
          </a:p>
        </p:txBody>
      </p:sp>
      <p:sp>
        <p:nvSpPr>
          <p:cNvPr id="4" name="Slide Number Placeholder 3">
            <a:extLst>
              <a:ext uri="{FF2B5EF4-FFF2-40B4-BE49-F238E27FC236}">
                <a16:creationId xmlns:a16="http://schemas.microsoft.com/office/drawing/2014/main" id="{C7E441E2-2CBE-EB19-970E-D5625547EE95}"/>
              </a:ext>
            </a:extLst>
          </p:cNvPr>
          <p:cNvSpPr>
            <a:spLocks noGrp="1"/>
          </p:cNvSpPr>
          <p:nvPr>
            <p:ph type="sldNum" sz="quarter" idx="12"/>
          </p:nvPr>
        </p:nvSpPr>
        <p:spPr/>
        <p:txBody>
          <a:bodyPr/>
          <a:lstStyle/>
          <a:p>
            <a:fld id="{EB241CD2-1E45-42A3-B213-66A034DF9A3B}" type="slidenum">
              <a:rPr lang="en-GB" smtClean="0"/>
              <a:t>251</a:t>
            </a:fld>
            <a:endParaRPr lang="en-GB" dirty="0"/>
          </a:p>
        </p:txBody>
      </p:sp>
      <p:pic>
        <p:nvPicPr>
          <p:cNvPr id="6" name="Picture 5">
            <a:extLst>
              <a:ext uri="{FF2B5EF4-FFF2-40B4-BE49-F238E27FC236}">
                <a16:creationId xmlns:a16="http://schemas.microsoft.com/office/drawing/2014/main" id="{5C82F15C-73E4-3BA0-31ED-B27BE639B471}"/>
              </a:ext>
            </a:extLst>
          </p:cNvPr>
          <p:cNvPicPr>
            <a:picLocks noChangeAspect="1"/>
          </p:cNvPicPr>
          <p:nvPr/>
        </p:nvPicPr>
        <p:blipFill>
          <a:blip r:embed="rId2"/>
          <a:stretch>
            <a:fillRect/>
          </a:stretch>
        </p:blipFill>
        <p:spPr>
          <a:xfrm>
            <a:off x="1215852" y="2060292"/>
            <a:ext cx="6712295" cy="3759393"/>
          </a:xfrm>
          <a:prstGeom prst="rect">
            <a:avLst/>
          </a:prstGeom>
        </p:spPr>
      </p:pic>
    </p:spTree>
    <p:extLst>
      <p:ext uri="{BB962C8B-B14F-4D97-AF65-F5344CB8AC3E}">
        <p14:creationId xmlns:p14="http://schemas.microsoft.com/office/powerpoint/2010/main" val="2467614924"/>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4EA56C-D0BD-CDB8-DD61-FE59B02778C3}"/>
              </a:ext>
            </a:extLst>
          </p:cNvPr>
          <p:cNvSpPr>
            <a:spLocks noGrp="1"/>
          </p:cNvSpPr>
          <p:nvPr>
            <p:ph type="ctrTitle"/>
          </p:nvPr>
        </p:nvSpPr>
        <p:spPr>
          <a:xfrm>
            <a:off x="482877" y="2137710"/>
            <a:ext cx="5103536" cy="1862790"/>
          </a:xfrm>
        </p:spPr>
        <p:txBody>
          <a:bodyPr/>
          <a:lstStyle/>
          <a:p>
            <a:r>
              <a:rPr lang="en-US" dirty="0"/>
              <a:t>Inflation Adjustments in PPA</a:t>
            </a:r>
          </a:p>
        </p:txBody>
      </p:sp>
      <p:sp>
        <p:nvSpPr>
          <p:cNvPr id="4" name="Slide Number Placeholder 3">
            <a:extLst>
              <a:ext uri="{FF2B5EF4-FFF2-40B4-BE49-F238E27FC236}">
                <a16:creationId xmlns:a16="http://schemas.microsoft.com/office/drawing/2014/main" id="{7DFEB0E0-8FA1-F50C-885A-F22D7DEB7CFF}"/>
              </a:ext>
            </a:extLst>
          </p:cNvPr>
          <p:cNvSpPr>
            <a:spLocks noGrp="1"/>
          </p:cNvSpPr>
          <p:nvPr>
            <p:ph type="sldNum" sz="quarter" idx="4294967295"/>
          </p:nvPr>
        </p:nvSpPr>
        <p:spPr>
          <a:xfrm>
            <a:off x="8621316" y="5700712"/>
            <a:ext cx="522684" cy="300038"/>
          </a:xfrm>
        </p:spPr>
        <p:txBody>
          <a:bodyPr/>
          <a:lstStyle/>
          <a:p>
            <a:fld id="{EB241CD2-1E45-42A3-B213-66A034DF9A3B}" type="slidenum">
              <a:rPr lang="en-GB" smtClean="0"/>
              <a:t>252</a:t>
            </a:fld>
            <a:endParaRPr lang="en-GB" dirty="0"/>
          </a:p>
        </p:txBody>
      </p:sp>
    </p:spTree>
    <p:extLst>
      <p:ext uri="{BB962C8B-B14F-4D97-AF65-F5344CB8AC3E}">
        <p14:creationId xmlns:p14="http://schemas.microsoft.com/office/powerpoint/2010/main" val="409391520"/>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95705-C69D-280C-782C-66F94D76ABEB}"/>
              </a:ext>
            </a:extLst>
          </p:cNvPr>
          <p:cNvSpPr>
            <a:spLocks noGrp="1"/>
          </p:cNvSpPr>
          <p:nvPr>
            <p:ph type="title"/>
          </p:nvPr>
        </p:nvSpPr>
        <p:spPr/>
        <p:txBody>
          <a:bodyPr/>
          <a:lstStyle/>
          <a:p>
            <a:r>
              <a:rPr lang="en-US" dirty="0"/>
              <a:t>Pretend you are Lender, Consumer, Investor</a:t>
            </a:r>
          </a:p>
        </p:txBody>
      </p:sp>
      <p:sp>
        <p:nvSpPr>
          <p:cNvPr id="3" name="Text Placeholder 2">
            <a:extLst>
              <a:ext uri="{FF2B5EF4-FFF2-40B4-BE49-F238E27FC236}">
                <a16:creationId xmlns:a16="http://schemas.microsoft.com/office/drawing/2014/main" id="{04E9251B-BBB9-9802-B116-56A2ED2261AA}"/>
              </a:ext>
            </a:extLst>
          </p:cNvPr>
          <p:cNvSpPr>
            <a:spLocks noGrp="1"/>
          </p:cNvSpPr>
          <p:nvPr>
            <p:ph type="body" idx="1"/>
          </p:nvPr>
        </p:nvSpPr>
        <p:spPr/>
        <p:txBody>
          <a:bodyPr/>
          <a:lstStyle/>
          <a:p>
            <a:r>
              <a:rPr lang="en-US" dirty="0"/>
              <a:t>Would you want the cash flow to change when the inflation rate changes</a:t>
            </a:r>
          </a:p>
        </p:txBody>
      </p:sp>
      <p:sp>
        <p:nvSpPr>
          <p:cNvPr id="4" name="Slide Number Placeholder 3">
            <a:extLst>
              <a:ext uri="{FF2B5EF4-FFF2-40B4-BE49-F238E27FC236}">
                <a16:creationId xmlns:a16="http://schemas.microsoft.com/office/drawing/2014/main" id="{06BD5324-D6FA-4E68-9725-3DA194AD3DD3}"/>
              </a:ext>
            </a:extLst>
          </p:cNvPr>
          <p:cNvSpPr>
            <a:spLocks noGrp="1"/>
          </p:cNvSpPr>
          <p:nvPr>
            <p:ph type="sldNum" sz="quarter" idx="12"/>
          </p:nvPr>
        </p:nvSpPr>
        <p:spPr/>
        <p:txBody>
          <a:bodyPr/>
          <a:lstStyle/>
          <a:p>
            <a:fld id="{EB241CD2-1E45-42A3-B213-66A034DF9A3B}" type="slidenum">
              <a:rPr lang="en-GB" smtClean="0"/>
              <a:t>253</a:t>
            </a:fld>
            <a:endParaRPr lang="en-GB" dirty="0"/>
          </a:p>
        </p:txBody>
      </p:sp>
    </p:spTree>
    <p:extLst>
      <p:ext uri="{BB962C8B-B14F-4D97-AF65-F5344CB8AC3E}">
        <p14:creationId xmlns:p14="http://schemas.microsoft.com/office/powerpoint/2010/main" val="192410264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364B0-B8D3-5F4F-2B7B-C3EA647A64A2}"/>
              </a:ext>
            </a:extLst>
          </p:cNvPr>
          <p:cNvSpPr>
            <a:spLocks noGrp="1"/>
          </p:cNvSpPr>
          <p:nvPr>
            <p:ph type="title"/>
          </p:nvPr>
        </p:nvSpPr>
        <p:spPr/>
        <p:txBody>
          <a:bodyPr/>
          <a:lstStyle/>
          <a:p>
            <a:r>
              <a:rPr lang="en-US" dirty="0"/>
              <a:t>Inflation Risks to Different Parties</a:t>
            </a:r>
          </a:p>
        </p:txBody>
      </p:sp>
      <p:sp>
        <p:nvSpPr>
          <p:cNvPr id="3" name="Content Placeholder 2">
            <a:extLst>
              <a:ext uri="{FF2B5EF4-FFF2-40B4-BE49-F238E27FC236}">
                <a16:creationId xmlns:a16="http://schemas.microsoft.com/office/drawing/2014/main" id="{4588DDC3-620D-CA28-40B6-975ECD22F2ED}"/>
              </a:ext>
            </a:extLst>
          </p:cNvPr>
          <p:cNvSpPr>
            <a:spLocks noGrp="1"/>
          </p:cNvSpPr>
          <p:nvPr>
            <p:ph idx="1"/>
          </p:nvPr>
        </p:nvSpPr>
        <p:spPr/>
        <p:txBody>
          <a:bodyPr/>
          <a:lstStyle/>
          <a:p>
            <a:r>
              <a:rPr lang="en-US" dirty="0"/>
              <a:t>Issue – Should total price including the capacity payment increase with inflation</a:t>
            </a:r>
          </a:p>
          <a:p>
            <a:r>
              <a:rPr lang="en-US" dirty="0"/>
              <a:t>Mechanics – Create and inflation index from a given date from and objective source</a:t>
            </a:r>
          </a:p>
          <a:p>
            <a:r>
              <a:rPr lang="en-US" dirty="0"/>
              <a:t>Investors – Nominal return changes, but real return is constant</a:t>
            </a:r>
          </a:p>
          <a:p>
            <a:r>
              <a:rPr lang="en-US" dirty="0"/>
              <a:t>Off-taker – Initial price is lower, but price increases</a:t>
            </a:r>
          </a:p>
          <a:p>
            <a:r>
              <a:rPr lang="en-US" dirty="0"/>
              <a:t>Lenders – Almost always get paid for nominal and not real interest</a:t>
            </a:r>
          </a:p>
          <a:p>
            <a:r>
              <a:rPr lang="en-US" dirty="0"/>
              <a:t>Lenders – Causes average loan life to increase if sculpt</a:t>
            </a:r>
          </a:p>
          <a:p>
            <a:r>
              <a:rPr lang="en-US" dirty="0"/>
              <a:t>Lenders – Like hedged interest rate with fixed price</a:t>
            </a:r>
          </a:p>
          <a:p>
            <a:r>
              <a:rPr lang="en-US" dirty="0"/>
              <a:t>Potential Solutions</a:t>
            </a:r>
          </a:p>
          <a:p>
            <a:pPr lvl="1"/>
            <a:r>
              <a:rPr lang="en-US" dirty="0"/>
              <a:t>Inflation Sensitive Interest Rates and Repayment</a:t>
            </a:r>
          </a:p>
          <a:p>
            <a:pPr lvl="1"/>
            <a:r>
              <a:rPr lang="en-US" dirty="0"/>
              <a:t>Sculpting with negative repayments</a:t>
            </a:r>
          </a:p>
          <a:p>
            <a:pPr lvl="1"/>
            <a:r>
              <a:rPr lang="en-US" dirty="0"/>
              <a:t>Frequent Re-financing</a:t>
            </a:r>
          </a:p>
        </p:txBody>
      </p:sp>
      <p:sp>
        <p:nvSpPr>
          <p:cNvPr id="4" name="Slide Number Placeholder 3">
            <a:extLst>
              <a:ext uri="{FF2B5EF4-FFF2-40B4-BE49-F238E27FC236}">
                <a16:creationId xmlns:a16="http://schemas.microsoft.com/office/drawing/2014/main" id="{D46934A1-D7B0-FBC8-F1C7-77D83B020770}"/>
              </a:ext>
            </a:extLst>
          </p:cNvPr>
          <p:cNvSpPr>
            <a:spLocks noGrp="1"/>
          </p:cNvSpPr>
          <p:nvPr>
            <p:ph type="sldNum" sz="quarter" idx="12"/>
          </p:nvPr>
        </p:nvSpPr>
        <p:spPr/>
        <p:txBody>
          <a:bodyPr/>
          <a:lstStyle/>
          <a:p>
            <a:fld id="{EB241CD2-1E45-42A3-B213-66A034DF9A3B}" type="slidenum">
              <a:rPr lang="en-GB" smtClean="0"/>
              <a:t>254</a:t>
            </a:fld>
            <a:endParaRPr lang="en-GB" dirty="0"/>
          </a:p>
        </p:txBody>
      </p:sp>
    </p:spTree>
    <p:extLst>
      <p:ext uri="{BB962C8B-B14F-4D97-AF65-F5344CB8AC3E}">
        <p14:creationId xmlns:p14="http://schemas.microsoft.com/office/powerpoint/2010/main" val="2456061558"/>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3BDE8-32C3-45CD-9E32-5349D8421040}"/>
              </a:ext>
            </a:extLst>
          </p:cNvPr>
          <p:cNvSpPr>
            <a:spLocks noGrp="1"/>
          </p:cNvSpPr>
          <p:nvPr>
            <p:ph type="title"/>
          </p:nvPr>
        </p:nvSpPr>
        <p:spPr/>
        <p:txBody>
          <a:bodyPr>
            <a:normAutofit fontScale="90000"/>
          </a:bodyPr>
          <a:lstStyle/>
          <a:p>
            <a:r>
              <a:rPr lang="en-029" dirty="0"/>
              <a:t>Don’t be Intimidated by Language, Single Price PPA with Inflation</a:t>
            </a:r>
          </a:p>
        </p:txBody>
      </p:sp>
      <p:pic>
        <p:nvPicPr>
          <p:cNvPr id="4" name="Picture 3">
            <a:extLst>
              <a:ext uri="{FF2B5EF4-FFF2-40B4-BE49-F238E27FC236}">
                <a16:creationId xmlns:a16="http://schemas.microsoft.com/office/drawing/2014/main" id="{43BB0F22-EAC8-4E55-BFA8-0F744573F49B}"/>
              </a:ext>
            </a:extLst>
          </p:cNvPr>
          <p:cNvPicPr>
            <a:picLocks noChangeAspect="1"/>
          </p:cNvPicPr>
          <p:nvPr/>
        </p:nvPicPr>
        <p:blipFill>
          <a:blip r:embed="rId2"/>
          <a:stretch>
            <a:fillRect/>
          </a:stretch>
        </p:blipFill>
        <p:spPr>
          <a:xfrm>
            <a:off x="1803457" y="1595527"/>
            <a:ext cx="5370078" cy="3952697"/>
          </a:xfrm>
          <a:prstGeom prst="rect">
            <a:avLst/>
          </a:prstGeom>
        </p:spPr>
      </p:pic>
    </p:spTree>
    <p:extLst>
      <p:ext uri="{BB962C8B-B14F-4D97-AF65-F5344CB8AC3E}">
        <p14:creationId xmlns:p14="http://schemas.microsoft.com/office/powerpoint/2010/main" val="3248388858"/>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7E2C-E174-F8A6-2146-A2CF04611008}"/>
              </a:ext>
            </a:extLst>
          </p:cNvPr>
          <p:cNvSpPr>
            <a:spLocks noGrp="1"/>
          </p:cNvSpPr>
          <p:nvPr>
            <p:ph type="title"/>
          </p:nvPr>
        </p:nvSpPr>
        <p:spPr/>
        <p:txBody>
          <a:bodyPr/>
          <a:lstStyle/>
          <a:p>
            <a:r>
              <a:rPr lang="en-US" dirty="0"/>
              <a:t>Inflation Risk and Cost of Capital</a:t>
            </a:r>
          </a:p>
        </p:txBody>
      </p:sp>
      <p:sp>
        <p:nvSpPr>
          <p:cNvPr id="3" name="Content Placeholder 2">
            <a:extLst>
              <a:ext uri="{FF2B5EF4-FFF2-40B4-BE49-F238E27FC236}">
                <a16:creationId xmlns:a16="http://schemas.microsoft.com/office/drawing/2014/main" id="{ED5A08FF-45D0-55D9-E978-561C7536C020}"/>
              </a:ext>
            </a:extLst>
          </p:cNvPr>
          <p:cNvSpPr>
            <a:spLocks noGrp="1"/>
          </p:cNvSpPr>
          <p:nvPr>
            <p:ph idx="1"/>
          </p:nvPr>
        </p:nvSpPr>
        <p:spPr/>
        <p:txBody>
          <a:bodyPr/>
          <a:lstStyle/>
          <a:p>
            <a:r>
              <a:rPr lang="en-US" dirty="0"/>
              <a:t>How big is inflation risk for investors</a:t>
            </a:r>
          </a:p>
          <a:p>
            <a:r>
              <a:rPr lang="en-US" dirty="0"/>
              <a:t>Can you think about innovative solutions</a:t>
            </a:r>
          </a:p>
          <a:p>
            <a:endParaRPr lang="en-US" dirty="0"/>
          </a:p>
        </p:txBody>
      </p:sp>
      <p:sp>
        <p:nvSpPr>
          <p:cNvPr id="4" name="Slide Number Placeholder 3">
            <a:extLst>
              <a:ext uri="{FF2B5EF4-FFF2-40B4-BE49-F238E27FC236}">
                <a16:creationId xmlns:a16="http://schemas.microsoft.com/office/drawing/2014/main" id="{60C9B70B-0B77-C24D-16DC-B0184472C791}"/>
              </a:ext>
            </a:extLst>
          </p:cNvPr>
          <p:cNvSpPr>
            <a:spLocks noGrp="1"/>
          </p:cNvSpPr>
          <p:nvPr>
            <p:ph type="sldNum" sz="quarter" idx="12"/>
          </p:nvPr>
        </p:nvSpPr>
        <p:spPr/>
        <p:txBody>
          <a:bodyPr/>
          <a:lstStyle/>
          <a:p>
            <a:fld id="{EB241CD2-1E45-42A3-B213-66A034DF9A3B}" type="slidenum">
              <a:rPr lang="en-GB" smtClean="0"/>
              <a:t>256</a:t>
            </a:fld>
            <a:endParaRPr lang="en-GB" dirty="0"/>
          </a:p>
        </p:txBody>
      </p:sp>
      <p:pic>
        <p:nvPicPr>
          <p:cNvPr id="6" name="Picture 5" descr="The image displays a line graph comparing various interest rates over time, including GDP Deflator, CPI US, 5-year, 10-year, and 3-month treasuries, as well as a series of historical dates.&#10;&#10;AI-generated content may be incorrect.">
            <a:extLst>
              <a:ext uri="{FF2B5EF4-FFF2-40B4-BE49-F238E27FC236}">
                <a16:creationId xmlns:a16="http://schemas.microsoft.com/office/drawing/2014/main" id="{8668640D-4AC3-3935-0748-F3AC05346A0A}"/>
              </a:ext>
            </a:extLst>
          </p:cNvPr>
          <p:cNvPicPr>
            <a:picLocks noChangeAspect="1"/>
          </p:cNvPicPr>
          <p:nvPr/>
        </p:nvPicPr>
        <p:blipFill>
          <a:blip r:embed="rId2"/>
          <a:stretch>
            <a:fillRect/>
          </a:stretch>
        </p:blipFill>
        <p:spPr>
          <a:xfrm>
            <a:off x="681216" y="2507457"/>
            <a:ext cx="7251147" cy="2850356"/>
          </a:xfrm>
          <a:prstGeom prst="rect">
            <a:avLst/>
          </a:prstGeom>
        </p:spPr>
      </p:pic>
    </p:spTree>
    <p:extLst>
      <p:ext uri="{BB962C8B-B14F-4D97-AF65-F5344CB8AC3E}">
        <p14:creationId xmlns:p14="http://schemas.microsoft.com/office/powerpoint/2010/main" val="211924241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5A4FD-F2A9-181B-54C3-A77B6A2F485E}"/>
              </a:ext>
            </a:extLst>
          </p:cNvPr>
          <p:cNvSpPr>
            <a:spLocks noGrp="1"/>
          </p:cNvSpPr>
          <p:nvPr>
            <p:ph type="title"/>
          </p:nvPr>
        </p:nvSpPr>
        <p:spPr/>
        <p:txBody>
          <a:bodyPr>
            <a:normAutofit fontScale="90000"/>
          </a:bodyPr>
          <a:lstStyle/>
          <a:p>
            <a:r>
              <a:rPr lang="en-US" dirty="0"/>
              <a:t>Different Revenue  Patterns from RAB, CFD and Inflation Adjusted CFD</a:t>
            </a:r>
          </a:p>
        </p:txBody>
      </p:sp>
      <p:sp>
        <p:nvSpPr>
          <p:cNvPr id="3" name="Content Placeholder 2">
            <a:extLst>
              <a:ext uri="{FF2B5EF4-FFF2-40B4-BE49-F238E27FC236}">
                <a16:creationId xmlns:a16="http://schemas.microsoft.com/office/drawing/2014/main" id="{F9066F99-5C11-AE8A-0AC3-6FA75EB86369}"/>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86713880-50D4-59D2-9117-BC60AAB250D8}"/>
              </a:ext>
            </a:extLst>
          </p:cNvPr>
          <p:cNvSpPr>
            <a:spLocks noGrp="1"/>
          </p:cNvSpPr>
          <p:nvPr>
            <p:ph type="sldNum" sz="quarter" idx="12"/>
          </p:nvPr>
        </p:nvSpPr>
        <p:spPr/>
        <p:txBody>
          <a:bodyPr/>
          <a:lstStyle/>
          <a:p>
            <a:fld id="{EB241CD2-1E45-42A3-B213-66A034DF9A3B}" type="slidenum">
              <a:rPr lang="en-GB" smtClean="0"/>
              <a:t>257</a:t>
            </a:fld>
            <a:endParaRPr lang="en-GB" dirty="0"/>
          </a:p>
        </p:txBody>
      </p:sp>
      <p:pic>
        <p:nvPicPr>
          <p:cNvPr id="6" name="Picture 5">
            <a:extLst>
              <a:ext uri="{FF2B5EF4-FFF2-40B4-BE49-F238E27FC236}">
                <a16:creationId xmlns:a16="http://schemas.microsoft.com/office/drawing/2014/main" id="{0B79F478-DC1F-2461-89B0-FD53B82960E1}"/>
              </a:ext>
            </a:extLst>
          </p:cNvPr>
          <p:cNvPicPr>
            <a:picLocks noChangeAspect="1"/>
          </p:cNvPicPr>
          <p:nvPr/>
        </p:nvPicPr>
        <p:blipFill>
          <a:blip r:embed="rId2"/>
          <a:stretch>
            <a:fillRect/>
          </a:stretch>
        </p:blipFill>
        <p:spPr>
          <a:xfrm>
            <a:off x="2204357" y="1711064"/>
            <a:ext cx="5196713" cy="3770679"/>
          </a:xfrm>
          <a:prstGeom prst="rect">
            <a:avLst/>
          </a:prstGeom>
        </p:spPr>
      </p:pic>
      <p:sp>
        <p:nvSpPr>
          <p:cNvPr id="7" name="TextBox 6">
            <a:extLst>
              <a:ext uri="{FF2B5EF4-FFF2-40B4-BE49-F238E27FC236}">
                <a16:creationId xmlns:a16="http://schemas.microsoft.com/office/drawing/2014/main" id="{543369D7-898B-CBE9-F8A4-81CF73B4C248}"/>
              </a:ext>
            </a:extLst>
          </p:cNvPr>
          <p:cNvSpPr txBox="1"/>
          <p:nvPr/>
        </p:nvSpPr>
        <p:spPr>
          <a:xfrm>
            <a:off x="200025" y="2472251"/>
            <a:ext cx="1391031" cy="2377574"/>
          </a:xfrm>
          <a:prstGeom prst="rect">
            <a:avLst/>
          </a:prstGeom>
          <a:noFill/>
        </p:spPr>
        <p:txBody>
          <a:bodyPr wrap="square" rtlCol="0">
            <a:spAutoFit/>
          </a:bodyPr>
          <a:lstStyle/>
          <a:p>
            <a:r>
              <a:rPr lang="en-US" sz="1350" dirty="0"/>
              <a:t>All of lines have the same nominal LCOE over the long-run</a:t>
            </a:r>
          </a:p>
          <a:p>
            <a:endParaRPr lang="en-US" sz="1350" dirty="0"/>
          </a:p>
          <a:p>
            <a:r>
              <a:rPr lang="en-US" sz="1350" dirty="0"/>
              <a:t>The most representative price is the inflation adjusted price</a:t>
            </a:r>
          </a:p>
        </p:txBody>
      </p:sp>
    </p:spTree>
    <p:extLst>
      <p:ext uri="{BB962C8B-B14F-4D97-AF65-F5344CB8AC3E}">
        <p14:creationId xmlns:p14="http://schemas.microsoft.com/office/powerpoint/2010/main" val="5412378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6C124-11A6-B2E5-C59B-F84B5E435492}"/>
              </a:ext>
            </a:extLst>
          </p:cNvPr>
          <p:cNvSpPr>
            <a:spLocks noGrp="1"/>
          </p:cNvSpPr>
          <p:nvPr>
            <p:ph type="title"/>
          </p:nvPr>
        </p:nvSpPr>
        <p:spPr/>
        <p:txBody>
          <a:bodyPr>
            <a:normAutofit fontScale="90000"/>
          </a:bodyPr>
          <a:lstStyle/>
          <a:p>
            <a:r>
              <a:rPr lang="en-US" dirty="0"/>
              <a:t>Real versus Nominal with Different Project Lives</a:t>
            </a:r>
          </a:p>
        </p:txBody>
      </p:sp>
      <p:sp>
        <p:nvSpPr>
          <p:cNvPr id="3" name="Content Placeholder 2">
            <a:extLst>
              <a:ext uri="{FF2B5EF4-FFF2-40B4-BE49-F238E27FC236}">
                <a16:creationId xmlns:a16="http://schemas.microsoft.com/office/drawing/2014/main" id="{87CC637F-2C3C-B835-C2DB-D91BA326B3D4}"/>
              </a:ext>
            </a:extLst>
          </p:cNvPr>
          <p:cNvSpPr>
            <a:spLocks noGrp="1"/>
          </p:cNvSpPr>
          <p:nvPr>
            <p:ph idx="1"/>
          </p:nvPr>
        </p:nvSpPr>
        <p:spPr/>
        <p:txBody>
          <a:bodyPr/>
          <a:lstStyle/>
          <a:p>
            <a:r>
              <a:rPr lang="en-US" dirty="0"/>
              <a:t>Same cost and return assumptions</a:t>
            </a:r>
          </a:p>
          <a:p>
            <a:r>
              <a:rPr lang="en-US" dirty="0"/>
              <a:t>36% reduction in initial price with 70-year life</a:t>
            </a:r>
          </a:p>
          <a:p>
            <a:r>
              <a:rPr lang="en-US" dirty="0"/>
              <a:t>11% reduction in initial price with 20-year life</a:t>
            </a:r>
          </a:p>
          <a:p>
            <a:endParaRPr lang="en-US" dirty="0"/>
          </a:p>
        </p:txBody>
      </p:sp>
      <p:sp>
        <p:nvSpPr>
          <p:cNvPr id="4" name="Slide Number Placeholder 3">
            <a:extLst>
              <a:ext uri="{FF2B5EF4-FFF2-40B4-BE49-F238E27FC236}">
                <a16:creationId xmlns:a16="http://schemas.microsoft.com/office/drawing/2014/main" id="{0D591264-3C38-572A-17C8-6710AE88CF69}"/>
              </a:ext>
            </a:extLst>
          </p:cNvPr>
          <p:cNvSpPr>
            <a:spLocks noGrp="1"/>
          </p:cNvSpPr>
          <p:nvPr>
            <p:ph type="sldNum" sz="quarter" idx="12"/>
          </p:nvPr>
        </p:nvSpPr>
        <p:spPr/>
        <p:txBody>
          <a:bodyPr/>
          <a:lstStyle/>
          <a:p>
            <a:fld id="{EB241CD2-1E45-42A3-B213-66A034DF9A3B}" type="slidenum">
              <a:rPr lang="en-GB" smtClean="0"/>
              <a:t>258</a:t>
            </a:fld>
            <a:endParaRPr lang="en-GB" dirty="0"/>
          </a:p>
        </p:txBody>
      </p:sp>
      <p:pic>
        <p:nvPicPr>
          <p:cNvPr id="8" name="Picture 7" descr="The diagram illustrates a comparison between the real cost and nominal cost over a lifespan of 70 years, showing a consistent gap between the two.&#10;&#10;AI-generated content may be incorrect.">
            <a:extLst>
              <a:ext uri="{FF2B5EF4-FFF2-40B4-BE49-F238E27FC236}">
                <a16:creationId xmlns:a16="http://schemas.microsoft.com/office/drawing/2014/main" id="{80B425D4-F721-2015-6ABF-11E4749D39E0}"/>
              </a:ext>
            </a:extLst>
          </p:cNvPr>
          <p:cNvPicPr>
            <a:picLocks noChangeAspect="1"/>
          </p:cNvPicPr>
          <p:nvPr/>
        </p:nvPicPr>
        <p:blipFill>
          <a:blip r:embed="rId2"/>
          <a:stretch>
            <a:fillRect/>
          </a:stretch>
        </p:blipFill>
        <p:spPr>
          <a:xfrm>
            <a:off x="200025" y="2784302"/>
            <a:ext cx="4122148" cy="2500033"/>
          </a:xfrm>
          <a:prstGeom prst="rect">
            <a:avLst/>
          </a:prstGeom>
        </p:spPr>
      </p:pic>
      <p:pic>
        <p:nvPicPr>
          <p:cNvPr id="10" name="Picture 9" descr="The diagram shows a comparison between nominal and real costs over a period of 20 years.&#10;&#10;AI-generated content may be incorrect.">
            <a:extLst>
              <a:ext uri="{FF2B5EF4-FFF2-40B4-BE49-F238E27FC236}">
                <a16:creationId xmlns:a16="http://schemas.microsoft.com/office/drawing/2014/main" id="{69239925-9E65-9855-DEAD-D64BC89E4527}"/>
              </a:ext>
            </a:extLst>
          </p:cNvPr>
          <p:cNvPicPr>
            <a:picLocks noChangeAspect="1"/>
          </p:cNvPicPr>
          <p:nvPr/>
        </p:nvPicPr>
        <p:blipFill>
          <a:blip r:embed="rId3"/>
          <a:stretch>
            <a:fillRect/>
          </a:stretch>
        </p:blipFill>
        <p:spPr>
          <a:xfrm>
            <a:off x="4629139" y="2784302"/>
            <a:ext cx="4210061" cy="2567254"/>
          </a:xfrm>
          <a:prstGeom prst="rect">
            <a:avLst/>
          </a:prstGeom>
        </p:spPr>
      </p:pic>
      <p:cxnSp>
        <p:nvCxnSpPr>
          <p:cNvPr id="6" name="Straight Arrow Connector 5">
            <a:extLst>
              <a:ext uri="{FF2B5EF4-FFF2-40B4-BE49-F238E27FC236}">
                <a16:creationId xmlns:a16="http://schemas.microsoft.com/office/drawing/2014/main" id="{D4ACCC16-164A-86E4-EC84-FCEA72211B99}"/>
              </a:ext>
            </a:extLst>
          </p:cNvPr>
          <p:cNvCxnSpPr/>
          <p:nvPr/>
        </p:nvCxnSpPr>
        <p:spPr>
          <a:xfrm flipH="1">
            <a:off x="690282" y="1676400"/>
            <a:ext cx="5728447" cy="28328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0392273"/>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62759-BB58-659B-2FAA-A53D32A330F1}"/>
              </a:ext>
            </a:extLst>
          </p:cNvPr>
          <p:cNvSpPr>
            <a:spLocks noGrp="1"/>
          </p:cNvSpPr>
          <p:nvPr>
            <p:ph type="ctrTitle"/>
          </p:nvPr>
        </p:nvSpPr>
        <p:spPr/>
        <p:txBody>
          <a:bodyPr/>
          <a:lstStyle/>
          <a:p>
            <a:r>
              <a:rPr lang="en-US" dirty="0"/>
              <a:t>Financing During Construction</a:t>
            </a:r>
          </a:p>
        </p:txBody>
      </p:sp>
    </p:spTree>
    <p:extLst>
      <p:ext uri="{BB962C8B-B14F-4D97-AF65-F5344CB8AC3E}">
        <p14:creationId xmlns:p14="http://schemas.microsoft.com/office/powerpoint/2010/main" val="1214868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1EDD4-9C2F-D6F0-E877-4972DD9AF744}"/>
              </a:ext>
            </a:extLst>
          </p:cNvPr>
          <p:cNvSpPr>
            <a:spLocks noGrp="1"/>
          </p:cNvSpPr>
          <p:nvPr>
            <p:ph type="title"/>
          </p:nvPr>
        </p:nvSpPr>
        <p:spPr>
          <a:xfrm>
            <a:off x="200025" y="208016"/>
            <a:ext cx="5551070" cy="1006472"/>
          </a:xfrm>
        </p:spPr>
        <p:txBody>
          <a:bodyPr/>
          <a:lstStyle/>
          <a:p>
            <a:r>
              <a:rPr lang="en-US" dirty="0"/>
              <a:t>Start with Data – Best Solar Places</a:t>
            </a:r>
          </a:p>
        </p:txBody>
      </p:sp>
      <p:sp>
        <p:nvSpPr>
          <p:cNvPr id="3" name="Content Placeholder 2">
            <a:extLst>
              <a:ext uri="{FF2B5EF4-FFF2-40B4-BE49-F238E27FC236}">
                <a16:creationId xmlns:a16="http://schemas.microsoft.com/office/drawing/2014/main" id="{098AA2B4-5966-0855-81D8-313C2219F4CD}"/>
              </a:ext>
            </a:extLst>
          </p:cNvPr>
          <p:cNvSpPr>
            <a:spLocks noGrp="1"/>
          </p:cNvSpPr>
          <p:nvPr>
            <p:ph idx="1"/>
          </p:nvPr>
        </p:nvSpPr>
        <p:spPr/>
        <p:txBody>
          <a:bodyPr/>
          <a:lstStyle/>
          <a:p>
            <a:r>
              <a:rPr lang="en-US" dirty="0"/>
              <a:t>Chile; What is yield and what is capacity factor</a:t>
            </a:r>
          </a:p>
          <a:p>
            <a:endParaRPr lang="en-US" dirty="0"/>
          </a:p>
        </p:txBody>
      </p:sp>
      <p:pic>
        <p:nvPicPr>
          <p:cNvPr id="5" name="Picture 4">
            <a:extLst>
              <a:ext uri="{FF2B5EF4-FFF2-40B4-BE49-F238E27FC236}">
                <a16:creationId xmlns:a16="http://schemas.microsoft.com/office/drawing/2014/main" id="{E5B365E9-1B72-B73F-C63A-CE532F2E4A93}"/>
              </a:ext>
            </a:extLst>
          </p:cNvPr>
          <p:cNvPicPr>
            <a:picLocks noChangeAspect="1"/>
          </p:cNvPicPr>
          <p:nvPr/>
        </p:nvPicPr>
        <p:blipFill>
          <a:blip r:embed="rId2"/>
          <a:stretch>
            <a:fillRect/>
          </a:stretch>
        </p:blipFill>
        <p:spPr>
          <a:xfrm>
            <a:off x="5817475" y="204418"/>
            <a:ext cx="3265589" cy="2640038"/>
          </a:xfrm>
          <a:prstGeom prst="rect">
            <a:avLst/>
          </a:prstGeom>
        </p:spPr>
      </p:pic>
      <p:pic>
        <p:nvPicPr>
          <p:cNvPr id="7" name="Picture 6">
            <a:extLst>
              <a:ext uri="{FF2B5EF4-FFF2-40B4-BE49-F238E27FC236}">
                <a16:creationId xmlns:a16="http://schemas.microsoft.com/office/drawing/2014/main" id="{0A469129-DC30-2B75-EA8B-D3A1E3E4A2AF}"/>
              </a:ext>
            </a:extLst>
          </p:cNvPr>
          <p:cNvPicPr>
            <a:picLocks noChangeAspect="1"/>
          </p:cNvPicPr>
          <p:nvPr/>
        </p:nvPicPr>
        <p:blipFill>
          <a:blip r:embed="rId3"/>
          <a:stretch>
            <a:fillRect/>
          </a:stretch>
        </p:blipFill>
        <p:spPr>
          <a:xfrm>
            <a:off x="127359" y="3429000"/>
            <a:ext cx="8696601" cy="3245000"/>
          </a:xfrm>
          <a:prstGeom prst="rect">
            <a:avLst/>
          </a:prstGeom>
        </p:spPr>
      </p:pic>
      <p:sp>
        <p:nvSpPr>
          <p:cNvPr id="8" name="TextBox 7">
            <a:extLst>
              <a:ext uri="{FF2B5EF4-FFF2-40B4-BE49-F238E27FC236}">
                <a16:creationId xmlns:a16="http://schemas.microsoft.com/office/drawing/2014/main" id="{B8EE2C3F-7CF2-0FB5-89DC-416C1EDCDC13}"/>
              </a:ext>
            </a:extLst>
          </p:cNvPr>
          <p:cNvSpPr txBox="1"/>
          <p:nvPr/>
        </p:nvSpPr>
        <p:spPr>
          <a:xfrm>
            <a:off x="536028" y="1704087"/>
            <a:ext cx="3641834" cy="646331"/>
          </a:xfrm>
          <a:prstGeom prst="rect">
            <a:avLst/>
          </a:prstGeom>
          <a:solidFill>
            <a:srgbClr val="FFFF00"/>
          </a:solidFill>
        </p:spPr>
        <p:txBody>
          <a:bodyPr wrap="square" rtlCol="0">
            <a:spAutoFit/>
          </a:bodyPr>
          <a:lstStyle/>
          <a:p>
            <a:r>
              <a:rPr lang="en-US" dirty="0"/>
              <a:t>In plane radiation of 3,769 for a capacity factor of 43%</a:t>
            </a:r>
          </a:p>
        </p:txBody>
      </p:sp>
    </p:spTree>
    <p:extLst>
      <p:ext uri="{BB962C8B-B14F-4D97-AF65-F5344CB8AC3E}">
        <p14:creationId xmlns:p14="http://schemas.microsoft.com/office/powerpoint/2010/main" val="2258343966"/>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AAE02-AD0D-C345-96C0-29C3BA294BCE}"/>
              </a:ext>
            </a:extLst>
          </p:cNvPr>
          <p:cNvSpPr>
            <a:spLocks noGrp="1"/>
          </p:cNvSpPr>
          <p:nvPr>
            <p:ph type="title"/>
          </p:nvPr>
        </p:nvSpPr>
        <p:spPr/>
        <p:txBody>
          <a:bodyPr>
            <a:normAutofit fontScale="90000"/>
          </a:bodyPr>
          <a:lstStyle/>
          <a:p>
            <a:r>
              <a:rPr lang="en-US" dirty="0"/>
              <a:t>Return of Rate Base Regulation – British Nuclear with CWIP in Rate Base</a:t>
            </a:r>
          </a:p>
        </p:txBody>
      </p:sp>
      <p:sp>
        <p:nvSpPr>
          <p:cNvPr id="3" name="Content Placeholder 2">
            <a:extLst>
              <a:ext uri="{FF2B5EF4-FFF2-40B4-BE49-F238E27FC236}">
                <a16:creationId xmlns:a16="http://schemas.microsoft.com/office/drawing/2014/main" id="{49DF0415-D7C4-F083-3F74-20F73A60A0EF}"/>
              </a:ext>
            </a:extLst>
          </p:cNvPr>
          <p:cNvSpPr>
            <a:spLocks noGrp="1"/>
          </p:cNvSpPr>
          <p:nvPr>
            <p:ph idx="1"/>
          </p:nvPr>
        </p:nvSpPr>
        <p:spPr/>
        <p:txBody>
          <a:bodyPr/>
          <a:lstStyle/>
          <a:p>
            <a:r>
              <a:rPr lang="en-US" dirty="0"/>
              <a:t>Sizewell Nuclear Plant</a:t>
            </a:r>
          </a:p>
          <a:p>
            <a:endParaRPr lang="en-US" dirty="0"/>
          </a:p>
        </p:txBody>
      </p:sp>
      <p:pic>
        <p:nvPicPr>
          <p:cNvPr id="5" name="Picture 4">
            <a:extLst>
              <a:ext uri="{FF2B5EF4-FFF2-40B4-BE49-F238E27FC236}">
                <a16:creationId xmlns:a16="http://schemas.microsoft.com/office/drawing/2014/main" id="{F4281B4A-CCFE-6B95-51E8-0258229E8565}"/>
              </a:ext>
            </a:extLst>
          </p:cNvPr>
          <p:cNvPicPr>
            <a:picLocks noChangeAspect="1"/>
          </p:cNvPicPr>
          <p:nvPr/>
        </p:nvPicPr>
        <p:blipFill>
          <a:blip r:embed="rId2"/>
          <a:stretch>
            <a:fillRect/>
          </a:stretch>
        </p:blipFill>
        <p:spPr>
          <a:xfrm>
            <a:off x="1337854" y="2161062"/>
            <a:ext cx="6033919" cy="2932432"/>
          </a:xfrm>
          <a:prstGeom prst="rect">
            <a:avLst/>
          </a:prstGeom>
        </p:spPr>
      </p:pic>
      <p:sp>
        <p:nvSpPr>
          <p:cNvPr id="4" name="Slide Number Placeholder 3">
            <a:extLst>
              <a:ext uri="{FF2B5EF4-FFF2-40B4-BE49-F238E27FC236}">
                <a16:creationId xmlns:a16="http://schemas.microsoft.com/office/drawing/2014/main" id="{756ADA0A-DCFD-155C-203B-806E9ABA628F}"/>
              </a:ext>
            </a:extLst>
          </p:cNvPr>
          <p:cNvSpPr>
            <a:spLocks noGrp="1"/>
          </p:cNvSpPr>
          <p:nvPr>
            <p:ph type="sldNum" sz="quarter" idx="12"/>
          </p:nvPr>
        </p:nvSpPr>
        <p:spPr/>
        <p:txBody>
          <a:bodyPr/>
          <a:lstStyle/>
          <a:p>
            <a:fld id="{EB241CD2-1E45-42A3-B213-66A034DF9A3B}" type="slidenum">
              <a:rPr lang="en-GB" smtClean="0"/>
              <a:t>260</a:t>
            </a:fld>
            <a:endParaRPr lang="en-GB" dirty="0"/>
          </a:p>
        </p:txBody>
      </p:sp>
    </p:spTree>
    <p:extLst>
      <p:ext uri="{BB962C8B-B14F-4D97-AF65-F5344CB8AC3E}">
        <p14:creationId xmlns:p14="http://schemas.microsoft.com/office/powerpoint/2010/main" val="47294876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897D1-1191-D85D-255D-63F2A14A99BA}"/>
              </a:ext>
            </a:extLst>
          </p:cNvPr>
          <p:cNvSpPr>
            <a:spLocks noGrp="1"/>
          </p:cNvSpPr>
          <p:nvPr>
            <p:ph type="title"/>
          </p:nvPr>
        </p:nvSpPr>
        <p:spPr/>
        <p:txBody>
          <a:bodyPr/>
          <a:lstStyle/>
          <a:p>
            <a:r>
              <a:rPr lang="en-US" dirty="0"/>
              <a:t>Low Cost of Capital Objective in RAB</a:t>
            </a:r>
          </a:p>
        </p:txBody>
      </p:sp>
      <p:sp>
        <p:nvSpPr>
          <p:cNvPr id="3" name="Content Placeholder 2">
            <a:extLst>
              <a:ext uri="{FF2B5EF4-FFF2-40B4-BE49-F238E27FC236}">
                <a16:creationId xmlns:a16="http://schemas.microsoft.com/office/drawing/2014/main" id="{05A1948D-A616-F1C1-4D87-7098DCA7D4D5}"/>
              </a:ext>
            </a:extLst>
          </p:cNvPr>
          <p:cNvSpPr>
            <a:spLocks noGrp="1"/>
          </p:cNvSpPr>
          <p:nvPr>
            <p:ph idx="1"/>
          </p:nvPr>
        </p:nvSpPr>
        <p:spPr/>
        <p:txBody>
          <a:bodyPr/>
          <a:lstStyle/>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8D07D421-354D-8D38-88DD-D5F16443F6D2}"/>
              </a:ext>
            </a:extLst>
          </p:cNvPr>
          <p:cNvSpPr>
            <a:spLocks noGrp="1"/>
          </p:cNvSpPr>
          <p:nvPr>
            <p:ph type="sldNum" sz="quarter" idx="12"/>
          </p:nvPr>
        </p:nvSpPr>
        <p:spPr/>
        <p:txBody>
          <a:bodyPr/>
          <a:lstStyle/>
          <a:p>
            <a:fld id="{EB241CD2-1E45-42A3-B213-66A034DF9A3B}" type="slidenum">
              <a:rPr lang="en-GB" smtClean="0"/>
              <a:t>261</a:t>
            </a:fld>
            <a:endParaRPr lang="en-GB" dirty="0"/>
          </a:p>
        </p:txBody>
      </p:sp>
      <p:pic>
        <p:nvPicPr>
          <p:cNvPr id="6" name="Picture 5">
            <a:extLst>
              <a:ext uri="{FF2B5EF4-FFF2-40B4-BE49-F238E27FC236}">
                <a16:creationId xmlns:a16="http://schemas.microsoft.com/office/drawing/2014/main" id="{0762AD24-B3AE-451F-4B25-6FED28CBF174}"/>
              </a:ext>
            </a:extLst>
          </p:cNvPr>
          <p:cNvPicPr>
            <a:picLocks noChangeAspect="1"/>
          </p:cNvPicPr>
          <p:nvPr/>
        </p:nvPicPr>
        <p:blipFill>
          <a:blip r:embed="rId2"/>
          <a:stretch>
            <a:fillRect/>
          </a:stretch>
        </p:blipFill>
        <p:spPr>
          <a:xfrm>
            <a:off x="1219392" y="1573666"/>
            <a:ext cx="6586876" cy="3876875"/>
          </a:xfrm>
          <a:prstGeom prst="rect">
            <a:avLst/>
          </a:prstGeom>
        </p:spPr>
      </p:pic>
    </p:spTree>
    <p:extLst>
      <p:ext uri="{BB962C8B-B14F-4D97-AF65-F5344CB8AC3E}">
        <p14:creationId xmlns:p14="http://schemas.microsoft.com/office/powerpoint/2010/main" val="318557811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8976-BD26-CA9B-29FF-0D639142D4B7}"/>
              </a:ext>
            </a:extLst>
          </p:cNvPr>
          <p:cNvSpPr>
            <a:spLocks noGrp="1"/>
          </p:cNvSpPr>
          <p:nvPr>
            <p:ph type="title"/>
          </p:nvPr>
        </p:nvSpPr>
        <p:spPr/>
        <p:txBody>
          <a:bodyPr/>
          <a:lstStyle/>
          <a:p>
            <a:r>
              <a:rPr lang="en-US" dirty="0"/>
              <a:t>Funding of Sizewell</a:t>
            </a:r>
          </a:p>
        </p:txBody>
      </p:sp>
      <p:sp>
        <p:nvSpPr>
          <p:cNvPr id="3" name="Content Placeholder 2">
            <a:extLst>
              <a:ext uri="{FF2B5EF4-FFF2-40B4-BE49-F238E27FC236}">
                <a16:creationId xmlns:a16="http://schemas.microsoft.com/office/drawing/2014/main" id="{E5817341-6E68-4807-B3F3-0E2CB0CFB6E0}"/>
              </a:ext>
            </a:extLst>
          </p:cNvPr>
          <p:cNvSpPr>
            <a:spLocks noGrp="1"/>
          </p:cNvSpPr>
          <p:nvPr>
            <p:ph idx="1"/>
          </p:nvPr>
        </p:nvSpPr>
        <p:spPr/>
        <p:txBody>
          <a:bodyPr/>
          <a:lstStyle/>
          <a:p>
            <a:pPr marL="0" indent="0">
              <a:buNone/>
            </a:pPr>
            <a:r>
              <a:rPr lang="en-US" dirty="0"/>
              <a:t> </a:t>
            </a:r>
          </a:p>
        </p:txBody>
      </p:sp>
      <p:sp>
        <p:nvSpPr>
          <p:cNvPr id="4" name="Slide Number Placeholder 3">
            <a:extLst>
              <a:ext uri="{FF2B5EF4-FFF2-40B4-BE49-F238E27FC236}">
                <a16:creationId xmlns:a16="http://schemas.microsoft.com/office/drawing/2014/main" id="{095DAE6A-0B3E-F922-D5BC-0325F688C2CA}"/>
              </a:ext>
            </a:extLst>
          </p:cNvPr>
          <p:cNvSpPr>
            <a:spLocks noGrp="1"/>
          </p:cNvSpPr>
          <p:nvPr>
            <p:ph type="sldNum" sz="quarter" idx="12"/>
          </p:nvPr>
        </p:nvSpPr>
        <p:spPr/>
        <p:txBody>
          <a:bodyPr/>
          <a:lstStyle/>
          <a:p>
            <a:fld id="{EB241CD2-1E45-42A3-B213-66A034DF9A3B}" type="slidenum">
              <a:rPr lang="en-GB" smtClean="0"/>
              <a:t>262</a:t>
            </a:fld>
            <a:endParaRPr lang="en-GB" dirty="0"/>
          </a:p>
        </p:txBody>
      </p:sp>
      <p:pic>
        <p:nvPicPr>
          <p:cNvPr id="6" name="Picture 5">
            <a:extLst>
              <a:ext uri="{FF2B5EF4-FFF2-40B4-BE49-F238E27FC236}">
                <a16:creationId xmlns:a16="http://schemas.microsoft.com/office/drawing/2014/main" id="{7F59D5B6-FA1A-0E1C-40A3-B9A134AF195A}"/>
              </a:ext>
            </a:extLst>
          </p:cNvPr>
          <p:cNvPicPr>
            <a:picLocks noChangeAspect="1"/>
          </p:cNvPicPr>
          <p:nvPr/>
        </p:nvPicPr>
        <p:blipFill>
          <a:blip r:embed="rId2"/>
          <a:stretch>
            <a:fillRect/>
          </a:stretch>
        </p:blipFill>
        <p:spPr>
          <a:xfrm>
            <a:off x="1866901" y="1851848"/>
            <a:ext cx="5727521" cy="3432487"/>
          </a:xfrm>
          <a:prstGeom prst="rect">
            <a:avLst/>
          </a:prstGeom>
        </p:spPr>
      </p:pic>
    </p:spTree>
    <p:extLst>
      <p:ext uri="{BB962C8B-B14F-4D97-AF65-F5344CB8AC3E}">
        <p14:creationId xmlns:p14="http://schemas.microsoft.com/office/powerpoint/2010/main" val="1406062380"/>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E6874-87C8-EBAF-D72C-CCC57FCA189E}"/>
              </a:ext>
            </a:extLst>
          </p:cNvPr>
          <p:cNvSpPr>
            <a:spLocks noGrp="1"/>
          </p:cNvSpPr>
          <p:nvPr>
            <p:ph type="title"/>
          </p:nvPr>
        </p:nvSpPr>
        <p:spPr/>
        <p:txBody>
          <a:bodyPr/>
          <a:lstStyle/>
          <a:p>
            <a:r>
              <a:rPr lang="en-US" dirty="0"/>
              <a:t>Revenue Requirement from Classic RAB</a:t>
            </a:r>
          </a:p>
        </p:txBody>
      </p:sp>
      <p:sp>
        <p:nvSpPr>
          <p:cNvPr id="3" name="Content Placeholder 2">
            <a:extLst>
              <a:ext uri="{FF2B5EF4-FFF2-40B4-BE49-F238E27FC236}">
                <a16:creationId xmlns:a16="http://schemas.microsoft.com/office/drawing/2014/main" id="{FB758AE9-4C88-F17A-11E9-5DCD6E2014F6}"/>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6C13E723-CE20-F881-825C-8CA3862C1464}"/>
              </a:ext>
            </a:extLst>
          </p:cNvPr>
          <p:cNvSpPr>
            <a:spLocks noGrp="1"/>
          </p:cNvSpPr>
          <p:nvPr>
            <p:ph type="sldNum" sz="quarter" idx="12"/>
          </p:nvPr>
        </p:nvSpPr>
        <p:spPr/>
        <p:txBody>
          <a:bodyPr/>
          <a:lstStyle/>
          <a:p>
            <a:fld id="{EB241CD2-1E45-42A3-B213-66A034DF9A3B}" type="slidenum">
              <a:rPr lang="en-GB" smtClean="0"/>
              <a:t>263</a:t>
            </a:fld>
            <a:endParaRPr lang="en-GB" dirty="0"/>
          </a:p>
        </p:txBody>
      </p:sp>
      <p:pic>
        <p:nvPicPr>
          <p:cNvPr id="6" name="Picture 5">
            <a:extLst>
              <a:ext uri="{FF2B5EF4-FFF2-40B4-BE49-F238E27FC236}">
                <a16:creationId xmlns:a16="http://schemas.microsoft.com/office/drawing/2014/main" id="{4D01995F-46AF-0B5E-C363-E161A98F9FDA}"/>
              </a:ext>
            </a:extLst>
          </p:cNvPr>
          <p:cNvPicPr>
            <a:picLocks noChangeAspect="1"/>
          </p:cNvPicPr>
          <p:nvPr/>
        </p:nvPicPr>
        <p:blipFill>
          <a:blip r:embed="rId2"/>
          <a:stretch>
            <a:fillRect/>
          </a:stretch>
        </p:blipFill>
        <p:spPr>
          <a:xfrm>
            <a:off x="290293" y="1662459"/>
            <a:ext cx="8103900" cy="3745462"/>
          </a:xfrm>
          <a:prstGeom prst="rect">
            <a:avLst/>
          </a:prstGeom>
        </p:spPr>
      </p:pic>
      <p:sp>
        <p:nvSpPr>
          <p:cNvPr id="5" name="TextBox 4">
            <a:extLst>
              <a:ext uri="{FF2B5EF4-FFF2-40B4-BE49-F238E27FC236}">
                <a16:creationId xmlns:a16="http://schemas.microsoft.com/office/drawing/2014/main" id="{41F85C24-0F8F-E5BB-5F0D-E440628FBD95}"/>
              </a:ext>
            </a:extLst>
          </p:cNvPr>
          <p:cNvSpPr txBox="1"/>
          <p:nvPr/>
        </p:nvSpPr>
        <p:spPr>
          <a:xfrm>
            <a:off x="4251960" y="3429000"/>
            <a:ext cx="3243834" cy="300082"/>
          </a:xfrm>
          <a:prstGeom prst="rect">
            <a:avLst/>
          </a:prstGeom>
          <a:solidFill>
            <a:schemeClr val="bg1">
              <a:lumMod val="75000"/>
            </a:schemeClr>
          </a:solidFill>
        </p:spPr>
        <p:txBody>
          <a:bodyPr wrap="square" rtlCol="0">
            <a:spAutoFit/>
          </a:bodyPr>
          <a:lstStyle/>
          <a:p>
            <a:r>
              <a:rPr lang="en-US" sz="1350" dirty="0"/>
              <a:t>Price Declines, IRR Achieved</a:t>
            </a:r>
          </a:p>
        </p:txBody>
      </p:sp>
      <p:cxnSp>
        <p:nvCxnSpPr>
          <p:cNvPr id="8" name="Straight Arrow Connector 7">
            <a:extLst>
              <a:ext uri="{FF2B5EF4-FFF2-40B4-BE49-F238E27FC236}">
                <a16:creationId xmlns:a16="http://schemas.microsoft.com/office/drawing/2014/main" id="{FA634736-F23C-3953-12A4-C24F45655B50}"/>
              </a:ext>
            </a:extLst>
          </p:cNvPr>
          <p:cNvCxnSpPr>
            <a:cxnSpLocks/>
          </p:cNvCxnSpPr>
          <p:nvPr/>
        </p:nvCxnSpPr>
        <p:spPr>
          <a:xfrm flipH="1">
            <a:off x="2510029" y="3627882"/>
            <a:ext cx="1653569" cy="1556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E9CA629-AC7A-EE89-543A-3D1B13F928F7}"/>
              </a:ext>
            </a:extLst>
          </p:cNvPr>
          <p:cNvCxnSpPr/>
          <p:nvPr/>
        </p:nvCxnSpPr>
        <p:spPr>
          <a:xfrm flipH="1" flipV="1">
            <a:off x="3833623" y="3291840"/>
            <a:ext cx="329975" cy="137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68004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0589-872F-564D-11F2-59E301C1703E}"/>
              </a:ext>
            </a:extLst>
          </p:cNvPr>
          <p:cNvSpPr>
            <a:spLocks noGrp="1"/>
          </p:cNvSpPr>
          <p:nvPr>
            <p:ph type="title"/>
          </p:nvPr>
        </p:nvSpPr>
        <p:spPr/>
        <p:txBody>
          <a:bodyPr>
            <a:normAutofit fontScale="90000"/>
          </a:bodyPr>
          <a:lstStyle/>
          <a:p>
            <a:r>
              <a:rPr lang="en-US" dirty="0"/>
              <a:t>Revenue from CfD with and Without Inflation</a:t>
            </a:r>
          </a:p>
        </p:txBody>
      </p:sp>
      <p:sp>
        <p:nvSpPr>
          <p:cNvPr id="3" name="Content Placeholder 2">
            <a:extLst>
              <a:ext uri="{FF2B5EF4-FFF2-40B4-BE49-F238E27FC236}">
                <a16:creationId xmlns:a16="http://schemas.microsoft.com/office/drawing/2014/main" id="{C03923EE-77B7-A271-3E47-6689A7A0322C}"/>
              </a:ext>
            </a:extLst>
          </p:cNvPr>
          <p:cNvSpPr>
            <a:spLocks noGrp="1"/>
          </p:cNvSpPr>
          <p:nvPr>
            <p:ph idx="1"/>
          </p:nvPr>
        </p:nvSpPr>
        <p:spPr/>
        <p:txBody>
          <a:bodyPr/>
          <a:lstStyle/>
          <a:p>
            <a:r>
              <a:rPr lang="en-US" dirty="0"/>
              <a:t>.</a:t>
            </a:r>
          </a:p>
          <a:p>
            <a:endParaRPr lang="en-US" dirty="0"/>
          </a:p>
          <a:p>
            <a:endParaRPr lang="en-US" dirty="0"/>
          </a:p>
        </p:txBody>
      </p:sp>
      <p:sp>
        <p:nvSpPr>
          <p:cNvPr id="4" name="Slide Number Placeholder 3">
            <a:extLst>
              <a:ext uri="{FF2B5EF4-FFF2-40B4-BE49-F238E27FC236}">
                <a16:creationId xmlns:a16="http://schemas.microsoft.com/office/drawing/2014/main" id="{17E45D11-5EFD-558C-5D53-A4CA7116B697}"/>
              </a:ext>
            </a:extLst>
          </p:cNvPr>
          <p:cNvSpPr>
            <a:spLocks noGrp="1"/>
          </p:cNvSpPr>
          <p:nvPr>
            <p:ph type="sldNum" sz="quarter" idx="12"/>
          </p:nvPr>
        </p:nvSpPr>
        <p:spPr/>
        <p:txBody>
          <a:bodyPr/>
          <a:lstStyle/>
          <a:p>
            <a:fld id="{EB241CD2-1E45-42A3-B213-66A034DF9A3B}" type="slidenum">
              <a:rPr lang="en-GB" smtClean="0"/>
              <a:t>264</a:t>
            </a:fld>
            <a:endParaRPr lang="en-GB" dirty="0"/>
          </a:p>
        </p:txBody>
      </p:sp>
      <p:pic>
        <p:nvPicPr>
          <p:cNvPr id="6" name="Picture 5">
            <a:extLst>
              <a:ext uri="{FF2B5EF4-FFF2-40B4-BE49-F238E27FC236}">
                <a16:creationId xmlns:a16="http://schemas.microsoft.com/office/drawing/2014/main" id="{45407727-39A2-B6D8-F8D6-96D74FC705A0}"/>
              </a:ext>
            </a:extLst>
          </p:cNvPr>
          <p:cNvPicPr>
            <a:picLocks noChangeAspect="1"/>
          </p:cNvPicPr>
          <p:nvPr/>
        </p:nvPicPr>
        <p:blipFill>
          <a:blip r:embed="rId2"/>
          <a:stretch>
            <a:fillRect/>
          </a:stretch>
        </p:blipFill>
        <p:spPr>
          <a:xfrm>
            <a:off x="318869" y="1597725"/>
            <a:ext cx="8506262" cy="3662551"/>
          </a:xfrm>
          <a:prstGeom prst="rect">
            <a:avLst/>
          </a:prstGeom>
        </p:spPr>
      </p:pic>
      <p:sp>
        <p:nvSpPr>
          <p:cNvPr id="5" name="TextBox 4">
            <a:extLst>
              <a:ext uri="{FF2B5EF4-FFF2-40B4-BE49-F238E27FC236}">
                <a16:creationId xmlns:a16="http://schemas.microsoft.com/office/drawing/2014/main" id="{AC9221F6-F5E6-9212-B5D5-9080E4EA393B}"/>
              </a:ext>
            </a:extLst>
          </p:cNvPr>
          <p:cNvSpPr txBox="1"/>
          <p:nvPr/>
        </p:nvSpPr>
        <p:spPr>
          <a:xfrm>
            <a:off x="3723894" y="2770632"/>
            <a:ext cx="2434590" cy="300082"/>
          </a:xfrm>
          <a:prstGeom prst="rect">
            <a:avLst/>
          </a:prstGeom>
          <a:solidFill>
            <a:schemeClr val="bg1">
              <a:lumMod val="85000"/>
            </a:schemeClr>
          </a:solidFill>
        </p:spPr>
        <p:txBody>
          <a:bodyPr wrap="square" rtlCol="0">
            <a:spAutoFit/>
          </a:bodyPr>
          <a:lstStyle/>
          <a:p>
            <a:r>
              <a:rPr lang="en-US" sz="1350" dirty="0"/>
              <a:t>Same IRR with Different Prices</a:t>
            </a:r>
          </a:p>
        </p:txBody>
      </p:sp>
      <p:cxnSp>
        <p:nvCxnSpPr>
          <p:cNvPr id="8" name="Straight Arrow Connector 7">
            <a:extLst>
              <a:ext uri="{FF2B5EF4-FFF2-40B4-BE49-F238E27FC236}">
                <a16:creationId xmlns:a16="http://schemas.microsoft.com/office/drawing/2014/main" id="{904BC169-0B68-C4FB-3334-7348FC2070DF}"/>
              </a:ext>
            </a:extLst>
          </p:cNvPr>
          <p:cNvCxnSpPr/>
          <p:nvPr/>
        </p:nvCxnSpPr>
        <p:spPr>
          <a:xfrm flipH="1">
            <a:off x="2297430" y="2900934"/>
            <a:ext cx="14264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E6233F7-C81E-369F-B29F-6AA3212AE164}"/>
              </a:ext>
            </a:extLst>
          </p:cNvPr>
          <p:cNvCxnSpPr/>
          <p:nvPr/>
        </p:nvCxnSpPr>
        <p:spPr>
          <a:xfrm flipH="1" flipV="1">
            <a:off x="3970782" y="2057400"/>
            <a:ext cx="171450" cy="7132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7C169D1-08D7-332B-953E-A9111286376D}"/>
              </a:ext>
            </a:extLst>
          </p:cNvPr>
          <p:cNvCxnSpPr/>
          <p:nvPr/>
        </p:nvCxnSpPr>
        <p:spPr>
          <a:xfrm flipH="1">
            <a:off x="2153412" y="2948940"/>
            <a:ext cx="1570482" cy="1508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737229"/>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1D3A3-8238-FCCC-53CE-A2058432C32A}"/>
              </a:ext>
            </a:extLst>
          </p:cNvPr>
          <p:cNvSpPr>
            <a:spLocks noGrp="1"/>
          </p:cNvSpPr>
          <p:nvPr>
            <p:ph type="title"/>
          </p:nvPr>
        </p:nvSpPr>
        <p:spPr/>
        <p:txBody>
          <a:bodyPr/>
          <a:lstStyle/>
          <a:p>
            <a:r>
              <a:rPr lang="en-US" dirty="0"/>
              <a:t>RAB LCOE versus without RAB</a:t>
            </a:r>
          </a:p>
        </p:txBody>
      </p:sp>
      <p:sp>
        <p:nvSpPr>
          <p:cNvPr id="3" name="Content Placeholder 2">
            <a:extLst>
              <a:ext uri="{FF2B5EF4-FFF2-40B4-BE49-F238E27FC236}">
                <a16:creationId xmlns:a16="http://schemas.microsoft.com/office/drawing/2014/main" id="{579650D0-D00E-F223-52EA-9FB2AF03193B}"/>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067EBF20-BE80-2E60-8947-9773493617CA}"/>
              </a:ext>
            </a:extLst>
          </p:cNvPr>
          <p:cNvSpPr>
            <a:spLocks noGrp="1"/>
          </p:cNvSpPr>
          <p:nvPr>
            <p:ph type="sldNum" sz="quarter" idx="12"/>
          </p:nvPr>
        </p:nvSpPr>
        <p:spPr/>
        <p:txBody>
          <a:bodyPr/>
          <a:lstStyle/>
          <a:p>
            <a:fld id="{EB241CD2-1E45-42A3-B213-66A034DF9A3B}" type="slidenum">
              <a:rPr lang="en-GB" smtClean="0"/>
              <a:t>265</a:t>
            </a:fld>
            <a:endParaRPr lang="en-GB" dirty="0"/>
          </a:p>
        </p:txBody>
      </p:sp>
      <p:pic>
        <p:nvPicPr>
          <p:cNvPr id="6" name="Picture 5">
            <a:extLst>
              <a:ext uri="{FF2B5EF4-FFF2-40B4-BE49-F238E27FC236}">
                <a16:creationId xmlns:a16="http://schemas.microsoft.com/office/drawing/2014/main" id="{BB4AAC05-35B9-89E9-2FC2-A30C45E5E71F}"/>
              </a:ext>
            </a:extLst>
          </p:cNvPr>
          <p:cNvPicPr>
            <a:picLocks noChangeAspect="1"/>
          </p:cNvPicPr>
          <p:nvPr/>
        </p:nvPicPr>
        <p:blipFill>
          <a:blip r:embed="rId2"/>
          <a:stretch>
            <a:fillRect/>
          </a:stretch>
        </p:blipFill>
        <p:spPr>
          <a:xfrm>
            <a:off x="388621" y="1550139"/>
            <a:ext cx="8232866" cy="3697587"/>
          </a:xfrm>
          <a:prstGeom prst="rect">
            <a:avLst/>
          </a:prstGeom>
        </p:spPr>
      </p:pic>
      <p:sp>
        <p:nvSpPr>
          <p:cNvPr id="5" name="TextBox 4">
            <a:extLst>
              <a:ext uri="{FF2B5EF4-FFF2-40B4-BE49-F238E27FC236}">
                <a16:creationId xmlns:a16="http://schemas.microsoft.com/office/drawing/2014/main" id="{4049306E-EBD2-7CEB-528A-4162C522FA11}"/>
              </a:ext>
            </a:extLst>
          </p:cNvPr>
          <p:cNvSpPr txBox="1"/>
          <p:nvPr/>
        </p:nvSpPr>
        <p:spPr>
          <a:xfrm>
            <a:off x="723900" y="4499611"/>
            <a:ext cx="2034540" cy="507831"/>
          </a:xfrm>
          <a:prstGeom prst="rect">
            <a:avLst/>
          </a:prstGeom>
          <a:solidFill>
            <a:srgbClr val="FFFF00"/>
          </a:solidFill>
        </p:spPr>
        <p:txBody>
          <a:bodyPr wrap="square" rtlCol="0">
            <a:spAutoFit/>
          </a:bodyPr>
          <a:lstStyle/>
          <a:p>
            <a:r>
              <a:rPr lang="en-US" sz="1350" dirty="0"/>
              <a:t>Reduction in Price from Financing with RAB</a:t>
            </a:r>
          </a:p>
        </p:txBody>
      </p:sp>
      <p:cxnSp>
        <p:nvCxnSpPr>
          <p:cNvPr id="8" name="Straight Arrow Connector 7">
            <a:extLst>
              <a:ext uri="{FF2B5EF4-FFF2-40B4-BE49-F238E27FC236}">
                <a16:creationId xmlns:a16="http://schemas.microsoft.com/office/drawing/2014/main" id="{0B29B1ED-0328-6B4E-1B7D-7A7C15EA69D8}"/>
              </a:ext>
            </a:extLst>
          </p:cNvPr>
          <p:cNvCxnSpPr>
            <a:cxnSpLocks/>
          </p:cNvCxnSpPr>
          <p:nvPr/>
        </p:nvCxnSpPr>
        <p:spPr>
          <a:xfrm>
            <a:off x="2651760" y="4613911"/>
            <a:ext cx="3970020" cy="4847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1447171"/>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4F923-4C3E-3CD5-649D-93DA70C8F0C1}"/>
              </a:ext>
            </a:extLst>
          </p:cNvPr>
          <p:cNvSpPr>
            <a:spLocks noGrp="1"/>
          </p:cNvSpPr>
          <p:nvPr>
            <p:ph type="ctrTitle"/>
          </p:nvPr>
        </p:nvSpPr>
        <p:spPr/>
        <p:txBody>
          <a:bodyPr/>
          <a:lstStyle/>
          <a:p>
            <a:r>
              <a:rPr lang="en-US" dirty="0"/>
              <a:t>Battery and Solar</a:t>
            </a:r>
            <a:br>
              <a:rPr lang="en-US" dirty="0"/>
            </a:br>
            <a:r>
              <a:rPr lang="en-US" dirty="0"/>
              <a:t>The most complex case</a:t>
            </a:r>
            <a:br>
              <a:rPr lang="en-US" dirty="0"/>
            </a:br>
            <a:endParaRPr lang="en-US" dirty="0"/>
          </a:p>
        </p:txBody>
      </p:sp>
    </p:spTree>
    <p:extLst>
      <p:ext uri="{BB962C8B-B14F-4D97-AF65-F5344CB8AC3E}">
        <p14:creationId xmlns:p14="http://schemas.microsoft.com/office/powerpoint/2010/main" val="776384867"/>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6C4A8-13A3-9C0F-DC83-677CD6A6F0BF}"/>
              </a:ext>
            </a:extLst>
          </p:cNvPr>
          <p:cNvSpPr>
            <a:spLocks noGrp="1"/>
          </p:cNvSpPr>
          <p:nvPr>
            <p:ph type="title"/>
          </p:nvPr>
        </p:nvSpPr>
        <p:spPr>
          <a:xfrm>
            <a:off x="304799" y="623425"/>
            <a:ext cx="8274125" cy="653285"/>
          </a:xfrm>
        </p:spPr>
        <p:txBody>
          <a:bodyPr>
            <a:normAutofit fontScale="90000"/>
          </a:bodyPr>
          <a:lstStyle/>
          <a:p>
            <a:r>
              <a:rPr lang="en-US" dirty="0"/>
              <a:t>Section 3: Computation of Levelised Cost of Electricity with Battery Storage for Different Use Cases</a:t>
            </a:r>
          </a:p>
        </p:txBody>
      </p:sp>
      <p:sp>
        <p:nvSpPr>
          <p:cNvPr id="3" name="Content Placeholder 2">
            <a:extLst>
              <a:ext uri="{FF2B5EF4-FFF2-40B4-BE49-F238E27FC236}">
                <a16:creationId xmlns:a16="http://schemas.microsoft.com/office/drawing/2014/main" id="{D2E16B51-B9A4-B1B1-B32D-E8E3B370A045}"/>
              </a:ext>
            </a:extLst>
          </p:cNvPr>
          <p:cNvSpPr>
            <a:spLocks noGrp="1"/>
          </p:cNvSpPr>
          <p:nvPr>
            <p:ph idx="1"/>
          </p:nvPr>
        </p:nvSpPr>
        <p:spPr>
          <a:xfrm>
            <a:off x="304799" y="1813859"/>
            <a:ext cx="8425133" cy="3931566"/>
          </a:xfrm>
        </p:spPr>
        <p:txBody>
          <a:bodyPr>
            <a:normAutofit lnSpcReduction="10000"/>
          </a:bodyPr>
          <a:lstStyle/>
          <a:p>
            <a:pPr marL="628650" marR="0" indent="-342900" algn="l">
              <a:lnSpc>
                <a:spcPct val="107000"/>
              </a:lnSpc>
              <a:spcAft>
                <a:spcPts val="800"/>
              </a:spcAft>
              <a:buFont typeface="+mj-lt"/>
              <a:buAutoNum type="arabicPeriod"/>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Alternative battery cases including Ancillary Services, Peaker Replacement, Movement of Power to Nighttime Peak and Base Load Case.</a:t>
            </a:r>
          </a:p>
          <a:p>
            <a:pPr marL="628650" marR="0" indent="-342900" algn="l">
              <a:lnSpc>
                <a:spcPct val="107000"/>
              </a:lnSpc>
              <a:spcAft>
                <a:spcPts val="800"/>
              </a:spcAft>
              <a:buFont typeface="+mj-lt"/>
              <a:buAutoNum type="arabicPeriod"/>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Inclusion of batteries in LCOE with different assumptions for battery cost, battery life, battery degradation, battery round trip efficiency and battery dispatch</a:t>
            </a:r>
          </a:p>
          <a:p>
            <a:pPr marL="628650" marR="0" indent="-342900" algn="l">
              <a:lnSpc>
                <a:spcPct val="107000"/>
              </a:lnSpc>
              <a:spcAft>
                <a:spcPts val="800"/>
              </a:spcAft>
              <a:buFont typeface="+mj-lt"/>
              <a:buAutoNum type="arabicPeriod"/>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Case exercise with solar use case and battery implemented for ancillary services</a:t>
            </a:r>
          </a:p>
          <a:p>
            <a:pPr marL="628650" marR="0" indent="-342900" algn="l">
              <a:lnSpc>
                <a:spcPct val="107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Dispatch of Batteries in Alternative Contexts and Effects on LCOE</a:t>
            </a:r>
          </a:p>
          <a:p>
            <a:pPr marL="628650" marR="0" indent="-342900" algn="l">
              <a:lnSpc>
                <a:spcPct val="107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Risk Evaluation Using Break-Even and Sensitivity Analysis</a:t>
            </a:r>
          </a:p>
          <a:p>
            <a:pPr algn="l"/>
            <a:endParaRPr lang="en-US" sz="1600" dirty="0"/>
          </a:p>
        </p:txBody>
      </p:sp>
    </p:spTree>
    <p:extLst>
      <p:ext uri="{BB962C8B-B14F-4D97-AF65-F5344CB8AC3E}">
        <p14:creationId xmlns:p14="http://schemas.microsoft.com/office/powerpoint/2010/main" val="3151893546"/>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88AB-5DAE-063D-8948-35C121000F33}"/>
              </a:ext>
            </a:extLst>
          </p:cNvPr>
          <p:cNvSpPr>
            <a:spLocks noGrp="1"/>
          </p:cNvSpPr>
          <p:nvPr>
            <p:ph type="title"/>
          </p:nvPr>
        </p:nvSpPr>
        <p:spPr/>
        <p:txBody>
          <a:bodyPr/>
          <a:lstStyle/>
          <a:p>
            <a:r>
              <a:rPr lang="en-US" dirty="0"/>
              <a:t>O&amp;M Costs and Capital Expenditures</a:t>
            </a:r>
          </a:p>
        </p:txBody>
      </p:sp>
      <p:sp>
        <p:nvSpPr>
          <p:cNvPr id="3" name="Content Placeholder 2">
            <a:extLst>
              <a:ext uri="{FF2B5EF4-FFF2-40B4-BE49-F238E27FC236}">
                <a16:creationId xmlns:a16="http://schemas.microsoft.com/office/drawing/2014/main" id="{6AE0130F-E96F-7CA4-8779-658DF5562DCD}"/>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A39CBC9-E5C6-FB6B-AAC9-C6C7868ED1BE}"/>
              </a:ext>
            </a:extLst>
          </p:cNvPr>
          <p:cNvPicPr>
            <a:picLocks noChangeAspect="1"/>
          </p:cNvPicPr>
          <p:nvPr/>
        </p:nvPicPr>
        <p:blipFill>
          <a:blip r:embed="rId2"/>
          <a:stretch>
            <a:fillRect/>
          </a:stretch>
        </p:blipFill>
        <p:spPr>
          <a:xfrm>
            <a:off x="304799" y="1981388"/>
            <a:ext cx="8287407" cy="3058169"/>
          </a:xfrm>
          <a:prstGeom prst="rect">
            <a:avLst/>
          </a:prstGeom>
        </p:spPr>
      </p:pic>
    </p:spTree>
    <p:extLst>
      <p:ext uri="{BB962C8B-B14F-4D97-AF65-F5344CB8AC3E}">
        <p14:creationId xmlns:p14="http://schemas.microsoft.com/office/powerpoint/2010/main" val="2767231958"/>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B435F-879B-F319-11AA-2C8FD908EB9A}"/>
              </a:ext>
            </a:extLst>
          </p:cNvPr>
          <p:cNvSpPr>
            <a:spLocks noGrp="1"/>
          </p:cNvSpPr>
          <p:nvPr>
            <p:ph type="title"/>
          </p:nvPr>
        </p:nvSpPr>
        <p:spPr/>
        <p:txBody>
          <a:bodyPr>
            <a:normAutofit fontScale="90000"/>
          </a:bodyPr>
          <a:lstStyle/>
          <a:p>
            <a:r>
              <a:rPr lang="en-US" dirty="0"/>
              <a:t>Can Get Solar at 2 US Cents per kWh so why can’t Jamica</a:t>
            </a:r>
          </a:p>
        </p:txBody>
      </p:sp>
      <p:sp>
        <p:nvSpPr>
          <p:cNvPr id="3" name="Content Placeholder 2">
            <a:extLst>
              <a:ext uri="{FF2B5EF4-FFF2-40B4-BE49-F238E27FC236}">
                <a16:creationId xmlns:a16="http://schemas.microsoft.com/office/drawing/2014/main" id="{6BBA60B3-50E1-2B73-31FA-F68CB406CB4F}"/>
              </a:ext>
            </a:extLst>
          </p:cNvPr>
          <p:cNvSpPr>
            <a:spLocks noGrp="1"/>
          </p:cNvSpPr>
          <p:nvPr>
            <p:ph idx="1"/>
          </p:nvPr>
        </p:nvSpPr>
        <p:spPr/>
        <p:txBody>
          <a:bodyPr/>
          <a:lstStyle/>
          <a:p>
            <a:r>
              <a:rPr lang="en-US" dirty="0"/>
              <a:t>Uzbekistan proof of solar power cost</a:t>
            </a:r>
          </a:p>
          <a:p>
            <a:r>
              <a:rPr lang="en-US" dirty="0"/>
              <a:t>Uzbekistan sovereign rating</a:t>
            </a:r>
          </a:p>
          <a:p>
            <a:r>
              <a:rPr lang="en-US" dirty="0"/>
              <a:t>Uzbekistan solar power resource</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B182AE6A-CC59-9822-4419-F604A236698D}"/>
              </a:ext>
            </a:extLst>
          </p:cNvPr>
          <p:cNvPicPr>
            <a:picLocks noChangeAspect="1"/>
          </p:cNvPicPr>
          <p:nvPr/>
        </p:nvPicPr>
        <p:blipFill>
          <a:blip r:embed="rId2"/>
          <a:stretch>
            <a:fillRect/>
          </a:stretch>
        </p:blipFill>
        <p:spPr>
          <a:xfrm>
            <a:off x="320040" y="2809973"/>
            <a:ext cx="8519161" cy="2337418"/>
          </a:xfrm>
          <a:prstGeom prst="rect">
            <a:avLst/>
          </a:prstGeom>
        </p:spPr>
      </p:pic>
      <p:sp>
        <p:nvSpPr>
          <p:cNvPr id="4" name="TextBox 3">
            <a:extLst>
              <a:ext uri="{FF2B5EF4-FFF2-40B4-BE49-F238E27FC236}">
                <a16:creationId xmlns:a16="http://schemas.microsoft.com/office/drawing/2014/main" id="{1CE00928-7AFF-A81A-BFC9-2B7CD8F8E41E}"/>
              </a:ext>
            </a:extLst>
          </p:cNvPr>
          <p:cNvSpPr txBox="1"/>
          <p:nvPr/>
        </p:nvSpPr>
        <p:spPr>
          <a:xfrm>
            <a:off x="6808573" y="2809973"/>
            <a:ext cx="2015387" cy="415141"/>
          </a:xfrm>
          <a:prstGeom prst="rect">
            <a:avLst/>
          </a:prstGeom>
          <a:solidFill>
            <a:srgbClr val="FFFF00"/>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9E8CE297-B211-0F56-C9DC-08DE956E4EF7}"/>
              </a:ext>
            </a:extLst>
          </p:cNvPr>
          <p:cNvSpPr txBox="1"/>
          <p:nvPr/>
        </p:nvSpPr>
        <p:spPr>
          <a:xfrm>
            <a:off x="827904" y="4139514"/>
            <a:ext cx="2187146" cy="1007877"/>
          </a:xfrm>
          <a:prstGeom prst="rect">
            <a:avLst/>
          </a:prstGeom>
          <a:solidFill>
            <a:srgbClr val="FFFF00"/>
          </a:solidFill>
        </p:spPr>
        <p:txBody>
          <a:bodyPr wrap="square" rtlCol="0">
            <a:spAutoFit/>
          </a:bodyPr>
          <a:lstStyle/>
          <a:p>
            <a:endParaRPr lang="en-US" dirty="0"/>
          </a:p>
        </p:txBody>
      </p:sp>
    </p:spTree>
    <p:extLst>
      <p:ext uri="{BB962C8B-B14F-4D97-AF65-F5344CB8AC3E}">
        <p14:creationId xmlns:p14="http://schemas.microsoft.com/office/powerpoint/2010/main" val="3708745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59EC6-04E4-29C4-89E0-98C9864B6D5D}"/>
              </a:ext>
            </a:extLst>
          </p:cNvPr>
          <p:cNvSpPr>
            <a:spLocks noGrp="1"/>
          </p:cNvSpPr>
          <p:nvPr>
            <p:ph type="title"/>
          </p:nvPr>
        </p:nvSpPr>
        <p:spPr/>
        <p:txBody>
          <a:bodyPr>
            <a:normAutofit/>
          </a:bodyPr>
          <a:lstStyle/>
          <a:p>
            <a:r>
              <a:rPr lang="en-US" dirty="0"/>
              <a:t>In-Plane Radiation without Tracking</a:t>
            </a:r>
          </a:p>
        </p:txBody>
      </p:sp>
      <p:sp>
        <p:nvSpPr>
          <p:cNvPr id="3" name="Content Placeholder 2">
            <a:extLst>
              <a:ext uri="{FF2B5EF4-FFF2-40B4-BE49-F238E27FC236}">
                <a16:creationId xmlns:a16="http://schemas.microsoft.com/office/drawing/2014/main" id="{C61A3AAA-74F3-5168-8F95-BBBC4C26D42B}"/>
              </a:ext>
            </a:extLst>
          </p:cNvPr>
          <p:cNvSpPr>
            <a:spLocks noGrp="1"/>
          </p:cNvSpPr>
          <p:nvPr>
            <p:ph idx="1"/>
          </p:nvPr>
        </p:nvSpPr>
        <p:spPr>
          <a:xfrm>
            <a:off x="126124" y="1209675"/>
            <a:ext cx="9017876" cy="5305424"/>
          </a:xfrm>
        </p:spPr>
        <p:txBody>
          <a:bodyPr/>
          <a:lstStyle/>
          <a:p>
            <a:r>
              <a:rPr lang="en-US" dirty="0"/>
              <a:t>kWh/kWp gives hours annual hours. Hours divided by 8760 gives capacity factor </a:t>
            </a:r>
          </a:p>
        </p:txBody>
      </p:sp>
      <p:sp>
        <p:nvSpPr>
          <p:cNvPr id="6" name="TextBox 5">
            <a:extLst>
              <a:ext uri="{FF2B5EF4-FFF2-40B4-BE49-F238E27FC236}">
                <a16:creationId xmlns:a16="http://schemas.microsoft.com/office/drawing/2014/main" id="{8AE857DC-7BBF-3D6F-2245-54A4491A9C48}"/>
              </a:ext>
            </a:extLst>
          </p:cNvPr>
          <p:cNvSpPr txBox="1"/>
          <p:nvPr/>
        </p:nvSpPr>
        <p:spPr>
          <a:xfrm>
            <a:off x="1385257" y="1605468"/>
            <a:ext cx="6116594" cy="1077218"/>
          </a:xfrm>
          <a:prstGeom prst="rect">
            <a:avLst/>
          </a:prstGeom>
          <a:solidFill>
            <a:srgbClr val="FFFF00"/>
          </a:solidFill>
        </p:spPr>
        <p:txBody>
          <a:bodyPr wrap="square" rtlCol="0">
            <a:spAutoFit/>
          </a:bodyPr>
          <a:lstStyle/>
          <a:p>
            <a:r>
              <a:rPr lang="en-US" sz="1600" dirty="0"/>
              <a:t>In plane radiation is 2181 kWh/m2 per year.  2,181 kwh is 2,181,000 watts per m2. Dividing by 8,760 gives you 249 watts per hour on average. As the standard definition o of maximum capacity is 1,000 watts/m2, this gives you a capacity factor of 2,181/8760 = 24.89%</a:t>
            </a:r>
          </a:p>
        </p:txBody>
      </p:sp>
      <p:pic>
        <p:nvPicPr>
          <p:cNvPr id="10" name="Picture 9">
            <a:extLst>
              <a:ext uri="{FF2B5EF4-FFF2-40B4-BE49-F238E27FC236}">
                <a16:creationId xmlns:a16="http://schemas.microsoft.com/office/drawing/2014/main" id="{4B5156C3-304D-02C5-7143-987B0BA7DB57}"/>
              </a:ext>
            </a:extLst>
          </p:cNvPr>
          <p:cNvPicPr>
            <a:picLocks noChangeAspect="1"/>
          </p:cNvPicPr>
          <p:nvPr/>
        </p:nvPicPr>
        <p:blipFill>
          <a:blip r:embed="rId2"/>
          <a:stretch>
            <a:fillRect/>
          </a:stretch>
        </p:blipFill>
        <p:spPr>
          <a:xfrm>
            <a:off x="40550" y="2763736"/>
            <a:ext cx="8902262" cy="3433729"/>
          </a:xfrm>
          <a:prstGeom prst="rect">
            <a:avLst/>
          </a:prstGeom>
        </p:spPr>
      </p:pic>
    </p:spTree>
    <p:extLst>
      <p:ext uri="{BB962C8B-B14F-4D97-AF65-F5344CB8AC3E}">
        <p14:creationId xmlns:p14="http://schemas.microsoft.com/office/powerpoint/2010/main" val="1199686497"/>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2223E-B447-0F70-E93F-D06451F7629B}"/>
              </a:ext>
            </a:extLst>
          </p:cNvPr>
          <p:cNvSpPr>
            <a:spLocks noGrp="1"/>
          </p:cNvSpPr>
          <p:nvPr>
            <p:ph type="title"/>
          </p:nvPr>
        </p:nvSpPr>
        <p:spPr/>
        <p:txBody>
          <a:bodyPr/>
          <a:lstStyle/>
          <a:p>
            <a:r>
              <a:rPr lang="en-US" dirty="0"/>
              <a:t>EPC Contractors to Achieve Low Cost</a:t>
            </a:r>
          </a:p>
        </p:txBody>
      </p:sp>
      <p:sp>
        <p:nvSpPr>
          <p:cNvPr id="3" name="Content Placeholder 2">
            <a:extLst>
              <a:ext uri="{FF2B5EF4-FFF2-40B4-BE49-F238E27FC236}">
                <a16:creationId xmlns:a16="http://schemas.microsoft.com/office/drawing/2014/main" id="{D7459D62-D77B-5A84-3641-33FB20856D41}"/>
              </a:ext>
            </a:extLst>
          </p:cNvPr>
          <p:cNvSpPr>
            <a:spLocks noGrp="1"/>
          </p:cNvSpPr>
          <p:nvPr>
            <p:ph idx="1"/>
          </p:nvPr>
        </p:nvSpPr>
        <p:spPr/>
        <p:txBody>
          <a:bodyPr/>
          <a:lstStyle/>
          <a:p>
            <a:r>
              <a:rPr lang="en-US" dirty="0"/>
              <a:t>Contractors for solar and battery listed in PPA.</a:t>
            </a:r>
          </a:p>
          <a:p>
            <a:endParaRPr lang="en-US" dirty="0"/>
          </a:p>
        </p:txBody>
      </p:sp>
      <p:pic>
        <p:nvPicPr>
          <p:cNvPr id="5" name="Picture 4">
            <a:extLst>
              <a:ext uri="{FF2B5EF4-FFF2-40B4-BE49-F238E27FC236}">
                <a16:creationId xmlns:a16="http://schemas.microsoft.com/office/drawing/2014/main" id="{9D19CB52-1CED-DEAD-84E4-3CF678B31D98}"/>
              </a:ext>
            </a:extLst>
          </p:cNvPr>
          <p:cNvPicPr>
            <a:picLocks noChangeAspect="1"/>
          </p:cNvPicPr>
          <p:nvPr/>
        </p:nvPicPr>
        <p:blipFill>
          <a:blip r:embed="rId2"/>
          <a:stretch>
            <a:fillRect/>
          </a:stretch>
        </p:blipFill>
        <p:spPr>
          <a:xfrm>
            <a:off x="611900" y="1971471"/>
            <a:ext cx="7617699" cy="3458481"/>
          </a:xfrm>
          <a:prstGeom prst="rect">
            <a:avLst/>
          </a:prstGeom>
        </p:spPr>
      </p:pic>
    </p:spTree>
    <p:extLst>
      <p:ext uri="{BB962C8B-B14F-4D97-AF65-F5344CB8AC3E}">
        <p14:creationId xmlns:p14="http://schemas.microsoft.com/office/powerpoint/2010/main" val="739649636"/>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30E24-9238-7326-620C-CB3974B43CA8}"/>
              </a:ext>
            </a:extLst>
          </p:cNvPr>
          <p:cNvSpPr>
            <a:spLocks noGrp="1"/>
          </p:cNvSpPr>
          <p:nvPr>
            <p:ph type="title"/>
          </p:nvPr>
        </p:nvSpPr>
        <p:spPr/>
        <p:txBody>
          <a:bodyPr>
            <a:normAutofit fontScale="90000"/>
          </a:bodyPr>
          <a:lstStyle/>
          <a:p>
            <a:r>
              <a:rPr lang="en-US" dirty="0"/>
              <a:t>We will demonstrate how to make a relatively simple analysis of the LCOE – Not much excel</a:t>
            </a:r>
          </a:p>
        </p:txBody>
      </p:sp>
      <p:sp>
        <p:nvSpPr>
          <p:cNvPr id="3" name="Content Placeholder 2">
            <a:extLst>
              <a:ext uri="{FF2B5EF4-FFF2-40B4-BE49-F238E27FC236}">
                <a16:creationId xmlns:a16="http://schemas.microsoft.com/office/drawing/2014/main" id="{FFEF32D5-82E2-D515-B168-A2A095EFC623}"/>
              </a:ext>
            </a:extLst>
          </p:cNvPr>
          <p:cNvSpPr>
            <a:spLocks noGrp="1"/>
          </p:cNvSpPr>
          <p:nvPr>
            <p:ph idx="1"/>
          </p:nvPr>
        </p:nvSpPr>
        <p:spPr/>
        <p:txBody>
          <a:bodyPr/>
          <a:lstStyle/>
          <a:p>
            <a:r>
              <a:rPr lang="en-US" dirty="0"/>
              <a:t>Calculation of the cost of different alternatives with simple LCOE</a:t>
            </a:r>
          </a:p>
        </p:txBody>
      </p:sp>
      <p:pic>
        <p:nvPicPr>
          <p:cNvPr id="5" name="Picture 4">
            <a:extLst>
              <a:ext uri="{FF2B5EF4-FFF2-40B4-BE49-F238E27FC236}">
                <a16:creationId xmlns:a16="http://schemas.microsoft.com/office/drawing/2014/main" id="{D6152B47-7502-11A5-69FF-F8C68D5AAC75}"/>
              </a:ext>
            </a:extLst>
          </p:cNvPr>
          <p:cNvPicPr>
            <a:picLocks noChangeAspect="1"/>
          </p:cNvPicPr>
          <p:nvPr/>
        </p:nvPicPr>
        <p:blipFill>
          <a:blip r:embed="rId2"/>
          <a:stretch>
            <a:fillRect/>
          </a:stretch>
        </p:blipFill>
        <p:spPr>
          <a:xfrm>
            <a:off x="184457" y="2128345"/>
            <a:ext cx="8824623" cy="3999302"/>
          </a:xfrm>
          <a:prstGeom prst="rect">
            <a:avLst/>
          </a:prstGeom>
        </p:spPr>
      </p:pic>
      <p:sp>
        <p:nvSpPr>
          <p:cNvPr id="4" name="TextBox 3">
            <a:extLst>
              <a:ext uri="{FF2B5EF4-FFF2-40B4-BE49-F238E27FC236}">
                <a16:creationId xmlns:a16="http://schemas.microsoft.com/office/drawing/2014/main" id="{B99C0F57-BEE7-5171-DFDE-A0B028453AC1}"/>
              </a:ext>
            </a:extLst>
          </p:cNvPr>
          <p:cNvSpPr txBox="1"/>
          <p:nvPr/>
        </p:nvSpPr>
        <p:spPr>
          <a:xfrm>
            <a:off x="619432" y="6282813"/>
            <a:ext cx="6400800" cy="369332"/>
          </a:xfrm>
          <a:prstGeom prst="rect">
            <a:avLst/>
          </a:prstGeom>
          <a:solidFill>
            <a:srgbClr val="FFFF00"/>
          </a:solidFill>
        </p:spPr>
        <p:txBody>
          <a:bodyPr wrap="square" rtlCol="0">
            <a:spAutoFit/>
          </a:bodyPr>
          <a:lstStyle/>
          <a:p>
            <a:r>
              <a:rPr lang="en-US" dirty="0"/>
              <a:t>Open the File named LCOE Analysis</a:t>
            </a:r>
          </a:p>
        </p:txBody>
      </p:sp>
    </p:spTree>
    <p:extLst>
      <p:ext uri="{BB962C8B-B14F-4D97-AF65-F5344CB8AC3E}">
        <p14:creationId xmlns:p14="http://schemas.microsoft.com/office/powerpoint/2010/main" val="246108503"/>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4EBDE-20D5-417D-F644-58800F0007DD}"/>
              </a:ext>
            </a:extLst>
          </p:cNvPr>
          <p:cNvSpPr>
            <a:spLocks noGrp="1"/>
          </p:cNvSpPr>
          <p:nvPr>
            <p:ph type="title"/>
          </p:nvPr>
        </p:nvSpPr>
        <p:spPr/>
        <p:txBody>
          <a:bodyPr>
            <a:normAutofit fontScale="90000"/>
          </a:bodyPr>
          <a:lstStyle/>
          <a:p>
            <a:r>
              <a:rPr lang="en-US" dirty="0"/>
              <a:t>LCOE So Far With More Advanced Equations</a:t>
            </a:r>
          </a:p>
        </p:txBody>
      </p:sp>
      <p:sp>
        <p:nvSpPr>
          <p:cNvPr id="3" name="Content Placeholder 2">
            <a:extLst>
              <a:ext uri="{FF2B5EF4-FFF2-40B4-BE49-F238E27FC236}">
                <a16:creationId xmlns:a16="http://schemas.microsoft.com/office/drawing/2014/main" id="{9DA5A46C-9956-E503-D492-465EF9108D2F}"/>
              </a:ext>
            </a:extLst>
          </p:cNvPr>
          <p:cNvSpPr>
            <a:spLocks noGrp="1"/>
          </p:cNvSpPr>
          <p:nvPr>
            <p:ph idx="1"/>
          </p:nvPr>
        </p:nvSpPr>
        <p:spPr/>
        <p:txBody>
          <a:bodyPr/>
          <a:lstStyle/>
          <a:p>
            <a:r>
              <a:rPr lang="en-US" dirty="0"/>
              <a:t>.</a:t>
            </a:r>
          </a:p>
          <a:p>
            <a:endParaRPr lang="en-US" dirty="0"/>
          </a:p>
        </p:txBody>
      </p:sp>
      <p:sp>
        <p:nvSpPr>
          <p:cNvPr id="6" name="TextBox 5">
            <a:extLst>
              <a:ext uri="{FF2B5EF4-FFF2-40B4-BE49-F238E27FC236}">
                <a16:creationId xmlns:a16="http://schemas.microsoft.com/office/drawing/2014/main" id="{81B96804-7464-F18A-8977-D1A829598448}"/>
              </a:ext>
            </a:extLst>
          </p:cNvPr>
          <p:cNvSpPr txBox="1"/>
          <p:nvPr/>
        </p:nvSpPr>
        <p:spPr>
          <a:xfrm>
            <a:off x="304800" y="5657671"/>
            <a:ext cx="2343807" cy="1200329"/>
          </a:xfrm>
          <a:prstGeom prst="rect">
            <a:avLst/>
          </a:prstGeom>
          <a:solidFill>
            <a:srgbClr val="FFFF00"/>
          </a:solidFill>
        </p:spPr>
        <p:txBody>
          <a:bodyPr wrap="square" rtlCol="0">
            <a:spAutoFit/>
          </a:bodyPr>
          <a:lstStyle/>
          <a:p>
            <a:r>
              <a:rPr lang="en-US" dirty="0"/>
              <a:t>The more advanced equations include real versus nominal and degradation</a:t>
            </a:r>
          </a:p>
        </p:txBody>
      </p:sp>
      <p:pic>
        <p:nvPicPr>
          <p:cNvPr id="10" name="Picture 9">
            <a:extLst>
              <a:ext uri="{FF2B5EF4-FFF2-40B4-BE49-F238E27FC236}">
                <a16:creationId xmlns:a16="http://schemas.microsoft.com/office/drawing/2014/main" id="{67763585-0D50-A3EC-141C-3959FEE2ED00}"/>
              </a:ext>
            </a:extLst>
          </p:cNvPr>
          <p:cNvPicPr>
            <a:picLocks noChangeAspect="1"/>
          </p:cNvPicPr>
          <p:nvPr/>
        </p:nvPicPr>
        <p:blipFill>
          <a:blip r:embed="rId2"/>
          <a:stretch>
            <a:fillRect/>
          </a:stretch>
        </p:blipFill>
        <p:spPr>
          <a:xfrm>
            <a:off x="129048" y="1651034"/>
            <a:ext cx="8885904" cy="3555931"/>
          </a:xfrm>
          <a:prstGeom prst="rect">
            <a:avLst/>
          </a:prstGeom>
        </p:spPr>
      </p:pic>
    </p:spTree>
    <p:extLst>
      <p:ext uri="{BB962C8B-B14F-4D97-AF65-F5344CB8AC3E}">
        <p14:creationId xmlns:p14="http://schemas.microsoft.com/office/powerpoint/2010/main" val="3005565839"/>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3CC7B-911F-1B00-C274-AA1D376F209F}"/>
              </a:ext>
            </a:extLst>
          </p:cNvPr>
          <p:cNvSpPr>
            <a:spLocks noGrp="1"/>
          </p:cNvSpPr>
          <p:nvPr>
            <p:ph type="title"/>
          </p:nvPr>
        </p:nvSpPr>
        <p:spPr/>
        <p:txBody>
          <a:bodyPr>
            <a:normAutofit fontScale="90000"/>
          </a:bodyPr>
          <a:lstStyle/>
          <a:p>
            <a:r>
              <a:rPr lang="en-US" dirty="0"/>
              <a:t>Reconcile LCOE with Financial Model - Lazard</a:t>
            </a:r>
          </a:p>
        </p:txBody>
      </p:sp>
      <p:sp>
        <p:nvSpPr>
          <p:cNvPr id="3" name="Content Placeholder 2">
            <a:extLst>
              <a:ext uri="{FF2B5EF4-FFF2-40B4-BE49-F238E27FC236}">
                <a16:creationId xmlns:a16="http://schemas.microsoft.com/office/drawing/2014/main" id="{0EE12C1E-9BA3-A919-706A-FA88EA727DB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230A36A7-8171-4382-DB4F-0133BB2B209D}"/>
              </a:ext>
            </a:extLst>
          </p:cNvPr>
          <p:cNvPicPr>
            <a:picLocks noChangeAspect="1"/>
          </p:cNvPicPr>
          <p:nvPr/>
        </p:nvPicPr>
        <p:blipFill>
          <a:blip r:embed="rId2"/>
          <a:stretch>
            <a:fillRect/>
          </a:stretch>
        </p:blipFill>
        <p:spPr>
          <a:xfrm>
            <a:off x="152554" y="1525930"/>
            <a:ext cx="8793483" cy="5142334"/>
          </a:xfrm>
          <a:prstGeom prst="rect">
            <a:avLst/>
          </a:prstGeom>
        </p:spPr>
      </p:pic>
    </p:spTree>
    <p:extLst>
      <p:ext uri="{BB962C8B-B14F-4D97-AF65-F5344CB8AC3E}">
        <p14:creationId xmlns:p14="http://schemas.microsoft.com/office/powerpoint/2010/main" val="1821939271"/>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02D0-A5F8-6196-4982-416F470A203B}"/>
              </a:ext>
            </a:extLst>
          </p:cNvPr>
          <p:cNvSpPr>
            <a:spLocks noGrp="1"/>
          </p:cNvSpPr>
          <p:nvPr>
            <p:ph type="title"/>
          </p:nvPr>
        </p:nvSpPr>
        <p:spPr/>
        <p:txBody>
          <a:bodyPr/>
          <a:lstStyle/>
          <a:p>
            <a:r>
              <a:rPr lang="en-US" dirty="0"/>
              <a:t>Financial Model for Storage</a:t>
            </a:r>
          </a:p>
        </p:txBody>
      </p:sp>
      <p:sp>
        <p:nvSpPr>
          <p:cNvPr id="3" name="Content Placeholder 2">
            <a:extLst>
              <a:ext uri="{FF2B5EF4-FFF2-40B4-BE49-F238E27FC236}">
                <a16:creationId xmlns:a16="http://schemas.microsoft.com/office/drawing/2014/main" id="{AEB2C751-C35E-53BF-A52A-D52B62B46EE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352819D-9F75-63F8-CDE8-FECD950F670D}"/>
              </a:ext>
            </a:extLst>
          </p:cNvPr>
          <p:cNvPicPr>
            <a:picLocks noChangeAspect="1"/>
          </p:cNvPicPr>
          <p:nvPr/>
        </p:nvPicPr>
        <p:blipFill>
          <a:blip r:embed="rId2"/>
          <a:stretch>
            <a:fillRect/>
          </a:stretch>
        </p:blipFill>
        <p:spPr>
          <a:xfrm>
            <a:off x="89554" y="1478444"/>
            <a:ext cx="8964891" cy="5036655"/>
          </a:xfrm>
          <a:prstGeom prst="rect">
            <a:avLst/>
          </a:prstGeom>
        </p:spPr>
      </p:pic>
      <p:sp>
        <p:nvSpPr>
          <p:cNvPr id="4" name="TextBox 3">
            <a:extLst>
              <a:ext uri="{FF2B5EF4-FFF2-40B4-BE49-F238E27FC236}">
                <a16:creationId xmlns:a16="http://schemas.microsoft.com/office/drawing/2014/main" id="{FEEE6D28-BD08-9E85-10E8-D853B0E4AF9C}"/>
              </a:ext>
            </a:extLst>
          </p:cNvPr>
          <p:cNvSpPr txBox="1"/>
          <p:nvPr/>
        </p:nvSpPr>
        <p:spPr>
          <a:xfrm>
            <a:off x="6230471" y="528918"/>
            <a:ext cx="2606263" cy="923330"/>
          </a:xfrm>
          <a:prstGeom prst="rect">
            <a:avLst/>
          </a:prstGeom>
          <a:solidFill>
            <a:srgbClr val="FFFF00"/>
          </a:solidFill>
        </p:spPr>
        <p:txBody>
          <a:bodyPr wrap="square" rtlCol="0">
            <a:spAutoFit/>
          </a:bodyPr>
          <a:lstStyle/>
          <a:p>
            <a:r>
              <a:rPr lang="en-US" dirty="0"/>
              <a:t>Note the debt to capital ratio and the high cost of capital</a:t>
            </a:r>
          </a:p>
        </p:txBody>
      </p:sp>
    </p:spTree>
    <p:extLst>
      <p:ext uri="{BB962C8B-B14F-4D97-AF65-F5344CB8AC3E}">
        <p14:creationId xmlns:p14="http://schemas.microsoft.com/office/powerpoint/2010/main" val="1890612518"/>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9DDF9-378B-E8D8-05E1-9C678D54F14B}"/>
              </a:ext>
            </a:extLst>
          </p:cNvPr>
          <p:cNvSpPr>
            <a:spLocks noGrp="1"/>
          </p:cNvSpPr>
          <p:nvPr>
            <p:ph type="title"/>
          </p:nvPr>
        </p:nvSpPr>
        <p:spPr/>
        <p:txBody>
          <a:bodyPr>
            <a:normAutofit fontScale="90000"/>
          </a:bodyPr>
          <a:lstStyle/>
          <a:p>
            <a:r>
              <a:rPr lang="en-US" dirty="0"/>
              <a:t>It Should be Obvious that One Should Compare LCOE of Renewable and Thermal Plants</a:t>
            </a:r>
          </a:p>
        </p:txBody>
      </p:sp>
      <p:sp>
        <p:nvSpPr>
          <p:cNvPr id="3" name="Content Placeholder 2">
            <a:extLst>
              <a:ext uri="{FF2B5EF4-FFF2-40B4-BE49-F238E27FC236}">
                <a16:creationId xmlns:a16="http://schemas.microsoft.com/office/drawing/2014/main" id="{BA965CEA-CF34-3A99-3293-21F4205EAA49}"/>
              </a:ext>
            </a:extLst>
          </p:cNvPr>
          <p:cNvSpPr>
            <a:spLocks noGrp="1"/>
          </p:cNvSpPr>
          <p:nvPr>
            <p:ph idx="1"/>
          </p:nvPr>
        </p:nvSpPr>
        <p:spPr>
          <a:xfrm>
            <a:off x="312820" y="1323474"/>
            <a:ext cx="8222381" cy="4829016"/>
          </a:xfrm>
        </p:spPr>
        <p:txBody>
          <a:bodyPr>
            <a:normAutofit/>
          </a:bodyPr>
          <a:lstStyle/>
          <a:p>
            <a:r>
              <a:rPr lang="en-US" sz="2000" dirty="0"/>
              <a:t>If you build a solar project the LCOE is the effective amount you pay for the solar project is the amount for when you use the solar project.</a:t>
            </a:r>
          </a:p>
          <a:p>
            <a:r>
              <a:rPr lang="en-US" sz="2000" dirty="0"/>
              <a:t>Assume that you still need the combined cycle or the heavy oil plant to meet load at night and when the sun does not shine.</a:t>
            </a:r>
          </a:p>
          <a:p>
            <a:r>
              <a:rPr lang="en-US" sz="2000" dirty="0"/>
              <a:t>You could then do economic analysis by comparing only the variable cost of operating the thermal dispatchable plant per kWh with the total cost of the solar project.</a:t>
            </a:r>
          </a:p>
          <a:p>
            <a:r>
              <a:rPr lang="en-US" sz="2000" dirty="0"/>
              <a:t>You should be very careful with variable O&amp;M costs of thermal as there will be more starts and stops</a:t>
            </a:r>
          </a:p>
          <a:p>
            <a:r>
              <a:rPr lang="en-US" sz="2000" dirty="0"/>
              <a:t>This kind of analysis works if the thermal plants are running during the time that solar or wind is producing power. It does not work if the plants are turned off and batteries are necessary for allowing the plants to turn on and off.</a:t>
            </a:r>
          </a:p>
          <a:p>
            <a:r>
              <a:rPr lang="en-US" sz="2000" dirty="0"/>
              <a:t>When there is more renewable energy, you need to understand how the thermal plants will work.</a:t>
            </a:r>
          </a:p>
        </p:txBody>
      </p:sp>
    </p:spTree>
    <p:extLst>
      <p:ext uri="{BB962C8B-B14F-4D97-AF65-F5344CB8AC3E}">
        <p14:creationId xmlns:p14="http://schemas.microsoft.com/office/powerpoint/2010/main" val="1773097124"/>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F1B35-A89D-7DF5-92FF-D6C9DC654B6A}"/>
              </a:ext>
            </a:extLst>
          </p:cNvPr>
          <p:cNvSpPr>
            <a:spLocks noGrp="1"/>
          </p:cNvSpPr>
          <p:nvPr>
            <p:ph type="title"/>
          </p:nvPr>
        </p:nvSpPr>
        <p:spPr/>
        <p:txBody>
          <a:bodyPr>
            <a:normAutofit fontScale="90000"/>
          </a:bodyPr>
          <a:lstStyle/>
          <a:p>
            <a:r>
              <a:rPr lang="en-US" dirty="0"/>
              <a:t>Financial Models for Batteries and Renewable Energy</a:t>
            </a:r>
          </a:p>
        </p:txBody>
      </p:sp>
      <p:sp>
        <p:nvSpPr>
          <p:cNvPr id="3" name="Content Placeholder 2">
            <a:extLst>
              <a:ext uri="{FF2B5EF4-FFF2-40B4-BE49-F238E27FC236}">
                <a16:creationId xmlns:a16="http://schemas.microsoft.com/office/drawing/2014/main" id="{55F11E95-C4A3-72B5-9EB0-286DCF0FCE64}"/>
              </a:ext>
            </a:extLst>
          </p:cNvPr>
          <p:cNvSpPr>
            <a:spLocks noGrp="1"/>
          </p:cNvSpPr>
          <p:nvPr>
            <p:ph idx="1"/>
          </p:nvPr>
        </p:nvSpPr>
        <p:spPr/>
        <p:txBody>
          <a:bodyPr>
            <a:normAutofit/>
          </a:bodyPr>
          <a:lstStyle/>
          <a:p>
            <a:r>
              <a:rPr lang="en-US" sz="2000" dirty="0"/>
              <a:t>Financial Model versus LCOE Driver Analysis</a:t>
            </a:r>
          </a:p>
          <a:p>
            <a:pPr lvl="1"/>
            <a:r>
              <a:rPr lang="en-US" sz="1800" dirty="0"/>
              <a:t>Should reconcile</a:t>
            </a:r>
          </a:p>
          <a:p>
            <a:pPr lvl="1"/>
            <a:r>
              <a:rPr lang="en-US" sz="1800" dirty="0"/>
              <a:t>Taxes can be included</a:t>
            </a:r>
          </a:p>
          <a:p>
            <a:pPr lvl="1"/>
            <a:r>
              <a:rPr lang="en-US" sz="1800" dirty="0"/>
              <a:t>Replacement with different lives is an issue</a:t>
            </a:r>
          </a:p>
          <a:p>
            <a:pPr lvl="1"/>
            <a:r>
              <a:rPr lang="en-US" sz="1800" dirty="0"/>
              <a:t>Detailed finance costs and cost of capital</a:t>
            </a:r>
          </a:p>
          <a:p>
            <a:pPr lvl="1"/>
            <a:r>
              <a:rPr lang="en-US" sz="1800" dirty="0"/>
              <a:t>Reconcile different methods to compute LCOE</a:t>
            </a:r>
          </a:p>
          <a:p>
            <a:r>
              <a:rPr lang="en-US" sz="2000" dirty="0"/>
              <a:t>Presentation of Financial Model</a:t>
            </a:r>
          </a:p>
          <a:p>
            <a:pPr lvl="1"/>
            <a:r>
              <a:rPr lang="en-US" sz="1800" dirty="0"/>
              <a:t>Show the LCOE and sensitivity</a:t>
            </a:r>
          </a:p>
          <a:p>
            <a:pPr lvl="1"/>
            <a:r>
              <a:rPr lang="en-US" sz="1800" dirty="0"/>
              <a:t>Evaluate different strategies</a:t>
            </a:r>
          </a:p>
          <a:p>
            <a:pPr lvl="1"/>
            <a:r>
              <a:rPr lang="en-US" sz="1800" dirty="0"/>
              <a:t>Evaluate risks of different strategies</a:t>
            </a:r>
          </a:p>
          <a:p>
            <a:pPr lvl="1"/>
            <a:r>
              <a:rPr lang="en-US" sz="1800" dirty="0"/>
              <a:t>Show the prices and financial results</a:t>
            </a:r>
          </a:p>
          <a:p>
            <a:r>
              <a:rPr lang="en-US" sz="2000" dirty="0"/>
              <a:t>Understand corporate versus project finance model</a:t>
            </a:r>
          </a:p>
          <a:p>
            <a:pPr lvl="1"/>
            <a:endParaRPr lang="en-US" sz="1800" dirty="0"/>
          </a:p>
          <a:p>
            <a:pPr lvl="1"/>
            <a:endParaRPr lang="en-US" sz="1800" dirty="0"/>
          </a:p>
        </p:txBody>
      </p:sp>
    </p:spTree>
    <p:extLst>
      <p:ext uri="{BB962C8B-B14F-4D97-AF65-F5344CB8AC3E}">
        <p14:creationId xmlns:p14="http://schemas.microsoft.com/office/powerpoint/2010/main" val="1741644729"/>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EB6A3-26E6-4D5A-195F-47AA861608FE}"/>
              </a:ext>
            </a:extLst>
          </p:cNvPr>
          <p:cNvSpPr>
            <a:spLocks noGrp="1"/>
          </p:cNvSpPr>
          <p:nvPr>
            <p:ph type="ctrTitle"/>
          </p:nvPr>
        </p:nvSpPr>
        <p:spPr>
          <a:xfrm>
            <a:off x="537302" y="2534178"/>
            <a:ext cx="6363947" cy="1310594"/>
          </a:xfrm>
        </p:spPr>
        <p:txBody>
          <a:bodyPr>
            <a:normAutofit fontScale="90000"/>
          </a:bodyPr>
          <a:lstStyle/>
          <a:p>
            <a:r>
              <a:rPr lang="en-US" dirty="0"/>
              <a:t>Computation of Levelised Cost of Electricity with Battery Storage for Different Use Cases</a:t>
            </a:r>
          </a:p>
        </p:txBody>
      </p:sp>
    </p:spTree>
    <p:extLst>
      <p:ext uri="{BB962C8B-B14F-4D97-AF65-F5344CB8AC3E}">
        <p14:creationId xmlns:p14="http://schemas.microsoft.com/office/powerpoint/2010/main" val="4111309246"/>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8053F-FF87-7440-2CB5-CF94E27070E5}"/>
              </a:ext>
            </a:extLst>
          </p:cNvPr>
          <p:cNvSpPr>
            <a:spLocks noGrp="1"/>
          </p:cNvSpPr>
          <p:nvPr>
            <p:ph type="ctrTitle"/>
          </p:nvPr>
        </p:nvSpPr>
        <p:spPr>
          <a:xfrm>
            <a:off x="597728" y="2308044"/>
            <a:ext cx="4969354" cy="2497038"/>
          </a:xfrm>
        </p:spPr>
        <p:txBody>
          <a:bodyPr/>
          <a:lstStyle/>
          <a:p>
            <a:r>
              <a:rPr lang="en-US" dirty="0"/>
              <a:t>Integrated Demand and Supply Necessary to Understand Battery Usage</a:t>
            </a:r>
          </a:p>
        </p:txBody>
      </p:sp>
    </p:spTree>
    <p:extLst>
      <p:ext uri="{BB962C8B-B14F-4D97-AF65-F5344CB8AC3E}">
        <p14:creationId xmlns:p14="http://schemas.microsoft.com/office/powerpoint/2010/main" val="3142921939"/>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A0B72C-0242-11F3-C79F-BE001B9ABCC2}"/>
              </a:ext>
            </a:extLst>
          </p:cNvPr>
          <p:cNvSpPr>
            <a:spLocks noGrp="1"/>
          </p:cNvSpPr>
          <p:nvPr>
            <p:ph type="title"/>
          </p:nvPr>
        </p:nvSpPr>
        <p:spPr/>
        <p:txBody>
          <a:bodyPr/>
          <a:lstStyle/>
          <a:p>
            <a:r>
              <a:rPr lang="en-US" dirty="0"/>
              <a:t>Start with Demand</a:t>
            </a:r>
          </a:p>
        </p:txBody>
      </p:sp>
      <p:sp>
        <p:nvSpPr>
          <p:cNvPr id="6" name="Text Placeholder 5">
            <a:extLst>
              <a:ext uri="{FF2B5EF4-FFF2-40B4-BE49-F238E27FC236}">
                <a16:creationId xmlns:a16="http://schemas.microsoft.com/office/drawing/2014/main" id="{9A9BA9F5-1642-E601-E87E-E83FC47CECAB}"/>
              </a:ext>
            </a:extLst>
          </p:cNvPr>
          <p:cNvSpPr>
            <a:spLocks noGrp="1"/>
          </p:cNvSpPr>
          <p:nvPr>
            <p:ph type="body" idx="1"/>
          </p:nvPr>
        </p:nvSpPr>
        <p:spPr/>
        <p:txBody>
          <a:bodyPr/>
          <a:lstStyle/>
          <a:p>
            <a:r>
              <a:rPr lang="en-US" dirty="0"/>
              <a:t>Fit solar + extra solar + battery discharge into demand</a:t>
            </a:r>
          </a:p>
        </p:txBody>
      </p:sp>
      <p:sp>
        <p:nvSpPr>
          <p:cNvPr id="4" name="Slide Number Placeholder 3">
            <a:extLst>
              <a:ext uri="{FF2B5EF4-FFF2-40B4-BE49-F238E27FC236}">
                <a16:creationId xmlns:a16="http://schemas.microsoft.com/office/drawing/2014/main" id="{8867F5A7-ED37-B0BA-3990-89AEFC7E8F4B}"/>
              </a:ext>
            </a:extLst>
          </p:cNvPr>
          <p:cNvSpPr>
            <a:spLocks noGrp="1"/>
          </p:cNvSpPr>
          <p:nvPr>
            <p:ph type="sldNum" sz="quarter" idx="12"/>
          </p:nvPr>
        </p:nvSpPr>
        <p:spPr/>
        <p:txBody>
          <a:bodyPr/>
          <a:lstStyle/>
          <a:p>
            <a:fld id="{EB241CD2-1E45-42A3-B213-66A034DF9A3B}" type="slidenum">
              <a:rPr lang="en-GB" smtClean="0"/>
              <a:t>279</a:t>
            </a:fld>
            <a:endParaRPr lang="en-GB" dirty="0"/>
          </a:p>
        </p:txBody>
      </p:sp>
    </p:spTree>
    <p:extLst>
      <p:ext uri="{BB962C8B-B14F-4D97-AF65-F5344CB8AC3E}">
        <p14:creationId xmlns:p14="http://schemas.microsoft.com/office/powerpoint/2010/main" val="1466046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D4035-0203-AFAE-6E68-1DAE142F62D3}"/>
              </a:ext>
            </a:extLst>
          </p:cNvPr>
          <p:cNvSpPr>
            <a:spLocks noGrp="1"/>
          </p:cNvSpPr>
          <p:nvPr>
            <p:ph type="title"/>
          </p:nvPr>
        </p:nvSpPr>
        <p:spPr/>
        <p:txBody>
          <a:bodyPr>
            <a:normAutofit fontScale="90000"/>
          </a:bodyPr>
          <a:lstStyle/>
          <a:p>
            <a:r>
              <a:rPr lang="en-US" dirty="0"/>
              <a:t>Contrast with </a:t>
            </a:r>
            <a:br>
              <a:rPr lang="en-US" dirty="0"/>
            </a:br>
            <a:r>
              <a:rPr lang="en-US" dirty="0"/>
              <a:t>Norway with Tracking</a:t>
            </a:r>
          </a:p>
        </p:txBody>
      </p:sp>
      <p:pic>
        <p:nvPicPr>
          <p:cNvPr id="5" name="Picture 4">
            <a:extLst>
              <a:ext uri="{FF2B5EF4-FFF2-40B4-BE49-F238E27FC236}">
                <a16:creationId xmlns:a16="http://schemas.microsoft.com/office/drawing/2014/main" id="{10509A4D-65E6-41CF-55F3-0B02944BA7BE}"/>
              </a:ext>
            </a:extLst>
          </p:cNvPr>
          <p:cNvPicPr>
            <a:picLocks noChangeAspect="1"/>
          </p:cNvPicPr>
          <p:nvPr/>
        </p:nvPicPr>
        <p:blipFill>
          <a:blip r:embed="rId2"/>
          <a:stretch>
            <a:fillRect/>
          </a:stretch>
        </p:blipFill>
        <p:spPr>
          <a:xfrm>
            <a:off x="268851" y="3429000"/>
            <a:ext cx="8570349" cy="3283168"/>
          </a:xfrm>
          <a:prstGeom prst="rect">
            <a:avLst/>
          </a:prstGeom>
        </p:spPr>
      </p:pic>
      <p:sp>
        <p:nvSpPr>
          <p:cNvPr id="8" name="TextBox 7">
            <a:extLst>
              <a:ext uri="{FF2B5EF4-FFF2-40B4-BE49-F238E27FC236}">
                <a16:creationId xmlns:a16="http://schemas.microsoft.com/office/drawing/2014/main" id="{AC1BD0FA-A048-3EE2-BF1B-51C0E73D5B45}"/>
              </a:ext>
            </a:extLst>
          </p:cNvPr>
          <p:cNvSpPr txBox="1"/>
          <p:nvPr/>
        </p:nvSpPr>
        <p:spPr>
          <a:xfrm>
            <a:off x="441435" y="2036137"/>
            <a:ext cx="3310758" cy="369332"/>
          </a:xfrm>
          <a:prstGeom prst="rect">
            <a:avLst/>
          </a:prstGeom>
          <a:solidFill>
            <a:srgbClr val="FFFF00"/>
          </a:solidFill>
        </p:spPr>
        <p:txBody>
          <a:bodyPr wrap="square" rtlCol="0">
            <a:spAutoFit/>
          </a:bodyPr>
          <a:lstStyle/>
          <a:p>
            <a:r>
              <a:rPr lang="en-US" dirty="0"/>
              <a:t>The capacity factor is 15.8%</a:t>
            </a:r>
          </a:p>
        </p:txBody>
      </p:sp>
      <p:pic>
        <p:nvPicPr>
          <p:cNvPr id="10" name="Picture 9">
            <a:extLst>
              <a:ext uri="{FF2B5EF4-FFF2-40B4-BE49-F238E27FC236}">
                <a16:creationId xmlns:a16="http://schemas.microsoft.com/office/drawing/2014/main" id="{D9D7F423-E1E8-0504-DEF5-E9172793EA31}"/>
              </a:ext>
            </a:extLst>
          </p:cNvPr>
          <p:cNvPicPr>
            <a:picLocks noChangeAspect="1"/>
          </p:cNvPicPr>
          <p:nvPr/>
        </p:nvPicPr>
        <p:blipFill>
          <a:blip r:embed="rId3"/>
          <a:stretch>
            <a:fillRect/>
          </a:stretch>
        </p:blipFill>
        <p:spPr>
          <a:xfrm>
            <a:off x="5108027" y="13483"/>
            <a:ext cx="3482216" cy="2972959"/>
          </a:xfrm>
          <a:prstGeom prst="rect">
            <a:avLst/>
          </a:prstGeom>
        </p:spPr>
      </p:pic>
    </p:spTree>
    <p:extLst>
      <p:ext uri="{BB962C8B-B14F-4D97-AF65-F5344CB8AC3E}">
        <p14:creationId xmlns:p14="http://schemas.microsoft.com/office/powerpoint/2010/main" val="3496289950"/>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8D187-49EE-3888-66BD-44224652165F}"/>
              </a:ext>
            </a:extLst>
          </p:cNvPr>
          <p:cNvSpPr>
            <a:spLocks noGrp="1"/>
          </p:cNvSpPr>
          <p:nvPr>
            <p:ph type="title"/>
          </p:nvPr>
        </p:nvSpPr>
        <p:spPr/>
        <p:txBody>
          <a:bodyPr/>
          <a:lstStyle/>
          <a:p>
            <a:r>
              <a:rPr lang="en-US" dirty="0"/>
              <a:t>Combine Loads with Solar – Jamica Loads</a:t>
            </a:r>
          </a:p>
        </p:txBody>
      </p:sp>
      <p:sp>
        <p:nvSpPr>
          <p:cNvPr id="3" name="Content Placeholder 2">
            <a:extLst>
              <a:ext uri="{FF2B5EF4-FFF2-40B4-BE49-F238E27FC236}">
                <a16:creationId xmlns:a16="http://schemas.microsoft.com/office/drawing/2014/main" id="{1BBF6EF7-C26E-232C-B828-629AE4E8F4D1}"/>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788A2FEE-2986-8C4E-A778-494A8020400A}"/>
              </a:ext>
            </a:extLst>
          </p:cNvPr>
          <p:cNvPicPr>
            <a:picLocks noChangeAspect="1"/>
          </p:cNvPicPr>
          <p:nvPr/>
        </p:nvPicPr>
        <p:blipFill>
          <a:blip r:embed="rId2"/>
          <a:stretch>
            <a:fillRect/>
          </a:stretch>
        </p:blipFill>
        <p:spPr>
          <a:xfrm>
            <a:off x="1056784" y="875943"/>
            <a:ext cx="7030431" cy="5106113"/>
          </a:xfrm>
          <a:prstGeom prst="rect">
            <a:avLst/>
          </a:prstGeom>
        </p:spPr>
      </p:pic>
    </p:spTree>
    <p:extLst>
      <p:ext uri="{BB962C8B-B14F-4D97-AF65-F5344CB8AC3E}">
        <p14:creationId xmlns:p14="http://schemas.microsoft.com/office/powerpoint/2010/main" val="2983107358"/>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AB7CC-1B96-EB89-A658-F2E038921FA0}"/>
              </a:ext>
            </a:extLst>
          </p:cNvPr>
          <p:cNvSpPr>
            <a:spLocks noGrp="1"/>
          </p:cNvSpPr>
          <p:nvPr>
            <p:ph type="title"/>
          </p:nvPr>
        </p:nvSpPr>
        <p:spPr/>
        <p:txBody>
          <a:bodyPr>
            <a:normAutofit fontScale="90000"/>
          </a:bodyPr>
          <a:lstStyle/>
          <a:p>
            <a:r>
              <a:rPr lang="en-US" dirty="0"/>
              <a:t>Chicago versus Jamica Loads – No Longer Better to Have Flat Loads</a:t>
            </a:r>
          </a:p>
        </p:txBody>
      </p:sp>
      <p:sp>
        <p:nvSpPr>
          <p:cNvPr id="3" name="Content Placeholder 2">
            <a:extLst>
              <a:ext uri="{FF2B5EF4-FFF2-40B4-BE49-F238E27FC236}">
                <a16:creationId xmlns:a16="http://schemas.microsoft.com/office/drawing/2014/main" id="{B8F72FE3-2280-DD70-207C-57B56100DC6A}"/>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116F0D0-DE69-773A-9A0B-5FD633807677}"/>
              </a:ext>
            </a:extLst>
          </p:cNvPr>
          <p:cNvPicPr>
            <a:picLocks noChangeAspect="1"/>
          </p:cNvPicPr>
          <p:nvPr/>
        </p:nvPicPr>
        <p:blipFill>
          <a:blip r:embed="rId2"/>
          <a:stretch>
            <a:fillRect/>
          </a:stretch>
        </p:blipFill>
        <p:spPr>
          <a:xfrm>
            <a:off x="144640" y="2437140"/>
            <a:ext cx="4427360" cy="3211185"/>
          </a:xfrm>
          <a:prstGeom prst="rect">
            <a:avLst/>
          </a:prstGeom>
        </p:spPr>
      </p:pic>
      <p:pic>
        <p:nvPicPr>
          <p:cNvPr id="7" name="Picture 6">
            <a:extLst>
              <a:ext uri="{FF2B5EF4-FFF2-40B4-BE49-F238E27FC236}">
                <a16:creationId xmlns:a16="http://schemas.microsoft.com/office/drawing/2014/main" id="{04C5E8B4-FF46-AB62-A4A5-54D5F1B4F71F}"/>
              </a:ext>
            </a:extLst>
          </p:cNvPr>
          <p:cNvPicPr>
            <a:picLocks noChangeAspect="1"/>
          </p:cNvPicPr>
          <p:nvPr/>
        </p:nvPicPr>
        <p:blipFill>
          <a:blip r:embed="rId3"/>
          <a:stretch>
            <a:fillRect/>
          </a:stretch>
        </p:blipFill>
        <p:spPr>
          <a:xfrm>
            <a:off x="4595962" y="2437140"/>
            <a:ext cx="4403398" cy="3211185"/>
          </a:xfrm>
          <a:prstGeom prst="rect">
            <a:avLst/>
          </a:prstGeom>
        </p:spPr>
      </p:pic>
    </p:spTree>
    <p:extLst>
      <p:ext uri="{BB962C8B-B14F-4D97-AF65-F5344CB8AC3E}">
        <p14:creationId xmlns:p14="http://schemas.microsoft.com/office/powerpoint/2010/main" val="88170676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n-029" dirty="0"/>
              <a:t>Example of Load Data - Predictable and Different Patterns Around the World </a:t>
            </a:r>
          </a:p>
        </p:txBody>
      </p:sp>
      <p:pic>
        <p:nvPicPr>
          <p:cNvPr id="7" name="Espaço Reservado para Conteúdo 6"/>
          <p:cNvPicPr>
            <a:picLocks noGrp="1" noChangeAspect="1"/>
          </p:cNvPicPr>
          <p:nvPr>
            <p:ph sz="half" idx="4294967295"/>
          </p:nvPr>
        </p:nvPicPr>
        <p:blipFill>
          <a:blip r:embed="rId2"/>
          <a:stretch>
            <a:fillRect/>
          </a:stretch>
        </p:blipFill>
        <p:spPr>
          <a:xfrm>
            <a:off x="242608" y="2024960"/>
            <a:ext cx="4152900" cy="2686050"/>
          </a:xfrm>
          <a:prstGeom prst="rect">
            <a:avLst/>
          </a:prstGeom>
        </p:spPr>
      </p:pic>
      <p:pic>
        <p:nvPicPr>
          <p:cNvPr id="8" name="Espaço Reservado para Conteúdo 7"/>
          <p:cNvPicPr>
            <a:picLocks noGrp="1" noChangeAspect="1"/>
          </p:cNvPicPr>
          <p:nvPr>
            <p:ph sz="half" idx="4294967295"/>
          </p:nvPr>
        </p:nvPicPr>
        <p:blipFill>
          <a:blip r:embed="rId3"/>
          <a:stretch>
            <a:fillRect/>
          </a:stretch>
        </p:blipFill>
        <p:spPr>
          <a:xfrm>
            <a:off x="4658139" y="2075760"/>
            <a:ext cx="4152900" cy="2635250"/>
          </a:xfrm>
          <a:prstGeom prst="rect">
            <a:avLst/>
          </a:prstGeom>
        </p:spPr>
      </p:pic>
    </p:spTree>
    <p:extLst>
      <p:ext uri="{BB962C8B-B14F-4D97-AF65-F5344CB8AC3E}">
        <p14:creationId xmlns:p14="http://schemas.microsoft.com/office/powerpoint/2010/main" val="103671798"/>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98B7FE-063C-4F71-8C8D-8652B2B3DC8E}"/>
              </a:ext>
            </a:extLst>
          </p:cNvPr>
          <p:cNvSpPr>
            <a:spLocks noGrp="1"/>
          </p:cNvSpPr>
          <p:nvPr>
            <p:ph type="ctrTitle"/>
          </p:nvPr>
        </p:nvSpPr>
        <p:spPr/>
        <p:txBody>
          <a:bodyPr/>
          <a:lstStyle/>
          <a:p>
            <a:r>
              <a:rPr lang="en-US" dirty="0"/>
              <a:t>Malaysia Hourly Load versus Chicago</a:t>
            </a:r>
          </a:p>
        </p:txBody>
      </p:sp>
      <p:sp>
        <p:nvSpPr>
          <p:cNvPr id="4" name="Slide Number Placeholder 3">
            <a:extLst>
              <a:ext uri="{FF2B5EF4-FFF2-40B4-BE49-F238E27FC236}">
                <a16:creationId xmlns:a16="http://schemas.microsoft.com/office/drawing/2014/main" id="{2E967FC2-694D-4540-B069-99B0285D78F4}"/>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283</a:t>
            </a:fld>
            <a:endParaRPr lang="ko-KR" altLang="en-US" dirty="0"/>
          </a:p>
        </p:txBody>
      </p:sp>
      <p:pic>
        <p:nvPicPr>
          <p:cNvPr id="6" name="Content Placeholder 5">
            <a:extLst>
              <a:ext uri="{FF2B5EF4-FFF2-40B4-BE49-F238E27FC236}">
                <a16:creationId xmlns:a16="http://schemas.microsoft.com/office/drawing/2014/main" id="{47D94814-4F24-4225-B3B3-989BA77E3612}"/>
              </a:ext>
            </a:extLst>
          </p:cNvPr>
          <p:cNvPicPr>
            <a:picLocks noGrp="1" noChangeAspect="1"/>
          </p:cNvPicPr>
          <p:nvPr>
            <p:ph idx="4294967295"/>
          </p:nvPr>
        </p:nvPicPr>
        <p:blipFill>
          <a:blip r:embed="rId2"/>
          <a:stretch>
            <a:fillRect/>
          </a:stretch>
        </p:blipFill>
        <p:spPr>
          <a:xfrm>
            <a:off x="423055" y="2449136"/>
            <a:ext cx="3870649" cy="2800582"/>
          </a:xfrm>
        </p:spPr>
      </p:pic>
      <p:pic>
        <p:nvPicPr>
          <p:cNvPr id="9" name="Imagem 8"/>
          <p:cNvPicPr>
            <a:picLocks noChangeAspect="1"/>
          </p:cNvPicPr>
          <p:nvPr/>
        </p:nvPicPr>
        <p:blipFill>
          <a:blip r:embed="rId3"/>
          <a:stretch>
            <a:fillRect/>
          </a:stretch>
        </p:blipFill>
        <p:spPr>
          <a:xfrm>
            <a:off x="4671391" y="2540302"/>
            <a:ext cx="4273572" cy="2698217"/>
          </a:xfrm>
          <a:prstGeom prst="rect">
            <a:avLst/>
          </a:prstGeom>
        </p:spPr>
      </p:pic>
    </p:spTree>
    <p:extLst>
      <p:ext uri="{BB962C8B-B14F-4D97-AF65-F5344CB8AC3E}">
        <p14:creationId xmlns:p14="http://schemas.microsoft.com/office/powerpoint/2010/main" val="1924633387"/>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903EE-D727-FC07-CF25-F49865F080A3}"/>
              </a:ext>
            </a:extLst>
          </p:cNvPr>
          <p:cNvSpPr>
            <a:spLocks noGrp="1"/>
          </p:cNvSpPr>
          <p:nvPr>
            <p:ph type="title"/>
          </p:nvPr>
        </p:nvSpPr>
        <p:spPr/>
        <p:txBody>
          <a:bodyPr>
            <a:normAutofit fontScale="90000"/>
          </a:bodyPr>
          <a:lstStyle/>
          <a:p>
            <a:r>
              <a:rPr lang="en-US" dirty="0"/>
              <a:t>Example: Addition of Loads and Capacity to the Analysis</a:t>
            </a:r>
          </a:p>
        </p:txBody>
      </p:sp>
      <p:sp>
        <p:nvSpPr>
          <p:cNvPr id="3" name="Content Placeholder 2">
            <a:extLst>
              <a:ext uri="{FF2B5EF4-FFF2-40B4-BE49-F238E27FC236}">
                <a16:creationId xmlns:a16="http://schemas.microsoft.com/office/drawing/2014/main" id="{D33130C2-86BF-0714-3A72-958CA967DEB9}"/>
              </a:ext>
            </a:extLst>
          </p:cNvPr>
          <p:cNvSpPr>
            <a:spLocks noGrp="1"/>
          </p:cNvSpPr>
          <p:nvPr>
            <p:ph idx="1"/>
          </p:nvPr>
        </p:nvSpPr>
        <p:spPr>
          <a:xfrm>
            <a:off x="304800" y="1209675"/>
            <a:ext cx="3526221" cy="4197897"/>
          </a:xfrm>
        </p:spPr>
        <p:txBody>
          <a:bodyPr/>
          <a:lstStyle/>
          <a:p>
            <a:pPr algn="l"/>
            <a:r>
              <a:rPr lang="en-US" dirty="0"/>
              <a:t>Assume weekday and weekend Loads Continue</a:t>
            </a:r>
          </a:p>
          <a:p>
            <a:pPr algn="l"/>
            <a:r>
              <a:rPr lang="en-US" dirty="0"/>
              <a:t>Multiply Load Percentages by Total Load</a:t>
            </a:r>
          </a:p>
          <a:p>
            <a:pPr algn="l"/>
            <a:r>
              <a:rPr lang="en-US" dirty="0"/>
              <a:t>Analysis for One Year</a:t>
            </a:r>
          </a:p>
          <a:p>
            <a:pPr algn="l"/>
            <a:r>
              <a:rPr lang="en-US" dirty="0"/>
              <a:t>Solar is Capacity Factor x Capacity Factor</a:t>
            </a:r>
          </a:p>
          <a:p>
            <a:pPr algn="l"/>
            <a:r>
              <a:rPr lang="en-US" dirty="0"/>
              <a:t>Solar is Reduced by Simple Performance Ratio</a:t>
            </a:r>
          </a:p>
          <a:p>
            <a:pPr algn="l"/>
            <a:r>
              <a:rPr lang="en-US" dirty="0"/>
              <a:t>Wind Uses a Wind Shear Exponent to Get to 100 Meters</a:t>
            </a:r>
          </a:p>
          <a:p>
            <a:pPr algn="l"/>
            <a:r>
              <a:rPr lang="en-US" dirty="0"/>
              <a:t>Wind Uses a Good Power Curve and 5% Losses</a:t>
            </a:r>
          </a:p>
          <a:p>
            <a:pPr algn="l"/>
            <a:r>
              <a:rPr lang="en-US" dirty="0"/>
              <a:t>Evaluate Thermal Variation and Requirement</a:t>
            </a:r>
          </a:p>
        </p:txBody>
      </p:sp>
      <p:pic>
        <p:nvPicPr>
          <p:cNvPr id="5" name="Picture 4">
            <a:extLst>
              <a:ext uri="{FF2B5EF4-FFF2-40B4-BE49-F238E27FC236}">
                <a16:creationId xmlns:a16="http://schemas.microsoft.com/office/drawing/2014/main" id="{AA17F5B9-B71F-038C-EE16-613AE43A946B}"/>
              </a:ext>
            </a:extLst>
          </p:cNvPr>
          <p:cNvPicPr>
            <a:picLocks noChangeAspect="1"/>
          </p:cNvPicPr>
          <p:nvPr/>
        </p:nvPicPr>
        <p:blipFill>
          <a:blip r:embed="rId2"/>
          <a:stretch>
            <a:fillRect/>
          </a:stretch>
        </p:blipFill>
        <p:spPr>
          <a:xfrm>
            <a:off x="4241796" y="1745702"/>
            <a:ext cx="4582164" cy="2248214"/>
          </a:xfrm>
          <a:prstGeom prst="rect">
            <a:avLst/>
          </a:prstGeom>
        </p:spPr>
      </p:pic>
    </p:spTree>
    <p:extLst>
      <p:ext uri="{BB962C8B-B14F-4D97-AF65-F5344CB8AC3E}">
        <p14:creationId xmlns:p14="http://schemas.microsoft.com/office/powerpoint/2010/main" val="1017027919"/>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5337-6D9D-7111-EB67-5FE845747F7C}"/>
              </a:ext>
            </a:extLst>
          </p:cNvPr>
          <p:cNvSpPr>
            <a:spLocks noGrp="1"/>
          </p:cNvSpPr>
          <p:nvPr>
            <p:ph type="title"/>
          </p:nvPr>
        </p:nvSpPr>
        <p:spPr/>
        <p:txBody>
          <a:bodyPr>
            <a:normAutofit fontScale="90000"/>
          </a:bodyPr>
          <a:lstStyle/>
          <a:p>
            <a:r>
              <a:rPr lang="en-US" dirty="0"/>
              <a:t>Graph of Dispatch without Renewable – One Week – Demand on Top and Dispatch</a:t>
            </a:r>
          </a:p>
        </p:txBody>
      </p:sp>
      <p:sp>
        <p:nvSpPr>
          <p:cNvPr id="3" name="Content Placeholder 2">
            <a:extLst>
              <a:ext uri="{FF2B5EF4-FFF2-40B4-BE49-F238E27FC236}">
                <a16:creationId xmlns:a16="http://schemas.microsoft.com/office/drawing/2014/main" id="{6558524A-995F-CA1A-3CA5-9CCB4ADA000C}"/>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70469336-086E-54FD-0408-E0BC980B15DE}"/>
              </a:ext>
            </a:extLst>
          </p:cNvPr>
          <p:cNvPicPr>
            <a:picLocks noChangeAspect="1"/>
          </p:cNvPicPr>
          <p:nvPr/>
        </p:nvPicPr>
        <p:blipFill>
          <a:blip r:embed="rId2"/>
          <a:stretch>
            <a:fillRect/>
          </a:stretch>
        </p:blipFill>
        <p:spPr>
          <a:xfrm>
            <a:off x="1421618" y="1262831"/>
            <a:ext cx="6589321" cy="4785740"/>
          </a:xfrm>
          <a:prstGeom prst="rect">
            <a:avLst/>
          </a:prstGeom>
        </p:spPr>
      </p:pic>
    </p:spTree>
    <p:extLst>
      <p:ext uri="{BB962C8B-B14F-4D97-AF65-F5344CB8AC3E}">
        <p14:creationId xmlns:p14="http://schemas.microsoft.com/office/powerpoint/2010/main" val="3649355820"/>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8D77F-D736-9584-A831-66BF744182A3}"/>
              </a:ext>
            </a:extLst>
          </p:cNvPr>
          <p:cNvSpPr>
            <a:spLocks noGrp="1"/>
          </p:cNvSpPr>
          <p:nvPr>
            <p:ph type="ctrTitle"/>
          </p:nvPr>
        </p:nvSpPr>
        <p:spPr/>
        <p:txBody>
          <a:bodyPr/>
          <a:lstStyle/>
          <a:p>
            <a:r>
              <a:rPr lang="en-US" dirty="0"/>
              <a:t>Battery Use Case</a:t>
            </a:r>
            <a:br>
              <a:rPr lang="en-US" dirty="0"/>
            </a:br>
            <a:r>
              <a:rPr lang="en-US" dirty="0"/>
              <a:t>Analysis</a:t>
            </a:r>
          </a:p>
        </p:txBody>
      </p:sp>
    </p:spTree>
    <p:extLst>
      <p:ext uri="{BB962C8B-B14F-4D97-AF65-F5344CB8AC3E}">
        <p14:creationId xmlns:p14="http://schemas.microsoft.com/office/powerpoint/2010/main" val="3362678421"/>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552FB-4E2A-11CC-23DC-B97D20BB01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AB3F1-1FA7-DE4A-BC9D-226D16B9E906}"/>
              </a:ext>
            </a:extLst>
          </p:cNvPr>
          <p:cNvSpPr>
            <a:spLocks noGrp="1"/>
          </p:cNvSpPr>
          <p:nvPr>
            <p:ph type="title"/>
          </p:nvPr>
        </p:nvSpPr>
        <p:spPr/>
        <p:txBody>
          <a:bodyPr/>
          <a:lstStyle/>
          <a:p>
            <a:r>
              <a:rPr lang="en-US" dirty="0"/>
              <a:t>Time and Batteries</a:t>
            </a:r>
          </a:p>
        </p:txBody>
      </p:sp>
      <p:sp>
        <p:nvSpPr>
          <p:cNvPr id="3" name="Content Placeholder 2">
            <a:extLst>
              <a:ext uri="{FF2B5EF4-FFF2-40B4-BE49-F238E27FC236}">
                <a16:creationId xmlns:a16="http://schemas.microsoft.com/office/drawing/2014/main" id="{D2647A12-61AB-38D2-6D12-87A1760B6AB5}"/>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2ED72C2-25AF-9645-E784-92D9E5B20CD8}"/>
              </a:ext>
            </a:extLst>
          </p:cNvPr>
          <p:cNvPicPr>
            <a:picLocks noChangeAspect="1"/>
          </p:cNvPicPr>
          <p:nvPr/>
        </p:nvPicPr>
        <p:blipFill>
          <a:blip r:embed="rId2"/>
          <a:stretch>
            <a:fillRect/>
          </a:stretch>
        </p:blipFill>
        <p:spPr>
          <a:xfrm>
            <a:off x="1229710" y="1369079"/>
            <a:ext cx="7062952" cy="5320279"/>
          </a:xfrm>
          <a:prstGeom prst="rect">
            <a:avLst/>
          </a:prstGeom>
        </p:spPr>
      </p:pic>
      <p:sp>
        <p:nvSpPr>
          <p:cNvPr id="4" name="Freeform: Shape 3">
            <a:extLst>
              <a:ext uri="{FF2B5EF4-FFF2-40B4-BE49-F238E27FC236}">
                <a16:creationId xmlns:a16="http://schemas.microsoft.com/office/drawing/2014/main" id="{6D16FAEC-C2BE-ADB9-1D60-6FBADA4BABAA}"/>
              </a:ext>
            </a:extLst>
          </p:cNvPr>
          <p:cNvSpPr/>
          <p:nvPr/>
        </p:nvSpPr>
        <p:spPr>
          <a:xfrm>
            <a:off x="5252384" y="1896533"/>
            <a:ext cx="2045883" cy="1524000"/>
          </a:xfrm>
          <a:custGeom>
            <a:avLst/>
            <a:gdLst>
              <a:gd name="connsiteX0" fmla="*/ 742016 w 2045883"/>
              <a:gd name="connsiteY0" fmla="*/ 0 h 1524000"/>
              <a:gd name="connsiteX1" fmla="*/ 301749 w 2045883"/>
              <a:gd name="connsiteY1" fmla="*/ 406400 h 1524000"/>
              <a:gd name="connsiteX2" fmla="*/ 115483 w 2045883"/>
              <a:gd name="connsiteY2" fmla="*/ 609600 h 1524000"/>
              <a:gd name="connsiteX3" fmla="*/ 81616 w 2045883"/>
              <a:gd name="connsiteY3" fmla="*/ 711200 h 1524000"/>
              <a:gd name="connsiteX4" fmla="*/ 200149 w 2045883"/>
              <a:gd name="connsiteY4" fmla="*/ 1185334 h 1524000"/>
              <a:gd name="connsiteX5" fmla="*/ 284816 w 2045883"/>
              <a:gd name="connsiteY5" fmla="*/ 1286934 h 1524000"/>
              <a:gd name="connsiteX6" fmla="*/ 521883 w 2045883"/>
              <a:gd name="connsiteY6" fmla="*/ 1388534 h 1524000"/>
              <a:gd name="connsiteX7" fmla="*/ 589616 w 2045883"/>
              <a:gd name="connsiteY7" fmla="*/ 1473200 h 1524000"/>
              <a:gd name="connsiteX8" fmla="*/ 674283 w 2045883"/>
              <a:gd name="connsiteY8" fmla="*/ 1507067 h 1524000"/>
              <a:gd name="connsiteX9" fmla="*/ 1080683 w 2045883"/>
              <a:gd name="connsiteY9" fmla="*/ 1524000 h 1524000"/>
              <a:gd name="connsiteX10" fmla="*/ 1453216 w 2045883"/>
              <a:gd name="connsiteY10" fmla="*/ 1490134 h 1524000"/>
              <a:gd name="connsiteX11" fmla="*/ 1554816 w 2045883"/>
              <a:gd name="connsiteY11" fmla="*/ 1439334 h 1524000"/>
              <a:gd name="connsiteX12" fmla="*/ 1639483 w 2045883"/>
              <a:gd name="connsiteY12" fmla="*/ 1405467 h 1524000"/>
              <a:gd name="connsiteX13" fmla="*/ 1724149 w 2045883"/>
              <a:gd name="connsiteY13" fmla="*/ 1354667 h 1524000"/>
              <a:gd name="connsiteX14" fmla="*/ 1859616 w 2045883"/>
              <a:gd name="connsiteY14" fmla="*/ 1320800 h 1524000"/>
              <a:gd name="connsiteX15" fmla="*/ 1944283 w 2045883"/>
              <a:gd name="connsiteY15" fmla="*/ 1286934 h 1524000"/>
              <a:gd name="connsiteX16" fmla="*/ 2012016 w 2045883"/>
              <a:gd name="connsiteY16" fmla="*/ 1185334 h 1524000"/>
              <a:gd name="connsiteX17" fmla="*/ 1978149 w 2045883"/>
              <a:gd name="connsiteY17" fmla="*/ 897467 h 1524000"/>
              <a:gd name="connsiteX18" fmla="*/ 1758016 w 2045883"/>
              <a:gd name="connsiteY18" fmla="*/ 745067 h 1524000"/>
              <a:gd name="connsiteX19" fmla="*/ 1571749 w 2045883"/>
              <a:gd name="connsiteY19" fmla="*/ 491067 h 1524000"/>
              <a:gd name="connsiteX20" fmla="*/ 1419349 w 2045883"/>
              <a:gd name="connsiteY20" fmla="*/ 389467 h 1524000"/>
              <a:gd name="connsiteX21" fmla="*/ 1317749 w 2045883"/>
              <a:gd name="connsiteY21" fmla="*/ 355600 h 1524000"/>
              <a:gd name="connsiteX22" fmla="*/ 1182283 w 2045883"/>
              <a:gd name="connsiteY22" fmla="*/ 254000 h 1524000"/>
              <a:gd name="connsiteX23" fmla="*/ 1114549 w 2045883"/>
              <a:gd name="connsiteY23" fmla="*/ 237067 h 1524000"/>
              <a:gd name="connsiteX24" fmla="*/ 1012949 w 2045883"/>
              <a:gd name="connsiteY24" fmla="*/ 169334 h 1524000"/>
              <a:gd name="connsiteX25" fmla="*/ 877483 w 2045883"/>
              <a:gd name="connsiteY25" fmla="*/ 152400 h 1524000"/>
              <a:gd name="connsiteX26" fmla="*/ 792816 w 2045883"/>
              <a:gd name="connsiteY26" fmla="*/ 101600 h 1524000"/>
              <a:gd name="connsiteX27" fmla="*/ 742016 w 2045883"/>
              <a:gd name="connsiteY27" fmla="*/ 84667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45883" h="1524000">
                <a:moveTo>
                  <a:pt x="742016" y="0"/>
                </a:moveTo>
                <a:cubicBezTo>
                  <a:pt x="523771" y="261893"/>
                  <a:pt x="809928" y="-70019"/>
                  <a:pt x="301749" y="406400"/>
                </a:cubicBezTo>
                <a:cubicBezTo>
                  <a:pt x="234716" y="469244"/>
                  <a:pt x="177572" y="541867"/>
                  <a:pt x="115483" y="609600"/>
                </a:cubicBezTo>
                <a:cubicBezTo>
                  <a:pt x="104194" y="643467"/>
                  <a:pt x="94874" y="678055"/>
                  <a:pt x="81616" y="711200"/>
                </a:cubicBezTo>
                <a:cubicBezTo>
                  <a:pt x="7520" y="896439"/>
                  <a:pt x="-101381" y="823499"/>
                  <a:pt x="200149" y="1185334"/>
                </a:cubicBezTo>
                <a:cubicBezTo>
                  <a:pt x="228371" y="1219201"/>
                  <a:pt x="247543" y="1263393"/>
                  <a:pt x="284816" y="1286934"/>
                </a:cubicBezTo>
                <a:cubicBezTo>
                  <a:pt x="357506" y="1332843"/>
                  <a:pt x="521883" y="1388534"/>
                  <a:pt x="521883" y="1388534"/>
                </a:cubicBezTo>
                <a:cubicBezTo>
                  <a:pt x="544461" y="1416756"/>
                  <a:pt x="561087" y="1451011"/>
                  <a:pt x="589616" y="1473200"/>
                </a:cubicBezTo>
                <a:cubicBezTo>
                  <a:pt x="613609" y="1491862"/>
                  <a:pt x="644048" y="1503939"/>
                  <a:pt x="674283" y="1507067"/>
                </a:cubicBezTo>
                <a:cubicBezTo>
                  <a:pt x="809147" y="1521018"/>
                  <a:pt x="945216" y="1518356"/>
                  <a:pt x="1080683" y="1524000"/>
                </a:cubicBezTo>
                <a:cubicBezTo>
                  <a:pt x="1204861" y="1512711"/>
                  <a:pt x="1330468" y="1512053"/>
                  <a:pt x="1453216" y="1490134"/>
                </a:cubicBezTo>
                <a:cubicBezTo>
                  <a:pt x="1490490" y="1483478"/>
                  <a:pt x="1520346" y="1455002"/>
                  <a:pt x="1554816" y="1439334"/>
                </a:cubicBezTo>
                <a:cubicBezTo>
                  <a:pt x="1582488" y="1426756"/>
                  <a:pt x="1612296" y="1419061"/>
                  <a:pt x="1639483" y="1405467"/>
                </a:cubicBezTo>
                <a:cubicBezTo>
                  <a:pt x="1668921" y="1390748"/>
                  <a:pt x="1693430" y="1366482"/>
                  <a:pt x="1724149" y="1354667"/>
                </a:cubicBezTo>
                <a:cubicBezTo>
                  <a:pt x="1767592" y="1337958"/>
                  <a:pt x="1815129" y="1334488"/>
                  <a:pt x="1859616" y="1320800"/>
                </a:cubicBezTo>
                <a:cubicBezTo>
                  <a:pt x="1888668" y="1311861"/>
                  <a:pt x="1916061" y="1298223"/>
                  <a:pt x="1944283" y="1286934"/>
                </a:cubicBezTo>
                <a:cubicBezTo>
                  <a:pt x="1966861" y="1253067"/>
                  <a:pt x="1995982" y="1222746"/>
                  <a:pt x="2012016" y="1185334"/>
                </a:cubicBezTo>
                <a:cubicBezTo>
                  <a:pt x="2057158" y="1080004"/>
                  <a:pt x="2067425" y="991994"/>
                  <a:pt x="1978149" y="897467"/>
                </a:cubicBezTo>
                <a:cubicBezTo>
                  <a:pt x="1916870" y="832584"/>
                  <a:pt x="1821123" y="808174"/>
                  <a:pt x="1758016" y="745067"/>
                </a:cubicBezTo>
                <a:cubicBezTo>
                  <a:pt x="1683775" y="670826"/>
                  <a:pt x="1639379" y="571377"/>
                  <a:pt x="1571749" y="491067"/>
                </a:cubicBezTo>
                <a:cubicBezTo>
                  <a:pt x="1536923" y="449712"/>
                  <a:pt x="1470831" y="410060"/>
                  <a:pt x="1419349" y="389467"/>
                </a:cubicBezTo>
                <a:cubicBezTo>
                  <a:pt x="1386204" y="376209"/>
                  <a:pt x="1351616" y="366889"/>
                  <a:pt x="1317749" y="355600"/>
                </a:cubicBezTo>
                <a:cubicBezTo>
                  <a:pt x="1272594" y="321733"/>
                  <a:pt x="1231038" y="282441"/>
                  <a:pt x="1182283" y="254000"/>
                </a:cubicBezTo>
                <a:cubicBezTo>
                  <a:pt x="1162180" y="242274"/>
                  <a:pt x="1135365" y="247475"/>
                  <a:pt x="1114549" y="237067"/>
                </a:cubicBezTo>
                <a:cubicBezTo>
                  <a:pt x="1078143" y="218864"/>
                  <a:pt x="1051280" y="183024"/>
                  <a:pt x="1012949" y="169334"/>
                </a:cubicBezTo>
                <a:cubicBezTo>
                  <a:pt x="970093" y="154028"/>
                  <a:pt x="922638" y="158045"/>
                  <a:pt x="877483" y="152400"/>
                </a:cubicBezTo>
                <a:cubicBezTo>
                  <a:pt x="849261" y="135467"/>
                  <a:pt x="822254" y="116319"/>
                  <a:pt x="792816" y="101600"/>
                </a:cubicBezTo>
                <a:cubicBezTo>
                  <a:pt x="776851" y="93618"/>
                  <a:pt x="742016" y="84667"/>
                  <a:pt x="742016" y="84667"/>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6745026"/>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32A03-456B-C967-D5D0-56690A652A0E}"/>
              </a:ext>
            </a:extLst>
          </p:cNvPr>
          <p:cNvSpPr>
            <a:spLocks noGrp="1"/>
          </p:cNvSpPr>
          <p:nvPr>
            <p:ph type="title"/>
          </p:nvPr>
        </p:nvSpPr>
        <p:spPr>
          <a:xfrm>
            <a:off x="189007" y="263388"/>
            <a:ext cx="8274125" cy="653285"/>
          </a:xfrm>
        </p:spPr>
        <p:txBody>
          <a:bodyPr>
            <a:normAutofit fontScale="90000"/>
          </a:bodyPr>
          <a:lstStyle/>
          <a:p>
            <a:r>
              <a:rPr lang="en-US" dirty="0"/>
              <a:t>Section 1, Part 7 – Myth of Using Batteries for Multiple Uses</a:t>
            </a:r>
          </a:p>
        </p:txBody>
      </p:sp>
      <p:sp>
        <p:nvSpPr>
          <p:cNvPr id="3" name="Content Placeholder 2">
            <a:extLst>
              <a:ext uri="{FF2B5EF4-FFF2-40B4-BE49-F238E27FC236}">
                <a16:creationId xmlns:a16="http://schemas.microsoft.com/office/drawing/2014/main" id="{CA61467E-5BD3-6D6F-AAB3-B7C910E70D41}"/>
              </a:ext>
            </a:extLst>
          </p:cNvPr>
          <p:cNvSpPr>
            <a:spLocks noGrp="1"/>
          </p:cNvSpPr>
          <p:nvPr>
            <p:ph idx="1"/>
          </p:nvPr>
        </p:nvSpPr>
        <p:spPr>
          <a:xfrm>
            <a:off x="189007" y="1187641"/>
            <a:ext cx="8519160" cy="4861942"/>
          </a:xfrm>
        </p:spPr>
        <p:txBody>
          <a:bodyPr/>
          <a:lstStyle/>
          <a:p>
            <a:r>
              <a:rPr lang="en-US" dirty="0"/>
              <a:t>South Africa Mine Case</a:t>
            </a:r>
          </a:p>
        </p:txBody>
      </p:sp>
      <p:pic>
        <p:nvPicPr>
          <p:cNvPr id="5" name="Picture 4">
            <a:extLst>
              <a:ext uri="{FF2B5EF4-FFF2-40B4-BE49-F238E27FC236}">
                <a16:creationId xmlns:a16="http://schemas.microsoft.com/office/drawing/2014/main" id="{A65E6AAC-E16D-152C-DCFF-FE2B6D80B4AA}"/>
              </a:ext>
            </a:extLst>
          </p:cNvPr>
          <p:cNvPicPr>
            <a:picLocks noChangeAspect="1"/>
          </p:cNvPicPr>
          <p:nvPr/>
        </p:nvPicPr>
        <p:blipFill>
          <a:blip r:embed="rId2"/>
          <a:stretch>
            <a:fillRect/>
          </a:stretch>
        </p:blipFill>
        <p:spPr>
          <a:xfrm>
            <a:off x="161106" y="1793143"/>
            <a:ext cx="4772691" cy="3877216"/>
          </a:xfrm>
          <a:prstGeom prst="rect">
            <a:avLst/>
          </a:prstGeom>
        </p:spPr>
      </p:pic>
      <p:pic>
        <p:nvPicPr>
          <p:cNvPr id="7" name="Picture 6">
            <a:extLst>
              <a:ext uri="{FF2B5EF4-FFF2-40B4-BE49-F238E27FC236}">
                <a16:creationId xmlns:a16="http://schemas.microsoft.com/office/drawing/2014/main" id="{0891BCA8-C71D-3803-113B-D17A147D6824}"/>
              </a:ext>
            </a:extLst>
          </p:cNvPr>
          <p:cNvPicPr>
            <a:picLocks noChangeAspect="1"/>
          </p:cNvPicPr>
          <p:nvPr/>
        </p:nvPicPr>
        <p:blipFill>
          <a:blip r:embed="rId3"/>
          <a:stretch>
            <a:fillRect/>
          </a:stretch>
        </p:blipFill>
        <p:spPr>
          <a:xfrm>
            <a:off x="5067416" y="2506717"/>
            <a:ext cx="3915478" cy="2889090"/>
          </a:xfrm>
          <a:prstGeom prst="rect">
            <a:avLst/>
          </a:prstGeom>
        </p:spPr>
      </p:pic>
    </p:spTree>
    <p:extLst>
      <p:ext uri="{BB962C8B-B14F-4D97-AF65-F5344CB8AC3E}">
        <p14:creationId xmlns:p14="http://schemas.microsoft.com/office/powerpoint/2010/main" val="987050404"/>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88EBEF-263E-66B9-587D-1E886C2D2403}"/>
              </a:ext>
            </a:extLst>
          </p:cNvPr>
          <p:cNvSpPr>
            <a:spLocks noGrp="1"/>
          </p:cNvSpPr>
          <p:nvPr>
            <p:ph type="title"/>
          </p:nvPr>
        </p:nvSpPr>
        <p:spPr>
          <a:xfrm>
            <a:off x="623888" y="410661"/>
            <a:ext cx="7886700" cy="1572303"/>
          </a:xfrm>
        </p:spPr>
        <p:txBody>
          <a:bodyPr/>
          <a:lstStyle/>
          <a:p>
            <a:r>
              <a:rPr lang="en-US" dirty="0"/>
              <a:t>General Idea of Battery Use Cases</a:t>
            </a:r>
          </a:p>
        </p:txBody>
      </p:sp>
      <p:sp>
        <p:nvSpPr>
          <p:cNvPr id="4" name="Text Placeholder 3">
            <a:extLst>
              <a:ext uri="{FF2B5EF4-FFF2-40B4-BE49-F238E27FC236}">
                <a16:creationId xmlns:a16="http://schemas.microsoft.com/office/drawing/2014/main" id="{49C8C041-2DB2-9A2A-427E-B52D41E65AC8}"/>
              </a:ext>
            </a:extLst>
          </p:cNvPr>
          <p:cNvSpPr>
            <a:spLocks noGrp="1"/>
          </p:cNvSpPr>
          <p:nvPr>
            <p:ph type="body" idx="1"/>
          </p:nvPr>
        </p:nvSpPr>
        <p:spPr>
          <a:xfrm>
            <a:off x="623888" y="2338027"/>
            <a:ext cx="7886700" cy="2808515"/>
          </a:xfrm>
        </p:spPr>
        <p:txBody>
          <a:bodyPr/>
          <a:lstStyle/>
          <a:p>
            <a:r>
              <a:rPr lang="en-US" dirty="0"/>
              <a:t>Think about a car</a:t>
            </a:r>
          </a:p>
          <a:p>
            <a:r>
              <a:rPr lang="en-US" dirty="0"/>
              <a:t>	You would get a different car or no car</a:t>
            </a:r>
          </a:p>
          <a:p>
            <a:r>
              <a:rPr lang="en-US" dirty="0"/>
              <a:t>	If you lived in the city where you can take the metro</a:t>
            </a:r>
          </a:p>
          <a:p>
            <a:r>
              <a:rPr lang="en-US" dirty="0"/>
              <a:t>	If you lived in the suburbs and have to drive to get coffee</a:t>
            </a:r>
          </a:p>
          <a:p>
            <a:r>
              <a:rPr lang="en-US" dirty="0"/>
              <a:t>	If you need to drive yourself to work but nothing else</a:t>
            </a:r>
          </a:p>
          <a:p>
            <a:r>
              <a:rPr lang="en-US" dirty="0"/>
              <a:t>	If you have a large family in California</a:t>
            </a:r>
          </a:p>
          <a:p>
            <a:r>
              <a:rPr lang="en-US" dirty="0"/>
              <a:t>For each of these use cases you may have a different car</a:t>
            </a:r>
          </a:p>
          <a:p>
            <a:r>
              <a:rPr lang="en-US" dirty="0"/>
              <a:t>The same is for batteries</a:t>
            </a:r>
          </a:p>
        </p:txBody>
      </p:sp>
    </p:spTree>
    <p:extLst>
      <p:ext uri="{BB962C8B-B14F-4D97-AF65-F5344CB8AC3E}">
        <p14:creationId xmlns:p14="http://schemas.microsoft.com/office/powerpoint/2010/main" val="1747440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6191B-67AA-28FD-E88D-54BCAD1C1AF0}"/>
              </a:ext>
            </a:extLst>
          </p:cNvPr>
          <p:cNvSpPr>
            <a:spLocks noGrp="1"/>
          </p:cNvSpPr>
          <p:nvPr>
            <p:ph type="title"/>
          </p:nvPr>
        </p:nvSpPr>
        <p:spPr/>
        <p:txBody>
          <a:bodyPr/>
          <a:lstStyle/>
          <a:p>
            <a:r>
              <a:rPr lang="en-US" dirty="0"/>
              <a:t>Tracking Increase Relative to Fixed with Tilt</a:t>
            </a:r>
          </a:p>
        </p:txBody>
      </p:sp>
      <p:sp>
        <p:nvSpPr>
          <p:cNvPr id="3" name="Content Placeholder 2">
            <a:extLst>
              <a:ext uri="{FF2B5EF4-FFF2-40B4-BE49-F238E27FC236}">
                <a16:creationId xmlns:a16="http://schemas.microsoft.com/office/drawing/2014/main" id="{CDA08049-87DB-3FB6-FE2A-6555D2FEABB4}"/>
              </a:ext>
            </a:extLst>
          </p:cNvPr>
          <p:cNvSpPr>
            <a:spLocks noGrp="1"/>
          </p:cNvSpPr>
          <p:nvPr>
            <p:ph idx="1"/>
          </p:nvPr>
        </p:nvSpPr>
        <p:spPr/>
        <p:txBody>
          <a:bodyPr/>
          <a:lstStyle/>
          <a:p>
            <a:r>
              <a:rPr lang="en-US" dirty="0"/>
              <a:t>.</a:t>
            </a:r>
          </a:p>
          <a:p>
            <a:endParaRPr lang="en-US" dirty="0"/>
          </a:p>
        </p:txBody>
      </p:sp>
      <p:sp>
        <p:nvSpPr>
          <p:cNvPr id="6" name="TextBox 5">
            <a:extLst>
              <a:ext uri="{FF2B5EF4-FFF2-40B4-BE49-F238E27FC236}">
                <a16:creationId xmlns:a16="http://schemas.microsoft.com/office/drawing/2014/main" id="{4F8468E0-11FC-F2F5-5616-0E4D2EC2B428}"/>
              </a:ext>
            </a:extLst>
          </p:cNvPr>
          <p:cNvSpPr txBox="1"/>
          <p:nvPr/>
        </p:nvSpPr>
        <p:spPr>
          <a:xfrm>
            <a:off x="1008993" y="1209675"/>
            <a:ext cx="5754414" cy="923330"/>
          </a:xfrm>
          <a:prstGeom prst="rect">
            <a:avLst/>
          </a:prstGeom>
          <a:solidFill>
            <a:srgbClr val="FFFF00"/>
          </a:solidFill>
        </p:spPr>
        <p:txBody>
          <a:bodyPr wrap="square" rtlCol="0">
            <a:spAutoFit/>
          </a:bodyPr>
          <a:lstStyle/>
          <a:p>
            <a:r>
              <a:rPr lang="en-US" dirty="0"/>
              <a:t>In Plane Radiation 2,845 per year in kWh per m2. Capacity Factor of 32.47% from 2845/8760. This is a 30% increase in the amount of sunlight that hits the panel</a:t>
            </a:r>
          </a:p>
        </p:txBody>
      </p:sp>
      <p:pic>
        <p:nvPicPr>
          <p:cNvPr id="10" name="Picture 9">
            <a:extLst>
              <a:ext uri="{FF2B5EF4-FFF2-40B4-BE49-F238E27FC236}">
                <a16:creationId xmlns:a16="http://schemas.microsoft.com/office/drawing/2014/main" id="{FF42AA93-2D5D-1C50-6483-9BF0BCC5AEB4}"/>
              </a:ext>
            </a:extLst>
          </p:cNvPr>
          <p:cNvPicPr>
            <a:picLocks noChangeAspect="1"/>
          </p:cNvPicPr>
          <p:nvPr/>
        </p:nvPicPr>
        <p:blipFill>
          <a:blip r:embed="rId2"/>
          <a:stretch>
            <a:fillRect/>
          </a:stretch>
        </p:blipFill>
        <p:spPr>
          <a:xfrm>
            <a:off x="152400" y="2417122"/>
            <a:ext cx="8823960" cy="3441344"/>
          </a:xfrm>
          <a:prstGeom prst="rect">
            <a:avLst/>
          </a:prstGeom>
        </p:spPr>
      </p:pic>
    </p:spTree>
    <p:extLst>
      <p:ext uri="{BB962C8B-B14F-4D97-AF65-F5344CB8AC3E}">
        <p14:creationId xmlns:p14="http://schemas.microsoft.com/office/powerpoint/2010/main" val="2422806664"/>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92EDC-621F-524B-04EA-DF4C18EE33F9}"/>
              </a:ext>
            </a:extLst>
          </p:cNvPr>
          <p:cNvSpPr>
            <a:spLocks noGrp="1"/>
          </p:cNvSpPr>
          <p:nvPr>
            <p:ph type="ctrTitle"/>
          </p:nvPr>
        </p:nvSpPr>
        <p:spPr>
          <a:xfrm>
            <a:off x="1108717" y="1832914"/>
            <a:ext cx="3786013" cy="3016991"/>
          </a:xfrm>
        </p:spPr>
        <p:txBody>
          <a:bodyPr/>
          <a:lstStyle/>
          <a:p>
            <a:r>
              <a:rPr lang="en-US" dirty="0"/>
              <a:t>Use Case 1 – Tariff Arbitrage</a:t>
            </a:r>
          </a:p>
        </p:txBody>
      </p:sp>
    </p:spTree>
    <p:extLst>
      <p:ext uri="{BB962C8B-B14F-4D97-AF65-F5344CB8AC3E}">
        <p14:creationId xmlns:p14="http://schemas.microsoft.com/office/powerpoint/2010/main" val="49907830"/>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09AB8-2CDB-1BE3-8D6C-97DF354252BF}"/>
              </a:ext>
            </a:extLst>
          </p:cNvPr>
          <p:cNvSpPr>
            <a:spLocks noGrp="1"/>
          </p:cNvSpPr>
          <p:nvPr>
            <p:ph type="title"/>
          </p:nvPr>
        </p:nvSpPr>
        <p:spPr/>
        <p:txBody>
          <a:bodyPr>
            <a:normAutofit fontScale="90000"/>
          </a:bodyPr>
          <a:lstStyle/>
          <a:p>
            <a:r>
              <a:rPr lang="en-US" dirty="0"/>
              <a:t>South Africa Tariffs – Very Big Difference between On-peak vs Off-Peak</a:t>
            </a:r>
          </a:p>
        </p:txBody>
      </p:sp>
      <p:sp>
        <p:nvSpPr>
          <p:cNvPr id="3" name="Content Placeholder 2">
            <a:extLst>
              <a:ext uri="{FF2B5EF4-FFF2-40B4-BE49-F238E27FC236}">
                <a16:creationId xmlns:a16="http://schemas.microsoft.com/office/drawing/2014/main" id="{E443C935-BD5E-155E-1722-056739C8B14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EF43452-5271-4BF1-F857-B4CFB96A2560}"/>
              </a:ext>
            </a:extLst>
          </p:cNvPr>
          <p:cNvPicPr>
            <a:picLocks noChangeAspect="1"/>
          </p:cNvPicPr>
          <p:nvPr/>
        </p:nvPicPr>
        <p:blipFill>
          <a:blip r:embed="rId2"/>
          <a:stretch>
            <a:fillRect/>
          </a:stretch>
        </p:blipFill>
        <p:spPr>
          <a:xfrm>
            <a:off x="615645" y="1527558"/>
            <a:ext cx="4753638" cy="4544059"/>
          </a:xfrm>
          <a:prstGeom prst="rect">
            <a:avLst/>
          </a:prstGeom>
        </p:spPr>
      </p:pic>
      <p:pic>
        <p:nvPicPr>
          <p:cNvPr id="7" name="Picture 6">
            <a:extLst>
              <a:ext uri="{FF2B5EF4-FFF2-40B4-BE49-F238E27FC236}">
                <a16:creationId xmlns:a16="http://schemas.microsoft.com/office/drawing/2014/main" id="{5E45D72C-3823-B87F-3295-B861BD8ABA42}"/>
              </a:ext>
            </a:extLst>
          </p:cNvPr>
          <p:cNvPicPr>
            <a:picLocks noChangeAspect="1"/>
          </p:cNvPicPr>
          <p:nvPr/>
        </p:nvPicPr>
        <p:blipFill>
          <a:blip r:embed="rId3"/>
          <a:stretch>
            <a:fillRect/>
          </a:stretch>
        </p:blipFill>
        <p:spPr>
          <a:xfrm>
            <a:off x="5838304" y="1097116"/>
            <a:ext cx="2543530" cy="2543530"/>
          </a:xfrm>
          <a:prstGeom prst="rect">
            <a:avLst/>
          </a:prstGeom>
        </p:spPr>
      </p:pic>
      <p:pic>
        <p:nvPicPr>
          <p:cNvPr id="9" name="Picture 8">
            <a:extLst>
              <a:ext uri="{FF2B5EF4-FFF2-40B4-BE49-F238E27FC236}">
                <a16:creationId xmlns:a16="http://schemas.microsoft.com/office/drawing/2014/main" id="{6D9794ED-057D-4D89-48ED-96E5490F41ED}"/>
              </a:ext>
            </a:extLst>
          </p:cNvPr>
          <p:cNvPicPr>
            <a:picLocks noChangeAspect="1"/>
          </p:cNvPicPr>
          <p:nvPr/>
        </p:nvPicPr>
        <p:blipFill>
          <a:blip r:embed="rId4"/>
          <a:stretch>
            <a:fillRect/>
          </a:stretch>
        </p:blipFill>
        <p:spPr>
          <a:xfrm>
            <a:off x="6242325" y="3640646"/>
            <a:ext cx="2581635" cy="2143424"/>
          </a:xfrm>
          <a:prstGeom prst="rect">
            <a:avLst/>
          </a:prstGeom>
        </p:spPr>
      </p:pic>
      <p:sp>
        <p:nvSpPr>
          <p:cNvPr id="4" name="TextBox 3">
            <a:extLst>
              <a:ext uri="{FF2B5EF4-FFF2-40B4-BE49-F238E27FC236}">
                <a16:creationId xmlns:a16="http://schemas.microsoft.com/office/drawing/2014/main" id="{6E5DD7CD-CCDE-3AC2-B1E8-E49B456CF5D9}"/>
              </a:ext>
            </a:extLst>
          </p:cNvPr>
          <p:cNvSpPr txBox="1"/>
          <p:nvPr/>
        </p:nvSpPr>
        <p:spPr>
          <a:xfrm>
            <a:off x="3341557" y="969811"/>
            <a:ext cx="2611009" cy="1200329"/>
          </a:xfrm>
          <a:prstGeom prst="rect">
            <a:avLst/>
          </a:prstGeom>
          <a:solidFill>
            <a:srgbClr val="FFFF00"/>
          </a:solidFill>
        </p:spPr>
        <p:txBody>
          <a:bodyPr wrap="square" rtlCol="0">
            <a:spAutoFit/>
          </a:bodyPr>
          <a:lstStyle/>
          <a:p>
            <a:r>
              <a:rPr lang="en-US" dirty="0"/>
              <a:t>What kind of battery storage to charge off-peak and discharge on-peak</a:t>
            </a:r>
          </a:p>
        </p:txBody>
      </p:sp>
    </p:spTree>
    <p:extLst>
      <p:ext uri="{BB962C8B-B14F-4D97-AF65-F5344CB8AC3E}">
        <p14:creationId xmlns:p14="http://schemas.microsoft.com/office/powerpoint/2010/main" val="2182485879"/>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10C65-65B7-9D5B-ABAA-8EC9F6310722}"/>
              </a:ext>
            </a:extLst>
          </p:cNvPr>
          <p:cNvSpPr>
            <a:spLocks noGrp="1"/>
          </p:cNvSpPr>
          <p:nvPr>
            <p:ph type="title"/>
          </p:nvPr>
        </p:nvSpPr>
        <p:spPr/>
        <p:txBody>
          <a:bodyPr/>
          <a:lstStyle/>
          <a:p>
            <a:r>
              <a:rPr lang="en-US" dirty="0"/>
              <a:t>South Africa Bill for Different Periods</a:t>
            </a:r>
          </a:p>
        </p:txBody>
      </p:sp>
      <p:sp>
        <p:nvSpPr>
          <p:cNvPr id="3" name="Content Placeholder 2">
            <a:extLst>
              <a:ext uri="{FF2B5EF4-FFF2-40B4-BE49-F238E27FC236}">
                <a16:creationId xmlns:a16="http://schemas.microsoft.com/office/drawing/2014/main" id="{2427D7CA-6B4C-D00F-0E54-451B93D197E2}"/>
              </a:ext>
            </a:extLst>
          </p:cNvPr>
          <p:cNvSpPr>
            <a:spLocks noGrp="1"/>
          </p:cNvSpPr>
          <p:nvPr>
            <p:ph idx="1"/>
          </p:nvPr>
        </p:nvSpPr>
        <p:spPr/>
        <p:txBody>
          <a:bodyPr/>
          <a:lstStyle/>
          <a:p>
            <a:r>
              <a:rPr lang="en-US" dirty="0"/>
              <a:t>.</a:t>
            </a:r>
          </a:p>
          <a:p>
            <a:endParaRPr lang="en-US" dirty="0"/>
          </a:p>
        </p:txBody>
      </p:sp>
      <p:graphicFrame>
        <p:nvGraphicFramePr>
          <p:cNvPr id="4" name="Chart 3">
            <a:extLst>
              <a:ext uri="{FF2B5EF4-FFF2-40B4-BE49-F238E27FC236}">
                <a16:creationId xmlns:a16="http://schemas.microsoft.com/office/drawing/2014/main" id="{4EADF15B-E4E7-0BAE-3000-21B929B41120}"/>
              </a:ext>
            </a:extLst>
          </p:cNvPr>
          <p:cNvGraphicFramePr>
            <a:graphicFrameLocks/>
          </p:cNvGraphicFramePr>
          <p:nvPr/>
        </p:nvGraphicFramePr>
        <p:xfrm>
          <a:off x="592667" y="1422400"/>
          <a:ext cx="7992533" cy="4470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5161370"/>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32BC-48DA-6807-FE31-6832ECCF8601}"/>
              </a:ext>
            </a:extLst>
          </p:cNvPr>
          <p:cNvSpPr>
            <a:spLocks noGrp="1"/>
          </p:cNvSpPr>
          <p:nvPr>
            <p:ph type="title"/>
          </p:nvPr>
        </p:nvSpPr>
        <p:spPr/>
        <p:txBody>
          <a:bodyPr/>
          <a:lstStyle/>
          <a:p>
            <a:r>
              <a:rPr lang="en-US" dirty="0"/>
              <a:t>Move Power to Off-Peak</a:t>
            </a:r>
          </a:p>
        </p:txBody>
      </p:sp>
      <p:sp>
        <p:nvSpPr>
          <p:cNvPr id="3" name="Content Placeholder 2">
            <a:extLst>
              <a:ext uri="{FF2B5EF4-FFF2-40B4-BE49-F238E27FC236}">
                <a16:creationId xmlns:a16="http://schemas.microsoft.com/office/drawing/2014/main" id="{59199A37-CD0A-8D1C-61B7-BA8C7F4C4E4E}"/>
              </a:ext>
            </a:extLst>
          </p:cNvPr>
          <p:cNvSpPr>
            <a:spLocks noGrp="1"/>
          </p:cNvSpPr>
          <p:nvPr>
            <p:ph idx="1"/>
          </p:nvPr>
        </p:nvSpPr>
        <p:spPr/>
        <p:txBody>
          <a:bodyPr/>
          <a:lstStyle/>
          <a:p>
            <a:r>
              <a:rPr lang="en-US" dirty="0"/>
              <a:t>Load profile to Move</a:t>
            </a:r>
          </a:p>
          <a:p>
            <a:endParaRPr lang="en-US" dirty="0"/>
          </a:p>
        </p:txBody>
      </p:sp>
      <p:pic>
        <p:nvPicPr>
          <p:cNvPr id="5" name="Picture 4">
            <a:extLst>
              <a:ext uri="{FF2B5EF4-FFF2-40B4-BE49-F238E27FC236}">
                <a16:creationId xmlns:a16="http://schemas.microsoft.com/office/drawing/2014/main" id="{F4CE5094-4C2A-F1B5-22C5-E471BC6E9831}"/>
              </a:ext>
            </a:extLst>
          </p:cNvPr>
          <p:cNvPicPr>
            <a:picLocks noChangeAspect="1"/>
          </p:cNvPicPr>
          <p:nvPr/>
        </p:nvPicPr>
        <p:blipFill>
          <a:blip r:embed="rId2"/>
          <a:stretch>
            <a:fillRect/>
          </a:stretch>
        </p:blipFill>
        <p:spPr>
          <a:xfrm>
            <a:off x="514479" y="1609169"/>
            <a:ext cx="8188087" cy="4861942"/>
          </a:xfrm>
          <a:prstGeom prst="rect">
            <a:avLst/>
          </a:prstGeom>
        </p:spPr>
      </p:pic>
    </p:spTree>
    <p:extLst>
      <p:ext uri="{BB962C8B-B14F-4D97-AF65-F5344CB8AC3E}">
        <p14:creationId xmlns:p14="http://schemas.microsoft.com/office/powerpoint/2010/main" val="257087032"/>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C575F-4EA2-54AE-962F-131EF8DF21E9}"/>
              </a:ext>
            </a:extLst>
          </p:cNvPr>
          <p:cNvSpPr>
            <a:spLocks noGrp="1"/>
          </p:cNvSpPr>
          <p:nvPr>
            <p:ph type="title"/>
          </p:nvPr>
        </p:nvSpPr>
        <p:spPr/>
        <p:txBody>
          <a:bodyPr/>
          <a:lstStyle/>
          <a:p>
            <a:r>
              <a:rPr lang="en-US" dirty="0"/>
              <a:t>Need Hourly Data for Battery</a:t>
            </a:r>
          </a:p>
        </p:txBody>
      </p:sp>
      <p:sp>
        <p:nvSpPr>
          <p:cNvPr id="3" name="Content Placeholder 2">
            <a:extLst>
              <a:ext uri="{FF2B5EF4-FFF2-40B4-BE49-F238E27FC236}">
                <a16:creationId xmlns:a16="http://schemas.microsoft.com/office/drawing/2014/main" id="{B725492A-EB5A-83A4-C61F-6BA05167D6A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D6E3368-60D0-E521-E2E1-C02F58B5DAEC}"/>
              </a:ext>
            </a:extLst>
          </p:cNvPr>
          <p:cNvPicPr>
            <a:picLocks noChangeAspect="1"/>
          </p:cNvPicPr>
          <p:nvPr/>
        </p:nvPicPr>
        <p:blipFill>
          <a:blip r:embed="rId2"/>
          <a:stretch>
            <a:fillRect/>
          </a:stretch>
        </p:blipFill>
        <p:spPr>
          <a:xfrm>
            <a:off x="726707" y="1928459"/>
            <a:ext cx="7393770" cy="4172034"/>
          </a:xfrm>
          <a:prstGeom prst="rect">
            <a:avLst/>
          </a:prstGeom>
        </p:spPr>
      </p:pic>
      <p:sp>
        <p:nvSpPr>
          <p:cNvPr id="4" name="TextBox 3">
            <a:extLst>
              <a:ext uri="{FF2B5EF4-FFF2-40B4-BE49-F238E27FC236}">
                <a16:creationId xmlns:a16="http://schemas.microsoft.com/office/drawing/2014/main" id="{7C6DC141-9AF0-A2AC-85C5-662C552757EF}"/>
              </a:ext>
            </a:extLst>
          </p:cNvPr>
          <p:cNvSpPr txBox="1"/>
          <p:nvPr/>
        </p:nvSpPr>
        <p:spPr>
          <a:xfrm>
            <a:off x="6011333" y="220133"/>
            <a:ext cx="2479717" cy="646331"/>
          </a:xfrm>
          <a:prstGeom prst="rect">
            <a:avLst/>
          </a:prstGeom>
          <a:noFill/>
        </p:spPr>
        <p:txBody>
          <a:bodyPr wrap="square" rtlCol="0">
            <a:spAutoFit/>
          </a:bodyPr>
          <a:lstStyle/>
          <a:p>
            <a:r>
              <a:rPr lang="en-US" dirty="0"/>
              <a:t>Require a battery for the entire period</a:t>
            </a:r>
          </a:p>
        </p:txBody>
      </p:sp>
    </p:spTree>
    <p:extLst>
      <p:ext uri="{BB962C8B-B14F-4D97-AF65-F5344CB8AC3E}">
        <p14:creationId xmlns:p14="http://schemas.microsoft.com/office/powerpoint/2010/main" val="4145327761"/>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83F84-F97E-8E19-E594-E0D6D870D8FE}"/>
              </a:ext>
            </a:extLst>
          </p:cNvPr>
          <p:cNvSpPr>
            <a:spLocks noGrp="1"/>
          </p:cNvSpPr>
          <p:nvPr>
            <p:ph type="title"/>
          </p:nvPr>
        </p:nvSpPr>
        <p:spPr/>
        <p:txBody>
          <a:bodyPr>
            <a:normAutofit fontScale="90000"/>
          </a:bodyPr>
          <a:lstStyle/>
          <a:p>
            <a:r>
              <a:rPr lang="en-US" dirty="0"/>
              <a:t>Battery Simulation with opening balance and closing balance</a:t>
            </a:r>
          </a:p>
        </p:txBody>
      </p:sp>
      <p:sp>
        <p:nvSpPr>
          <p:cNvPr id="3" name="Content Placeholder 2">
            <a:extLst>
              <a:ext uri="{FF2B5EF4-FFF2-40B4-BE49-F238E27FC236}">
                <a16:creationId xmlns:a16="http://schemas.microsoft.com/office/drawing/2014/main" id="{C6760331-EA88-BD41-5A1B-2CA5687DE7E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F9671743-2BCB-92CF-776E-9462A16CD10D}"/>
              </a:ext>
            </a:extLst>
          </p:cNvPr>
          <p:cNvPicPr>
            <a:picLocks noChangeAspect="1"/>
          </p:cNvPicPr>
          <p:nvPr/>
        </p:nvPicPr>
        <p:blipFill>
          <a:blip r:embed="rId2"/>
          <a:stretch>
            <a:fillRect/>
          </a:stretch>
        </p:blipFill>
        <p:spPr>
          <a:xfrm>
            <a:off x="304800" y="1939157"/>
            <a:ext cx="8628989" cy="3973587"/>
          </a:xfrm>
          <a:prstGeom prst="rect">
            <a:avLst/>
          </a:prstGeom>
        </p:spPr>
      </p:pic>
    </p:spTree>
    <p:extLst>
      <p:ext uri="{BB962C8B-B14F-4D97-AF65-F5344CB8AC3E}">
        <p14:creationId xmlns:p14="http://schemas.microsoft.com/office/powerpoint/2010/main" val="197681313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A59A6-A4C7-F9FD-1C7D-32E7C4BCA423}"/>
              </a:ext>
            </a:extLst>
          </p:cNvPr>
          <p:cNvSpPr>
            <a:spLocks noGrp="1"/>
          </p:cNvSpPr>
          <p:nvPr>
            <p:ph type="title"/>
          </p:nvPr>
        </p:nvSpPr>
        <p:spPr/>
        <p:txBody>
          <a:bodyPr>
            <a:normAutofit fontScale="90000"/>
          </a:bodyPr>
          <a:lstStyle/>
          <a:p>
            <a:r>
              <a:rPr lang="en-US" dirty="0"/>
              <a:t>Equations for Battery without State of Charge Limitations</a:t>
            </a:r>
          </a:p>
        </p:txBody>
      </p:sp>
      <p:sp>
        <p:nvSpPr>
          <p:cNvPr id="3" name="Content Placeholder 2">
            <a:extLst>
              <a:ext uri="{FF2B5EF4-FFF2-40B4-BE49-F238E27FC236}">
                <a16:creationId xmlns:a16="http://schemas.microsoft.com/office/drawing/2014/main" id="{C286CB23-0B81-BF79-077B-96060E882DA0}"/>
              </a:ext>
            </a:extLst>
          </p:cNvPr>
          <p:cNvSpPr>
            <a:spLocks noGrp="1"/>
          </p:cNvSpPr>
          <p:nvPr>
            <p:ph idx="1"/>
          </p:nvPr>
        </p:nvSpPr>
        <p:spPr/>
        <p:txBody>
          <a:bodyPr>
            <a:normAutofit/>
          </a:bodyPr>
          <a:lstStyle/>
          <a:p>
            <a:endParaRPr lang="en-US" sz="1800" dirty="0"/>
          </a:p>
          <a:p>
            <a:r>
              <a:rPr lang="en-US" sz="1800" dirty="0"/>
              <a:t>Starting Balance (MWh)</a:t>
            </a:r>
          </a:p>
          <a:p>
            <a:r>
              <a:rPr lang="en-US" sz="1800" dirty="0"/>
              <a:t>Add: Charging subject to Maximum Capacity (MW)</a:t>
            </a:r>
          </a:p>
          <a:p>
            <a:r>
              <a:rPr lang="en-US" sz="1800" dirty="0"/>
              <a:t>Less: Losses from Round Trip Efficiency (MW)</a:t>
            </a:r>
          </a:p>
          <a:p>
            <a:r>
              <a:rPr lang="en-US" sz="1800" dirty="0"/>
              <a:t>Less: Discharge subject to Battery Balance (MW)</a:t>
            </a:r>
          </a:p>
          <a:p>
            <a:r>
              <a:rPr lang="en-US" sz="1800" dirty="0"/>
              <a:t>Closing Balance (MWh)</a:t>
            </a:r>
          </a:p>
          <a:p>
            <a:endParaRPr lang="en-US" sz="1800" dirty="0"/>
          </a:p>
          <a:p>
            <a:r>
              <a:rPr lang="en-US" sz="1800" dirty="0"/>
              <a:t>Define capacity as MWh</a:t>
            </a:r>
          </a:p>
          <a:p>
            <a:r>
              <a:rPr lang="en-US" sz="1800" dirty="0"/>
              <a:t>Can make limit on MW charge and discharge</a:t>
            </a:r>
          </a:p>
          <a:p>
            <a:r>
              <a:rPr lang="en-US" sz="1800" dirty="0"/>
              <a:t>Can use to evaluate best size of battery</a:t>
            </a:r>
          </a:p>
          <a:p>
            <a:endParaRPr lang="en-US" sz="1800" dirty="0"/>
          </a:p>
        </p:txBody>
      </p:sp>
    </p:spTree>
    <p:extLst>
      <p:ext uri="{BB962C8B-B14F-4D97-AF65-F5344CB8AC3E}">
        <p14:creationId xmlns:p14="http://schemas.microsoft.com/office/powerpoint/2010/main" val="3726549442"/>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C0B3A-F4DC-15AE-05FA-064F31C2B472}"/>
              </a:ext>
            </a:extLst>
          </p:cNvPr>
          <p:cNvSpPr>
            <a:spLocks noGrp="1"/>
          </p:cNvSpPr>
          <p:nvPr>
            <p:ph type="title"/>
          </p:nvPr>
        </p:nvSpPr>
        <p:spPr/>
        <p:txBody>
          <a:bodyPr>
            <a:normAutofit fontScale="90000"/>
          </a:bodyPr>
          <a:lstStyle/>
          <a:p>
            <a:r>
              <a:rPr lang="en-US" dirty="0"/>
              <a:t>Cost and Benefit Analysis – Cannot Combine the Frequency and the Storage Savings</a:t>
            </a:r>
          </a:p>
        </p:txBody>
      </p:sp>
      <p:sp>
        <p:nvSpPr>
          <p:cNvPr id="3" name="Content Placeholder 2">
            <a:extLst>
              <a:ext uri="{FF2B5EF4-FFF2-40B4-BE49-F238E27FC236}">
                <a16:creationId xmlns:a16="http://schemas.microsoft.com/office/drawing/2014/main" id="{F93E324F-4622-7439-FA82-031B09CD17A6}"/>
              </a:ext>
            </a:extLst>
          </p:cNvPr>
          <p:cNvSpPr>
            <a:spLocks noGrp="1"/>
          </p:cNvSpPr>
          <p:nvPr>
            <p:ph idx="1"/>
          </p:nvPr>
        </p:nvSpPr>
        <p:spPr>
          <a:xfrm>
            <a:off x="304800" y="1513489"/>
            <a:ext cx="8519160" cy="4558127"/>
          </a:xfrm>
        </p:spPr>
        <p:txBody>
          <a:bodyPr/>
          <a:lstStyle/>
          <a:p>
            <a:r>
              <a:rPr lang="en-US" dirty="0"/>
              <a:t>Compare the Cost and the Savings</a:t>
            </a:r>
          </a:p>
          <a:p>
            <a:r>
              <a:rPr lang="en-US" dirty="0"/>
              <a:t>Frequency Problems at Mine and Lose Power</a:t>
            </a:r>
          </a:p>
          <a:p>
            <a:r>
              <a:rPr lang="en-US" dirty="0"/>
              <a:t>Value of Frequency versus On and Off Peak</a:t>
            </a:r>
          </a:p>
          <a:p>
            <a:endParaRPr lang="en-US" dirty="0"/>
          </a:p>
        </p:txBody>
      </p:sp>
      <p:pic>
        <p:nvPicPr>
          <p:cNvPr id="5" name="Picture 4">
            <a:extLst>
              <a:ext uri="{FF2B5EF4-FFF2-40B4-BE49-F238E27FC236}">
                <a16:creationId xmlns:a16="http://schemas.microsoft.com/office/drawing/2014/main" id="{6CBA2995-604F-0D39-7887-59C2EE40DDFF}"/>
              </a:ext>
            </a:extLst>
          </p:cNvPr>
          <p:cNvPicPr>
            <a:picLocks noChangeAspect="1"/>
          </p:cNvPicPr>
          <p:nvPr/>
        </p:nvPicPr>
        <p:blipFill>
          <a:blip r:embed="rId2"/>
          <a:stretch>
            <a:fillRect/>
          </a:stretch>
        </p:blipFill>
        <p:spPr>
          <a:xfrm>
            <a:off x="5249333" y="1667741"/>
            <a:ext cx="3442291" cy="3167348"/>
          </a:xfrm>
          <a:prstGeom prst="rect">
            <a:avLst/>
          </a:prstGeom>
        </p:spPr>
      </p:pic>
    </p:spTree>
    <p:extLst>
      <p:ext uri="{BB962C8B-B14F-4D97-AF65-F5344CB8AC3E}">
        <p14:creationId xmlns:p14="http://schemas.microsoft.com/office/powerpoint/2010/main" val="3215745184"/>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BD040-E724-42E8-9A00-5613C9B51479}"/>
              </a:ext>
            </a:extLst>
          </p:cNvPr>
          <p:cNvSpPr>
            <a:spLocks noGrp="1"/>
          </p:cNvSpPr>
          <p:nvPr>
            <p:ph type="ctrTitle"/>
          </p:nvPr>
        </p:nvSpPr>
        <p:spPr>
          <a:xfrm>
            <a:off x="597728" y="2308043"/>
            <a:ext cx="5562440" cy="2244705"/>
          </a:xfrm>
        </p:spPr>
        <p:txBody>
          <a:bodyPr/>
          <a:lstStyle/>
          <a:p>
            <a:r>
              <a:rPr lang="en-US" dirty="0"/>
              <a:t>Use Case 2: Batteries for Ancillary Services</a:t>
            </a:r>
          </a:p>
        </p:txBody>
      </p:sp>
    </p:spTree>
    <p:extLst>
      <p:ext uri="{BB962C8B-B14F-4D97-AF65-F5344CB8AC3E}">
        <p14:creationId xmlns:p14="http://schemas.microsoft.com/office/powerpoint/2010/main" val="1222912310"/>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D45563-0EEC-4175-AF85-7216E21AEA5E}"/>
              </a:ext>
            </a:extLst>
          </p:cNvPr>
          <p:cNvSpPr>
            <a:spLocks noGrp="1"/>
          </p:cNvSpPr>
          <p:nvPr>
            <p:ph type="title"/>
          </p:nvPr>
        </p:nvSpPr>
        <p:spPr/>
        <p:txBody>
          <a:bodyPr>
            <a:normAutofit/>
          </a:bodyPr>
          <a:lstStyle/>
          <a:p>
            <a:r>
              <a:rPr lang="en-US" dirty="0"/>
              <a:t>General Discussion of Ancillary Reserves</a:t>
            </a:r>
          </a:p>
        </p:txBody>
      </p:sp>
      <p:sp>
        <p:nvSpPr>
          <p:cNvPr id="2" name="Content Placeholder 1">
            <a:extLst>
              <a:ext uri="{FF2B5EF4-FFF2-40B4-BE49-F238E27FC236}">
                <a16:creationId xmlns:a16="http://schemas.microsoft.com/office/drawing/2014/main" id="{9538FA0D-48B0-4568-92CA-9EF28BB59D12}"/>
              </a:ext>
            </a:extLst>
          </p:cNvPr>
          <p:cNvSpPr>
            <a:spLocks noGrp="1"/>
          </p:cNvSpPr>
          <p:nvPr>
            <p:ph idx="1"/>
          </p:nvPr>
        </p:nvSpPr>
        <p:spPr/>
        <p:txBody>
          <a:bodyPr>
            <a:normAutofit/>
          </a:bodyPr>
          <a:lstStyle/>
          <a:p>
            <a:r>
              <a:rPr lang="en-US" dirty="0"/>
              <a:t>Ancillary services are generators or other service providers that are synchronized to the grid and are able to rapidly increase output in three major categories: contingency, regulation, and flexibility reserves. </a:t>
            </a:r>
          </a:p>
          <a:p>
            <a:r>
              <a:rPr lang="en-US" dirty="0"/>
              <a:t>The contingency reserve requirement is assumed to be constant for all hours of the year and corresponds to a spinning reserve equal to about 3% of peak load and about 4.5% of the average load. </a:t>
            </a:r>
          </a:p>
          <a:p>
            <a:r>
              <a:rPr lang="en-US" dirty="0"/>
              <a:t>Another way to think of “spinning reserves” are the backup or redundancy built into the grid. Basically, we slightly overbuild the total generation needed so the grid can be provided with ancillary services making good quality power possible.</a:t>
            </a:r>
          </a:p>
          <a:p>
            <a:endParaRPr lang="en-US" dirty="0"/>
          </a:p>
        </p:txBody>
      </p:sp>
      <p:sp>
        <p:nvSpPr>
          <p:cNvPr id="4" name="Slide Number Placeholder 3">
            <a:extLst>
              <a:ext uri="{FF2B5EF4-FFF2-40B4-BE49-F238E27FC236}">
                <a16:creationId xmlns:a16="http://schemas.microsoft.com/office/drawing/2014/main" id="{49554658-9A45-44D7-B708-DB78A41EF817}"/>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299</a:t>
            </a:fld>
            <a:endParaRPr lang="ko-KR" altLang="en-US" dirty="0"/>
          </a:p>
        </p:txBody>
      </p:sp>
    </p:spTree>
    <p:extLst>
      <p:ext uri="{BB962C8B-B14F-4D97-AF65-F5344CB8AC3E}">
        <p14:creationId xmlns:p14="http://schemas.microsoft.com/office/powerpoint/2010/main" val="3746323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5D76B-5AC2-D0E1-E0AA-225CC766E251}"/>
              </a:ext>
            </a:extLst>
          </p:cNvPr>
          <p:cNvSpPr>
            <a:spLocks noGrp="1"/>
          </p:cNvSpPr>
          <p:nvPr>
            <p:ph type="title"/>
          </p:nvPr>
        </p:nvSpPr>
        <p:spPr/>
        <p:txBody>
          <a:bodyPr>
            <a:normAutofit/>
          </a:bodyPr>
          <a:lstStyle/>
          <a:p>
            <a:r>
              <a:rPr lang="en-US" dirty="0"/>
              <a:t>I Want to Know Your Priorities</a:t>
            </a:r>
          </a:p>
        </p:txBody>
      </p:sp>
      <p:sp>
        <p:nvSpPr>
          <p:cNvPr id="3" name="Content Placeholder 2">
            <a:extLst>
              <a:ext uri="{FF2B5EF4-FFF2-40B4-BE49-F238E27FC236}">
                <a16:creationId xmlns:a16="http://schemas.microsoft.com/office/drawing/2014/main" id="{18F93EFC-7063-5CBA-BF1C-749A0224D139}"/>
              </a:ext>
            </a:extLst>
          </p:cNvPr>
          <p:cNvSpPr>
            <a:spLocks noGrp="1"/>
          </p:cNvSpPr>
          <p:nvPr>
            <p:ph idx="1"/>
          </p:nvPr>
        </p:nvSpPr>
        <p:spPr>
          <a:xfrm>
            <a:off x="304800" y="1209675"/>
            <a:ext cx="7944677" cy="4490416"/>
          </a:xfrm>
        </p:spPr>
        <p:txBody>
          <a:bodyPr>
            <a:normAutofit/>
          </a:bodyPr>
          <a:lstStyle/>
          <a:p>
            <a:pPr algn="l"/>
            <a:r>
              <a:rPr lang="en-US" sz="2400" dirty="0"/>
              <a:t>Very Brief Overview of Outline</a:t>
            </a:r>
          </a:p>
          <a:p>
            <a:pPr algn="l"/>
            <a:endParaRPr lang="en-US" sz="2400" dirty="0"/>
          </a:p>
          <a:p>
            <a:pPr algn="l"/>
            <a:r>
              <a:rPr lang="en-US" sz="2400" dirty="0"/>
              <a:t>Introductions</a:t>
            </a:r>
          </a:p>
          <a:p>
            <a:pPr lvl="1" algn="l"/>
            <a:r>
              <a:rPr lang="en-US" sz="2000" dirty="0"/>
              <a:t>Objectives</a:t>
            </a:r>
          </a:p>
          <a:p>
            <a:pPr lvl="1" algn="l"/>
            <a:r>
              <a:rPr lang="en-US" sz="2000" dirty="0"/>
              <a:t>Experience</a:t>
            </a:r>
          </a:p>
          <a:p>
            <a:pPr lvl="1" algn="l"/>
            <a:r>
              <a:rPr lang="en-US" sz="2000" dirty="0"/>
              <a:t>Desired Course Style (hands on)</a:t>
            </a:r>
          </a:p>
          <a:p>
            <a:pPr lvl="1" algn="l"/>
            <a:r>
              <a:rPr lang="en-US" sz="2000" dirty="0"/>
              <a:t>I need to Listen Carefully</a:t>
            </a:r>
          </a:p>
          <a:p>
            <a:pPr lvl="1" algn="l"/>
            <a:r>
              <a:rPr lang="en-US" sz="2000" dirty="0"/>
              <a:t>You are not in Prison</a:t>
            </a:r>
          </a:p>
          <a:p>
            <a:pPr algn="l"/>
            <a:r>
              <a:rPr lang="en-US" sz="2400" dirty="0"/>
              <a:t>Flexibility with Case Studies</a:t>
            </a:r>
          </a:p>
          <a:p>
            <a:pPr algn="l"/>
            <a:r>
              <a:rPr lang="en-US" sz="2400" dirty="0"/>
              <a:t>Financial Models – getting your hands dirty to understand concepts</a:t>
            </a:r>
          </a:p>
          <a:p>
            <a:pPr algn="l"/>
            <a:endParaRPr lang="en-US" sz="2400" dirty="0"/>
          </a:p>
        </p:txBody>
      </p:sp>
      <p:sp>
        <p:nvSpPr>
          <p:cNvPr id="4" name="Slide Number Placeholder 3">
            <a:extLst>
              <a:ext uri="{FF2B5EF4-FFF2-40B4-BE49-F238E27FC236}">
                <a16:creationId xmlns:a16="http://schemas.microsoft.com/office/drawing/2014/main" id="{7EE85EBD-CCC6-EE16-B603-366A1604024E}"/>
              </a:ext>
            </a:extLst>
          </p:cNvPr>
          <p:cNvSpPr>
            <a:spLocks noGrp="1"/>
          </p:cNvSpPr>
          <p:nvPr>
            <p:ph type="sldNum" sz="quarter" idx="12"/>
          </p:nvPr>
        </p:nvSpPr>
        <p:spPr/>
        <p:txBody>
          <a:bodyPr/>
          <a:lstStyle/>
          <a:p>
            <a:fld id="{EB241CD2-1E45-42A3-B213-66A034DF9A3B}" type="slidenum">
              <a:rPr lang="en-GB" smtClean="0"/>
              <a:t>3</a:t>
            </a:fld>
            <a:endParaRPr lang="en-GB" dirty="0"/>
          </a:p>
        </p:txBody>
      </p:sp>
    </p:spTree>
    <p:extLst>
      <p:ext uri="{BB962C8B-B14F-4D97-AF65-F5344CB8AC3E}">
        <p14:creationId xmlns:p14="http://schemas.microsoft.com/office/powerpoint/2010/main" val="3154483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9C290-8E1F-40EB-B17C-36DFFD0EF760}"/>
              </a:ext>
            </a:extLst>
          </p:cNvPr>
          <p:cNvSpPr>
            <a:spLocks noGrp="1"/>
          </p:cNvSpPr>
          <p:nvPr>
            <p:ph type="ctrTitle"/>
          </p:nvPr>
        </p:nvSpPr>
        <p:spPr/>
        <p:txBody>
          <a:bodyPr>
            <a:normAutofit/>
          </a:bodyPr>
          <a:lstStyle/>
          <a:p>
            <a:r>
              <a:rPr lang="en-US" dirty="0"/>
              <a:t>File with Long-term</a:t>
            </a:r>
            <a:br>
              <a:rPr lang="en-US" dirty="0"/>
            </a:br>
            <a:r>
              <a:rPr lang="en-US" dirty="0"/>
              <a:t>Hourly Data and </a:t>
            </a:r>
            <a:br>
              <a:rPr lang="en-US" dirty="0"/>
            </a:br>
            <a:r>
              <a:rPr lang="en-US" dirty="0"/>
              <a:t>File with One-year</a:t>
            </a:r>
          </a:p>
        </p:txBody>
      </p:sp>
    </p:spTree>
    <p:extLst>
      <p:ext uri="{BB962C8B-B14F-4D97-AF65-F5344CB8AC3E}">
        <p14:creationId xmlns:p14="http://schemas.microsoft.com/office/powerpoint/2010/main" val="1895249473"/>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B2932-0EFF-5B47-B6CC-9389DD835B29}"/>
              </a:ext>
            </a:extLst>
          </p:cNvPr>
          <p:cNvSpPr>
            <a:spLocks noGrp="1"/>
          </p:cNvSpPr>
          <p:nvPr>
            <p:ph type="title"/>
          </p:nvPr>
        </p:nvSpPr>
        <p:spPr/>
        <p:txBody>
          <a:bodyPr>
            <a:normAutofit fontScale="90000"/>
          </a:bodyPr>
          <a:lstStyle/>
          <a:p>
            <a:r>
              <a:rPr lang="en-US" dirty="0"/>
              <a:t>Ancillary Services and Time Requirements for Batteries</a:t>
            </a:r>
          </a:p>
        </p:txBody>
      </p:sp>
      <p:pic>
        <p:nvPicPr>
          <p:cNvPr id="5" name="Content Placeholder 4">
            <a:extLst>
              <a:ext uri="{FF2B5EF4-FFF2-40B4-BE49-F238E27FC236}">
                <a16:creationId xmlns:a16="http://schemas.microsoft.com/office/drawing/2014/main" id="{173D5305-A3C4-1005-C02E-5CEEB4F80CD4}"/>
              </a:ext>
            </a:extLst>
          </p:cNvPr>
          <p:cNvPicPr>
            <a:picLocks noGrp="1" noChangeAspect="1"/>
          </p:cNvPicPr>
          <p:nvPr>
            <p:ph idx="1"/>
          </p:nvPr>
        </p:nvPicPr>
        <p:blipFill>
          <a:blip r:embed="rId2"/>
          <a:stretch>
            <a:fillRect/>
          </a:stretch>
        </p:blipFill>
        <p:spPr>
          <a:xfrm>
            <a:off x="304800" y="1736193"/>
            <a:ext cx="8518525" cy="3809477"/>
          </a:xfrm>
        </p:spPr>
      </p:pic>
      <p:sp>
        <p:nvSpPr>
          <p:cNvPr id="3" name="TextBox 2">
            <a:extLst>
              <a:ext uri="{FF2B5EF4-FFF2-40B4-BE49-F238E27FC236}">
                <a16:creationId xmlns:a16="http://schemas.microsoft.com/office/drawing/2014/main" id="{CB721146-FA81-93A4-A094-2A69031DB12E}"/>
              </a:ext>
            </a:extLst>
          </p:cNvPr>
          <p:cNvSpPr txBox="1"/>
          <p:nvPr/>
        </p:nvSpPr>
        <p:spPr>
          <a:xfrm>
            <a:off x="5334000" y="857252"/>
            <a:ext cx="2868706" cy="923330"/>
          </a:xfrm>
          <a:prstGeom prst="rect">
            <a:avLst/>
          </a:prstGeom>
          <a:solidFill>
            <a:srgbClr val="FFFF00"/>
          </a:solidFill>
        </p:spPr>
        <p:txBody>
          <a:bodyPr wrap="square" rtlCol="0">
            <a:spAutoFit/>
          </a:bodyPr>
          <a:lstStyle/>
          <a:p>
            <a:r>
              <a:rPr lang="en-US" dirty="0"/>
              <a:t>Somebody’s chart on how you need to balance things for electricity</a:t>
            </a:r>
          </a:p>
        </p:txBody>
      </p:sp>
    </p:spTree>
    <p:extLst>
      <p:ext uri="{BB962C8B-B14F-4D97-AF65-F5344CB8AC3E}">
        <p14:creationId xmlns:p14="http://schemas.microsoft.com/office/powerpoint/2010/main" val="1164112186"/>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75278-1966-BC45-6FF7-BCD8D3F182F3}"/>
              </a:ext>
            </a:extLst>
          </p:cNvPr>
          <p:cNvSpPr>
            <a:spLocks noGrp="1"/>
          </p:cNvSpPr>
          <p:nvPr>
            <p:ph type="title"/>
          </p:nvPr>
        </p:nvSpPr>
        <p:spPr/>
        <p:txBody>
          <a:bodyPr/>
          <a:lstStyle/>
          <a:p>
            <a:r>
              <a:rPr lang="en-US" dirty="0"/>
              <a:t>Storage Diagram</a:t>
            </a:r>
          </a:p>
        </p:txBody>
      </p:sp>
      <p:sp>
        <p:nvSpPr>
          <p:cNvPr id="3" name="Content Placeholder 2">
            <a:extLst>
              <a:ext uri="{FF2B5EF4-FFF2-40B4-BE49-F238E27FC236}">
                <a16:creationId xmlns:a16="http://schemas.microsoft.com/office/drawing/2014/main" id="{1350FB72-A25C-F0B5-955A-B4ECD44C05B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33C6541F-732F-AA4C-376F-EFC97CBD7615}"/>
              </a:ext>
            </a:extLst>
          </p:cNvPr>
          <p:cNvPicPr>
            <a:picLocks noChangeAspect="1"/>
          </p:cNvPicPr>
          <p:nvPr/>
        </p:nvPicPr>
        <p:blipFill>
          <a:blip r:embed="rId2"/>
          <a:stretch>
            <a:fillRect/>
          </a:stretch>
        </p:blipFill>
        <p:spPr>
          <a:xfrm>
            <a:off x="1253211" y="1513698"/>
            <a:ext cx="6858957" cy="4658375"/>
          </a:xfrm>
          <a:prstGeom prst="rect">
            <a:avLst/>
          </a:prstGeom>
        </p:spPr>
      </p:pic>
    </p:spTree>
    <p:extLst>
      <p:ext uri="{BB962C8B-B14F-4D97-AF65-F5344CB8AC3E}">
        <p14:creationId xmlns:p14="http://schemas.microsoft.com/office/powerpoint/2010/main" val="209883263"/>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B9170-3DA6-5FB4-B328-938A4389FCFB}"/>
              </a:ext>
            </a:extLst>
          </p:cNvPr>
          <p:cNvSpPr>
            <a:spLocks noGrp="1"/>
          </p:cNvSpPr>
          <p:nvPr>
            <p:ph type="title"/>
          </p:nvPr>
        </p:nvSpPr>
        <p:spPr/>
        <p:txBody>
          <a:bodyPr/>
          <a:lstStyle/>
          <a:p>
            <a:r>
              <a:rPr lang="en-US" dirty="0"/>
              <a:t>Hourly May Mask Shorter Term Variability</a:t>
            </a:r>
          </a:p>
        </p:txBody>
      </p:sp>
      <p:sp>
        <p:nvSpPr>
          <p:cNvPr id="3" name="Content Placeholder 2">
            <a:extLst>
              <a:ext uri="{FF2B5EF4-FFF2-40B4-BE49-F238E27FC236}">
                <a16:creationId xmlns:a16="http://schemas.microsoft.com/office/drawing/2014/main" id="{81F91EFB-001F-9C4E-CBF0-77B505EF61D6}"/>
              </a:ext>
            </a:extLst>
          </p:cNvPr>
          <p:cNvSpPr>
            <a:spLocks noGrp="1"/>
          </p:cNvSpPr>
          <p:nvPr>
            <p:ph idx="1"/>
          </p:nvPr>
        </p:nvSpPr>
        <p:spPr/>
        <p:txBody>
          <a:bodyPr/>
          <a:lstStyle/>
          <a:p>
            <a:r>
              <a:rPr lang="en-US" dirty="0"/>
              <a:t>Note the variation in the solar irradiation.</a:t>
            </a:r>
          </a:p>
          <a:p>
            <a:endParaRPr lang="en-US" dirty="0"/>
          </a:p>
        </p:txBody>
      </p:sp>
      <p:pic>
        <p:nvPicPr>
          <p:cNvPr id="5" name="Picture 4">
            <a:extLst>
              <a:ext uri="{FF2B5EF4-FFF2-40B4-BE49-F238E27FC236}">
                <a16:creationId xmlns:a16="http://schemas.microsoft.com/office/drawing/2014/main" id="{7FDB2635-0534-BC6D-C3B7-133FDC070E77}"/>
              </a:ext>
            </a:extLst>
          </p:cNvPr>
          <p:cNvPicPr>
            <a:picLocks noChangeAspect="1"/>
          </p:cNvPicPr>
          <p:nvPr/>
        </p:nvPicPr>
        <p:blipFill>
          <a:blip r:embed="rId2"/>
          <a:stretch>
            <a:fillRect/>
          </a:stretch>
        </p:blipFill>
        <p:spPr>
          <a:xfrm>
            <a:off x="1429352" y="1800279"/>
            <a:ext cx="6831530" cy="4349060"/>
          </a:xfrm>
          <a:prstGeom prst="rect">
            <a:avLst/>
          </a:prstGeom>
        </p:spPr>
      </p:pic>
    </p:spTree>
    <p:extLst>
      <p:ext uri="{BB962C8B-B14F-4D97-AF65-F5344CB8AC3E}">
        <p14:creationId xmlns:p14="http://schemas.microsoft.com/office/powerpoint/2010/main" val="3122235717"/>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DDD3E8-090D-4282-803F-72EA1E8E42A9}"/>
              </a:ext>
            </a:extLst>
          </p:cNvPr>
          <p:cNvSpPr>
            <a:spLocks noGrp="1"/>
          </p:cNvSpPr>
          <p:nvPr>
            <p:ph type="title"/>
          </p:nvPr>
        </p:nvSpPr>
        <p:spPr/>
        <p:txBody>
          <a:bodyPr>
            <a:normAutofit fontScale="90000"/>
          </a:bodyPr>
          <a:lstStyle/>
          <a:p>
            <a:r>
              <a:rPr lang="en-US" dirty="0"/>
              <a:t>Illustration of Load, Solar (Yellow) and Dispatchable (Brown) VRE is Renewable Energy</a:t>
            </a:r>
          </a:p>
        </p:txBody>
      </p:sp>
      <p:pic>
        <p:nvPicPr>
          <p:cNvPr id="6" name="Content Placeholder 5">
            <a:extLst>
              <a:ext uri="{FF2B5EF4-FFF2-40B4-BE49-F238E27FC236}">
                <a16:creationId xmlns:a16="http://schemas.microsoft.com/office/drawing/2014/main" id="{E8B6EDA8-9E3F-41F1-9EB0-C2C504DBE052}"/>
              </a:ext>
            </a:extLst>
          </p:cNvPr>
          <p:cNvPicPr>
            <a:picLocks noGrp="1" noChangeAspect="1"/>
          </p:cNvPicPr>
          <p:nvPr>
            <p:ph idx="1"/>
          </p:nvPr>
        </p:nvPicPr>
        <p:blipFill>
          <a:blip r:embed="rId2"/>
          <a:stretch>
            <a:fillRect/>
          </a:stretch>
        </p:blipFill>
        <p:spPr>
          <a:xfrm>
            <a:off x="716810" y="1920673"/>
            <a:ext cx="7459851" cy="3579003"/>
          </a:xfrm>
        </p:spPr>
      </p:pic>
      <p:sp>
        <p:nvSpPr>
          <p:cNvPr id="4" name="Slide Number Placeholder 3">
            <a:extLst>
              <a:ext uri="{FF2B5EF4-FFF2-40B4-BE49-F238E27FC236}">
                <a16:creationId xmlns:a16="http://schemas.microsoft.com/office/drawing/2014/main" id="{CAD7D321-0E51-4BA2-84EF-1CCC5CF87B15}"/>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303</a:t>
            </a:fld>
            <a:endParaRPr lang="ko-KR" altLang="en-US" dirty="0"/>
          </a:p>
        </p:txBody>
      </p:sp>
      <p:sp>
        <p:nvSpPr>
          <p:cNvPr id="2" name="TextBox 1">
            <a:extLst>
              <a:ext uri="{FF2B5EF4-FFF2-40B4-BE49-F238E27FC236}">
                <a16:creationId xmlns:a16="http://schemas.microsoft.com/office/drawing/2014/main" id="{4B859EB4-B829-11B1-ED54-35D3A50C230C}"/>
              </a:ext>
            </a:extLst>
          </p:cNvPr>
          <p:cNvSpPr txBox="1"/>
          <p:nvPr/>
        </p:nvSpPr>
        <p:spPr>
          <a:xfrm>
            <a:off x="6293224" y="5499676"/>
            <a:ext cx="2438400" cy="1200329"/>
          </a:xfrm>
          <a:prstGeom prst="rect">
            <a:avLst/>
          </a:prstGeom>
          <a:solidFill>
            <a:srgbClr val="FFFF00"/>
          </a:solidFill>
        </p:spPr>
        <p:txBody>
          <a:bodyPr wrap="square" rtlCol="0">
            <a:spAutoFit/>
          </a:bodyPr>
          <a:lstStyle/>
          <a:p>
            <a:r>
              <a:rPr lang="en-US" dirty="0"/>
              <a:t>Line is demand and need some battery and have some solar curtailment</a:t>
            </a:r>
          </a:p>
        </p:txBody>
      </p:sp>
    </p:spTree>
    <p:extLst>
      <p:ext uri="{BB962C8B-B14F-4D97-AF65-F5344CB8AC3E}">
        <p14:creationId xmlns:p14="http://schemas.microsoft.com/office/powerpoint/2010/main" val="175912978"/>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81D0-354A-C060-290E-F27F552B51A0}"/>
              </a:ext>
            </a:extLst>
          </p:cNvPr>
          <p:cNvSpPr>
            <a:spLocks noGrp="1"/>
          </p:cNvSpPr>
          <p:nvPr>
            <p:ph type="title"/>
          </p:nvPr>
        </p:nvSpPr>
        <p:spPr/>
        <p:txBody>
          <a:bodyPr/>
          <a:lstStyle/>
          <a:p>
            <a:r>
              <a:rPr lang="en-US" dirty="0"/>
              <a:t>Case of Short-term Ancillary Services</a:t>
            </a:r>
          </a:p>
        </p:txBody>
      </p:sp>
      <p:sp>
        <p:nvSpPr>
          <p:cNvPr id="3" name="Content Placeholder 2">
            <a:extLst>
              <a:ext uri="{FF2B5EF4-FFF2-40B4-BE49-F238E27FC236}">
                <a16:creationId xmlns:a16="http://schemas.microsoft.com/office/drawing/2014/main" id="{7907B122-8367-565C-036A-DC208DF035AD}"/>
              </a:ext>
            </a:extLst>
          </p:cNvPr>
          <p:cNvSpPr>
            <a:spLocks noGrp="1"/>
          </p:cNvSpPr>
          <p:nvPr>
            <p:ph idx="1"/>
          </p:nvPr>
        </p:nvSpPr>
        <p:spPr>
          <a:xfrm>
            <a:off x="304800" y="1209675"/>
            <a:ext cx="4661338" cy="4655097"/>
          </a:xfrm>
        </p:spPr>
        <p:txBody>
          <a:bodyPr>
            <a:normAutofit/>
          </a:bodyPr>
          <a:lstStyle/>
          <a:p>
            <a:pPr algn="l"/>
            <a:r>
              <a:rPr lang="en-US" sz="2000" dirty="0"/>
              <a:t>Recall the firming of solar.</a:t>
            </a:r>
          </a:p>
          <a:p>
            <a:pPr algn="l"/>
            <a:r>
              <a:rPr lang="en-US" sz="2000" dirty="0"/>
              <a:t>Assume limited storage for short-term fluctuations – 10% of Solar</a:t>
            </a:r>
          </a:p>
          <a:p>
            <a:pPr algn="l"/>
            <a:r>
              <a:rPr lang="en-US" sz="2000" dirty="0"/>
              <a:t>Use a higher cost to reflect the higher kW relative to kWh – Assume $450/kWh to $550/kWh depending on the hours or minutes of storage.</a:t>
            </a:r>
          </a:p>
          <a:p>
            <a:pPr algn="l"/>
            <a:r>
              <a:rPr lang="en-US" sz="2000" dirty="0"/>
              <a:t>Assume a lifespan of 10 years (discussion of the number of full cycles).</a:t>
            </a:r>
          </a:p>
          <a:p>
            <a:pPr algn="l"/>
            <a:r>
              <a:rPr lang="en-US" sz="2000" dirty="0"/>
              <a:t>Use alternative storage amounts ranging from 15 minutes to two hours.</a:t>
            </a:r>
          </a:p>
          <a:p>
            <a:pPr algn="l"/>
            <a:r>
              <a:rPr lang="en-US" sz="2000" dirty="0"/>
              <a:t>Assume the battery capacity is ½ of the solar project.</a:t>
            </a:r>
          </a:p>
          <a:p>
            <a:pPr algn="l"/>
            <a:endParaRPr lang="en-US" sz="2000" dirty="0"/>
          </a:p>
        </p:txBody>
      </p:sp>
      <p:pic>
        <p:nvPicPr>
          <p:cNvPr id="4" name="Picture 3">
            <a:extLst>
              <a:ext uri="{FF2B5EF4-FFF2-40B4-BE49-F238E27FC236}">
                <a16:creationId xmlns:a16="http://schemas.microsoft.com/office/drawing/2014/main" id="{D0DA3451-739C-ADB5-96F1-97C63126EFAE}"/>
              </a:ext>
            </a:extLst>
          </p:cNvPr>
          <p:cNvPicPr>
            <a:picLocks noChangeAspect="1"/>
          </p:cNvPicPr>
          <p:nvPr/>
        </p:nvPicPr>
        <p:blipFill>
          <a:blip r:embed="rId2"/>
          <a:stretch>
            <a:fillRect/>
          </a:stretch>
        </p:blipFill>
        <p:spPr>
          <a:xfrm>
            <a:off x="4878305" y="2071195"/>
            <a:ext cx="4265695" cy="2715609"/>
          </a:xfrm>
          <a:prstGeom prst="rect">
            <a:avLst/>
          </a:prstGeom>
        </p:spPr>
      </p:pic>
    </p:spTree>
    <p:extLst>
      <p:ext uri="{BB962C8B-B14F-4D97-AF65-F5344CB8AC3E}">
        <p14:creationId xmlns:p14="http://schemas.microsoft.com/office/powerpoint/2010/main" val="51889521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E25F6-3742-F55A-74E7-86B7D2105475}"/>
              </a:ext>
            </a:extLst>
          </p:cNvPr>
          <p:cNvSpPr>
            <a:spLocks noGrp="1"/>
          </p:cNvSpPr>
          <p:nvPr>
            <p:ph type="title"/>
          </p:nvPr>
        </p:nvSpPr>
        <p:spPr/>
        <p:txBody>
          <a:bodyPr>
            <a:normAutofit fontScale="90000"/>
          </a:bodyPr>
          <a:lstStyle/>
          <a:p>
            <a:r>
              <a:rPr lang="en-US" dirty="0"/>
              <a:t>Time for Ramping Plant and Need of Batteries for Ancillary Service </a:t>
            </a:r>
          </a:p>
        </p:txBody>
      </p:sp>
      <p:sp>
        <p:nvSpPr>
          <p:cNvPr id="3" name="Content Placeholder 2">
            <a:extLst>
              <a:ext uri="{FF2B5EF4-FFF2-40B4-BE49-F238E27FC236}">
                <a16:creationId xmlns:a16="http://schemas.microsoft.com/office/drawing/2014/main" id="{73A90F0E-B5C7-34F4-574C-5AE2C1100F8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BB890F9-16DC-C9DB-1BA3-AC35CBA53E57}"/>
              </a:ext>
            </a:extLst>
          </p:cNvPr>
          <p:cNvPicPr>
            <a:picLocks noChangeAspect="1"/>
          </p:cNvPicPr>
          <p:nvPr/>
        </p:nvPicPr>
        <p:blipFill>
          <a:blip r:embed="rId2"/>
          <a:stretch>
            <a:fillRect/>
          </a:stretch>
        </p:blipFill>
        <p:spPr>
          <a:xfrm>
            <a:off x="1175863" y="1085523"/>
            <a:ext cx="6792273" cy="4686954"/>
          </a:xfrm>
          <a:prstGeom prst="rect">
            <a:avLst/>
          </a:prstGeom>
        </p:spPr>
      </p:pic>
    </p:spTree>
    <p:extLst>
      <p:ext uri="{BB962C8B-B14F-4D97-AF65-F5344CB8AC3E}">
        <p14:creationId xmlns:p14="http://schemas.microsoft.com/office/powerpoint/2010/main" val="1174271607"/>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B82F7-78BC-8C02-1EFC-B7BDCBB4DABE}"/>
              </a:ext>
            </a:extLst>
          </p:cNvPr>
          <p:cNvSpPr>
            <a:spLocks noGrp="1"/>
          </p:cNvSpPr>
          <p:nvPr>
            <p:ph type="title"/>
          </p:nvPr>
        </p:nvSpPr>
        <p:spPr/>
        <p:txBody>
          <a:bodyPr/>
          <a:lstStyle/>
          <a:p>
            <a:r>
              <a:rPr lang="en-US" dirty="0"/>
              <a:t>Ancillary Services, Duration and Cycles</a:t>
            </a:r>
          </a:p>
        </p:txBody>
      </p:sp>
      <p:pic>
        <p:nvPicPr>
          <p:cNvPr id="5" name="Content Placeholder 4">
            <a:extLst>
              <a:ext uri="{FF2B5EF4-FFF2-40B4-BE49-F238E27FC236}">
                <a16:creationId xmlns:a16="http://schemas.microsoft.com/office/drawing/2014/main" id="{26D5F8D3-C773-16F7-DB9B-ED919BDBFB81}"/>
              </a:ext>
            </a:extLst>
          </p:cNvPr>
          <p:cNvPicPr>
            <a:picLocks noGrp="1" noChangeAspect="1"/>
          </p:cNvPicPr>
          <p:nvPr>
            <p:ph idx="1"/>
          </p:nvPr>
        </p:nvPicPr>
        <p:blipFill>
          <a:blip r:embed="rId2"/>
          <a:stretch>
            <a:fillRect/>
          </a:stretch>
        </p:blipFill>
        <p:spPr>
          <a:xfrm>
            <a:off x="1371600" y="1291289"/>
            <a:ext cx="6400800" cy="1190022"/>
          </a:xfrm>
        </p:spPr>
      </p:pic>
      <p:pic>
        <p:nvPicPr>
          <p:cNvPr id="7" name="Picture 6">
            <a:extLst>
              <a:ext uri="{FF2B5EF4-FFF2-40B4-BE49-F238E27FC236}">
                <a16:creationId xmlns:a16="http://schemas.microsoft.com/office/drawing/2014/main" id="{5B170A02-E30B-DB8C-E498-4AF7B70E59D5}"/>
              </a:ext>
            </a:extLst>
          </p:cNvPr>
          <p:cNvPicPr>
            <a:picLocks noChangeAspect="1"/>
          </p:cNvPicPr>
          <p:nvPr/>
        </p:nvPicPr>
        <p:blipFill>
          <a:blip r:embed="rId3"/>
          <a:stretch>
            <a:fillRect/>
          </a:stretch>
        </p:blipFill>
        <p:spPr>
          <a:xfrm>
            <a:off x="1371600" y="2600811"/>
            <a:ext cx="6243041" cy="3914288"/>
          </a:xfrm>
          <a:prstGeom prst="rect">
            <a:avLst/>
          </a:prstGeom>
        </p:spPr>
      </p:pic>
    </p:spTree>
    <p:extLst>
      <p:ext uri="{BB962C8B-B14F-4D97-AF65-F5344CB8AC3E}">
        <p14:creationId xmlns:p14="http://schemas.microsoft.com/office/powerpoint/2010/main" val="3931387749"/>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3F4803-A40A-4DC6-9CA8-BC5361BCA022}"/>
              </a:ext>
            </a:extLst>
          </p:cNvPr>
          <p:cNvSpPr>
            <a:spLocks noGrp="1"/>
          </p:cNvSpPr>
          <p:nvPr>
            <p:ph type="title"/>
          </p:nvPr>
        </p:nvSpPr>
        <p:spPr/>
        <p:txBody>
          <a:bodyPr/>
          <a:lstStyle/>
          <a:p>
            <a:r>
              <a:rPr lang="en-US" dirty="0"/>
              <a:t>What Really are Ancillary Services</a:t>
            </a:r>
          </a:p>
        </p:txBody>
      </p:sp>
      <p:sp>
        <p:nvSpPr>
          <p:cNvPr id="2" name="Content Placeholder 1">
            <a:extLst>
              <a:ext uri="{FF2B5EF4-FFF2-40B4-BE49-F238E27FC236}">
                <a16:creationId xmlns:a16="http://schemas.microsoft.com/office/drawing/2014/main" id="{D288D2AC-7127-42BB-98D6-37CAEE34EBAE}"/>
              </a:ext>
            </a:extLst>
          </p:cNvPr>
          <p:cNvSpPr>
            <a:spLocks noGrp="1"/>
          </p:cNvSpPr>
          <p:nvPr>
            <p:ph idx="1"/>
          </p:nvPr>
        </p:nvSpPr>
        <p:spPr/>
        <p:txBody>
          <a:bodyPr/>
          <a:lstStyle/>
          <a:p>
            <a:r>
              <a:rPr lang="en-US" dirty="0"/>
              <a:t>Which are affected by wind and solar </a:t>
            </a:r>
          </a:p>
          <a:p>
            <a:endParaRPr lang="en-US" dirty="0"/>
          </a:p>
        </p:txBody>
      </p:sp>
      <p:sp>
        <p:nvSpPr>
          <p:cNvPr id="4" name="Slide Number Placeholder 3">
            <a:extLst>
              <a:ext uri="{FF2B5EF4-FFF2-40B4-BE49-F238E27FC236}">
                <a16:creationId xmlns:a16="http://schemas.microsoft.com/office/drawing/2014/main" id="{958CCB8D-EE91-437A-ADC6-9DA17B6C7EFF}"/>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307</a:t>
            </a:fld>
            <a:endParaRPr lang="ko-KR" altLang="en-US" dirty="0"/>
          </a:p>
        </p:txBody>
      </p:sp>
      <p:pic>
        <p:nvPicPr>
          <p:cNvPr id="6" name="Picture 5">
            <a:extLst>
              <a:ext uri="{FF2B5EF4-FFF2-40B4-BE49-F238E27FC236}">
                <a16:creationId xmlns:a16="http://schemas.microsoft.com/office/drawing/2014/main" id="{BEF66A91-817C-4022-B7D0-E637C3F802F8}"/>
              </a:ext>
            </a:extLst>
          </p:cNvPr>
          <p:cNvPicPr>
            <a:picLocks noChangeAspect="1"/>
          </p:cNvPicPr>
          <p:nvPr/>
        </p:nvPicPr>
        <p:blipFill>
          <a:blip r:embed="rId2"/>
          <a:stretch>
            <a:fillRect/>
          </a:stretch>
        </p:blipFill>
        <p:spPr>
          <a:xfrm>
            <a:off x="1475118" y="2239272"/>
            <a:ext cx="5866920" cy="3848584"/>
          </a:xfrm>
          <a:prstGeom prst="rect">
            <a:avLst/>
          </a:prstGeom>
        </p:spPr>
      </p:pic>
    </p:spTree>
    <p:extLst>
      <p:ext uri="{BB962C8B-B14F-4D97-AF65-F5344CB8AC3E}">
        <p14:creationId xmlns:p14="http://schemas.microsoft.com/office/powerpoint/2010/main" val="2885149173"/>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B8570B-2B3A-4330-A597-745E9F474687}"/>
              </a:ext>
            </a:extLst>
          </p:cNvPr>
          <p:cNvSpPr>
            <a:spLocks noGrp="1"/>
          </p:cNvSpPr>
          <p:nvPr>
            <p:ph type="title"/>
          </p:nvPr>
        </p:nvSpPr>
        <p:spPr/>
        <p:txBody>
          <a:bodyPr/>
          <a:lstStyle/>
          <a:p>
            <a:r>
              <a:rPr lang="en-US" dirty="0"/>
              <a:t>Ancillary Service Example</a:t>
            </a:r>
          </a:p>
        </p:txBody>
      </p:sp>
      <p:pic>
        <p:nvPicPr>
          <p:cNvPr id="6" name="Content Placeholder 5">
            <a:extLst>
              <a:ext uri="{FF2B5EF4-FFF2-40B4-BE49-F238E27FC236}">
                <a16:creationId xmlns:a16="http://schemas.microsoft.com/office/drawing/2014/main" id="{F97236B4-9B70-4081-A460-C378E29663B1}"/>
              </a:ext>
            </a:extLst>
          </p:cNvPr>
          <p:cNvPicPr>
            <a:picLocks noGrp="1" noChangeAspect="1"/>
          </p:cNvPicPr>
          <p:nvPr>
            <p:ph idx="1"/>
          </p:nvPr>
        </p:nvPicPr>
        <p:blipFill>
          <a:blip r:embed="rId2"/>
          <a:stretch>
            <a:fillRect/>
          </a:stretch>
        </p:blipFill>
        <p:spPr>
          <a:xfrm>
            <a:off x="304800" y="1384589"/>
            <a:ext cx="8316913" cy="4342821"/>
          </a:xfrm>
        </p:spPr>
      </p:pic>
      <p:sp>
        <p:nvSpPr>
          <p:cNvPr id="4" name="Slide Number Placeholder 3">
            <a:extLst>
              <a:ext uri="{FF2B5EF4-FFF2-40B4-BE49-F238E27FC236}">
                <a16:creationId xmlns:a16="http://schemas.microsoft.com/office/drawing/2014/main" id="{805D20E7-3DC0-4EB9-BD0F-BBD82C151E97}"/>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308</a:t>
            </a:fld>
            <a:endParaRPr lang="ko-KR" altLang="en-US" dirty="0"/>
          </a:p>
        </p:txBody>
      </p:sp>
    </p:spTree>
    <p:extLst>
      <p:ext uri="{BB962C8B-B14F-4D97-AF65-F5344CB8AC3E}">
        <p14:creationId xmlns:p14="http://schemas.microsoft.com/office/powerpoint/2010/main" val="1975633075"/>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A19C30-0193-4568-9E83-3DA6E8D2B8D2}"/>
              </a:ext>
            </a:extLst>
          </p:cNvPr>
          <p:cNvSpPr>
            <a:spLocks noGrp="1"/>
          </p:cNvSpPr>
          <p:nvPr>
            <p:ph type="title"/>
          </p:nvPr>
        </p:nvSpPr>
        <p:spPr/>
        <p:txBody>
          <a:bodyPr/>
          <a:lstStyle/>
          <a:p>
            <a:r>
              <a:rPr lang="en-US" dirty="0"/>
              <a:t>Ancillary Service Example</a:t>
            </a:r>
          </a:p>
        </p:txBody>
      </p:sp>
      <p:pic>
        <p:nvPicPr>
          <p:cNvPr id="6" name="Content Placeholder 5">
            <a:extLst>
              <a:ext uri="{FF2B5EF4-FFF2-40B4-BE49-F238E27FC236}">
                <a16:creationId xmlns:a16="http://schemas.microsoft.com/office/drawing/2014/main" id="{037A2B91-EC3F-47CF-8CB9-1D77E0CF2E0B}"/>
              </a:ext>
            </a:extLst>
          </p:cNvPr>
          <p:cNvPicPr>
            <a:picLocks noGrp="1" noChangeAspect="1"/>
          </p:cNvPicPr>
          <p:nvPr>
            <p:ph idx="1"/>
          </p:nvPr>
        </p:nvPicPr>
        <p:blipFill>
          <a:blip r:embed="rId2"/>
          <a:stretch>
            <a:fillRect/>
          </a:stretch>
        </p:blipFill>
        <p:spPr>
          <a:xfrm>
            <a:off x="304800" y="1322118"/>
            <a:ext cx="8316913" cy="4467763"/>
          </a:xfrm>
        </p:spPr>
      </p:pic>
      <p:sp>
        <p:nvSpPr>
          <p:cNvPr id="4" name="Slide Number Placeholder 3">
            <a:extLst>
              <a:ext uri="{FF2B5EF4-FFF2-40B4-BE49-F238E27FC236}">
                <a16:creationId xmlns:a16="http://schemas.microsoft.com/office/drawing/2014/main" id="{281A1F80-3170-4792-9D55-963322A00C75}"/>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309</a:t>
            </a:fld>
            <a:endParaRPr lang="ko-KR" altLang="en-US" dirty="0"/>
          </a:p>
        </p:txBody>
      </p:sp>
    </p:spTree>
    <p:extLst>
      <p:ext uri="{BB962C8B-B14F-4D97-AF65-F5344CB8AC3E}">
        <p14:creationId xmlns:p14="http://schemas.microsoft.com/office/powerpoint/2010/main" val="955137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163C-F887-5B8C-3BA2-5C6BFCB9D837}"/>
              </a:ext>
            </a:extLst>
          </p:cNvPr>
          <p:cNvSpPr>
            <a:spLocks noGrp="1"/>
          </p:cNvSpPr>
          <p:nvPr>
            <p:ph type="title"/>
          </p:nvPr>
        </p:nvSpPr>
        <p:spPr/>
        <p:txBody>
          <a:bodyPr/>
          <a:lstStyle/>
          <a:p>
            <a:r>
              <a:rPr lang="en-US" dirty="0"/>
              <a:t>Use PVGIS to Get Data</a:t>
            </a:r>
          </a:p>
        </p:txBody>
      </p:sp>
      <p:sp>
        <p:nvSpPr>
          <p:cNvPr id="3" name="Content Placeholder 2">
            <a:extLst>
              <a:ext uri="{FF2B5EF4-FFF2-40B4-BE49-F238E27FC236}">
                <a16:creationId xmlns:a16="http://schemas.microsoft.com/office/drawing/2014/main" id="{B297FE0D-8131-DC2A-6856-ACD9D3A480E1}"/>
              </a:ext>
            </a:extLst>
          </p:cNvPr>
          <p:cNvSpPr>
            <a:spLocks noGrp="1"/>
          </p:cNvSpPr>
          <p:nvPr>
            <p:ph idx="1"/>
          </p:nvPr>
        </p:nvSpPr>
        <p:spPr/>
        <p:txBody>
          <a:bodyPr/>
          <a:lstStyle/>
          <a:p>
            <a:r>
              <a:rPr lang="en-US" dirty="0"/>
              <a:t>Provides hourly data for different places</a:t>
            </a:r>
          </a:p>
          <a:p>
            <a:r>
              <a:rPr lang="en-US" dirty="0"/>
              <a:t>Try off-shore Korea and Mozambique</a:t>
            </a:r>
          </a:p>
          <a:p>
            <a:r>
              <a:rPr lang="en-US" dirty="0"/>
              <a:t>Provides hourly data since 2005 up to 2023</a:t>
            </a:r>
          </a:p>
          <a:p>
            <a:r>
              <a:rPr lang="en-US" dirty="0"/>
              <a:t>Adjust dates by adding 1/24 to prior date</a:t>
            </a:r>
          </a:p>
          <a:p>
            <a:r>
              <a:rPr lang="en-US" dirty="0"/>
              <a:t>Use LOOKUP and SUMIF to summarize the data</a:t>
            </a:r>
          </a:p>
          <a:p>
            <a:r>
              <a:rPr lang="en-US" dirty="0"/>
              <a:t>Present alternative time periods for data with the NA() function</a:t>
            </a:r>
          </a:p>
          <a:p>
            <a:r>
              <a:rPr lang="en-US" dirty="0"/>
              <a:t>Use Spinner buttons to show different months and years</a:t>
            </a:r>
          </a:p>
          <a:p>
            <a:endParaRPr lang="en-US" dirty="0"/>
          </a:p>
        </p:txBody>
      </p:sp>
      <p:sp>
        <p:nvSpPr>
          <p:cNvPr id="4" name="Slide Number Placeholder 3">
            <a:extLst>
              <a:ext uri="{FF2B5EF4-FFF2-40B4-BE49-F238E27FC236}">
                <a16:creationId xmlns:a16="http://schemas.microsoft.com/office/drawing/2014/main" id="{B11B1925-0AF0-73FB-542B-8594CFF1D913}"/>
              </a:ext>
            </a:extLst>
          </p:cNvPr>
          <p:cNvSpPr>
            <a:spLocks noGrp="1"/>
          </p:cNvSpPr>
          <p:nvPr>
            <p:ph type="sldNum" sz="quarter" idx="12"/>
          </p:nvPr>
        </p:nvSpPr>
        <p:spPr/>
        <p:txBody>
          <a:bodyPr/>
          <a:lstStyle/>
          <a:p>
            <a:fld id="{EB241CD2-1E45-42A3-B213-66A034DF9A3B}" type="slidenum">
              <a:rPr lang="en-GB" smtClean="0"/>
              <a:t>31</a:t>
            </a:fld>
            <a:endParaRPr lang="en-GB" dirty="0"/>
          </a:p>
        </p:txBody>
      </p:sp>
    </p:spTree>
    <p:extLst>
      <p:ext uri="{BB962C8B-B14F-4D97-AF65-F5344CB8AC3E}">
        <p14:creationId xmlns:p14="http://schemas.microsoft.com/office/powerpoint/2010/main" val="3644893558"/>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E94F1F-60C2-43FA-8C32-ECC537D35502}"/>
              </a:ext>
            </a:extLst>
          </p:cNvPr>
          <p:cNvSpPr>
            <a:spLocks noGrp="1"/>
          </p:cNvSpPr>
          <p:nvPr>
            <p:ph type="title"/>
          </p:nvPr>
        </p:nvSpPr>
        <p:spPr/>
        <p:txBody>
          <a:bodyPr>
            <a:normAutofit fontScale="90000"/>
          </a:bodyPr>
          <a:lstStyle/>
          <a:p>
            <a:r>
              <a:rPr lang="en-US" dirty="0"/>
              <a:t>Value of Ancillary Service – Measure in Amount per kW-year and not per kWh</a:t>
            </a:r>
          </a:p>
        </p:txBody>
      </p:sp>
      <p:sp>
        <p:nvSpPr>
          <p:cNvPr id="2" name="Content Placeholder 1">
            <a:extLst>
              <a:ext uri="{FF2B5EF4-FFF2-40B4-BE49-F238E27FC236}">
                <a16:creationId xmlns:a16="http://schemas.microsoft.com/office/drawing/2014/main" id="{8241958F-775C-42BA-BCE2-F58F51DC474C}"/>
              </a:ext>
            </a:extLst>
          </p:cNvPr>
          <p:cNvSpPr>
            <a:spLocks noGrp="1"/>
          </p:cNvSpPr>
          <p:nvPr>
            <p:ph idx="1"/>
          </p:nvPr>
        </p:nvSpPr>
        <p:spPr/>
        <p:txBody>
          <a:bodyPr/>
          <a:lstStyle/>
          <a:p>
            <a:r>
              <a:rPr lang="en-US" dirty="0">
                <a:solidFill>
                  <a:srgbClr val="0A0A0A"/>
                </a:solidFill>
                <a:latin typeface="Georgia" panose="02040502050405020303" pitchFamily="18" charset="0"/>
              </a:rPr>
              <a:t>F</a:t>
            </a:r>
            <a:r>
              <a:rPr lang="en-US" b="0" i="0" dirty="0">
                <a:solidFill>
                  <a:srgbClr val="0A0A0A"/>
                </a:solidFill>
                <a:effectLst/>
                <a:latin typeface="Georgia" panose="02040502050405020303" pitchFamily="18" charset="0"/>
              </a:rPr>
              <a:t>or a battery entering service in 2021 in the California ISO, PA Consulting projects a decline in ancillary service revenues:</a:t>
            </a:r>
          </a:p>
          <a:p>
            <a:pPr lvl="1"/>
            <a:r>
              <a:rPr lang="en-US" b="0" i="0" dirty="0">
                <a:solidFill>
                  <a:srgbClr val="0A0A0A"/>
                </a:solidFill>
                <a:effectLst/>
                <a:latin typeface="Georgia" panose="02040502050405020303" pitchFamily="18" charset="0"/>
              </a:rPr>
              <a:t>Over $70/kW-year in 2021, </a:t>
            </a:r>
          </a:p>
          <a:p>
            <a:pPr lvl="1"/>
            <a:r>
              <a:rPr lang="en-US" dirty="0">
                <a:solidFill>
                  <a:srgbClr val="0A0A0A"/>
                </a:solidFill>
                <a:latin typeface="Georgia" panose="02040502050405020303" pitchFamily="18" charset="0"/>
              </a:rPr>
              <a:t>Just</a:t>
            </a:r>
            <a:r>
              <a:rPr lang="en-US" b="0" i="0" dirty="0">
                <a:solidFill>
                  <a:srgbClr val="0A0A0A"/>
                </a:solidFill>
                <a:effectLst/>
                <a:latin typeface="Georgia" panose="02040502050405020303" pitchFamily="18" charset="0"/>
              </a:rPr>
              <a:t> over $10/kW-year by 2027</a:t>
            </a:r>
          </a:p>
          <a:p>
            <a:pPr marL="457200" lvl="1" indent="0">
              <a:buNone/>
            </a:pPr>
            <a:endParaRPr lang="en-US" dirty="0">
              <a:solidFill>
                <a:srgbClr val="0A0A0A"/>
              </a:solidFill>
              <a:latin typeface="Georgia" panose="02040502050405020303" pitchFamily="18" charset="0"/>
            </a:endParaRPr>
          </a:p>
          <a:p>
            <a:pPr marL="457200" lvl="1" indent="0">
              <a:buNone/>
            </a:pPr>
            <a:r>
              <a:rPr lang="en-US" b="0" i="0" dirty="0">
                <a:solidFill>
                  <a:srgbClr val="0A0A0A"/>
                </a:solidFill>
                <a:effectLst/>
                <a:latin typeface="Georgia" panose="02040502050405020303" pitchFamily="18" charset="0"/>
              </a:rPr>
              <a:t>as California’s regulation and spinning reserve markets become increasingly saturated with new battery storage.</a:t>
            </a:r>
            <a:endParaRPr lang="en-US" dirty="0"/>
          </a:p>
        </p:txBody>
      </p:sp>
      <p:sp>
        <p:nvSpPr>
          <p:cNvPr id="4" name="Slide Number Placeholder 3">
            <a:extLst>
              <a:ext uri="{FF2B5EF4-FFF2-40B4-BE49-F238E27FC236}">
                <a16:creationId xmlns:a16="http://schemas.microsoft.com/office/drawing/2014/main" id="{3580D7A3-5D88-4D79-91B2-3869B4C2A4D0}"/>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310</a:t>
            </a:fld>
            <a:endParaRPr lang="ko-KR" altLang="en-US" dirty="0"/>
          </a:p>
        </p:txBody>
      </p:sp>
    </p:spTree>
    <p:extLst>
      <p:ext uri="{BB962C8B-B14F-4D97-AF65-F5344CB8AC3E}">
        <p14:creationId xmlns:p14="http://schemas.microsoft.com/office/powerpoint/2010/main" val="266004187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6368B6-C8FF-4CD9-8DD3-D996F2E6FA20}"/>
              </a:ext>
            </a:extLst>
          </p:cNvPr>
          <p:cNvSpPr>
            <a:spLocks noGrp="1"/>
          </p:cNvSpPr>
          <p:nvPr>
            <p:ph type="title"/>
          </p:nvPr>
        </p:nvSpPr>
        <p:spPr/>
        <p:txBody>
          <a:bodyPr>
            <a:normAutofit fontScale="90000"/>
          </a:bodyPr>
          <a:lstStyle/>
          <a:p>
            <a:r>
              <a:rPr lang="en-US" dirty="0"/>
              <a:t>Ramp Requirement and Increased Renewables</a:t>
            </a:r>
            <a:endParaRPr lang="en-CH" dirty="0"/>
          </a:p>
        </p:txBody>
      </p:sp>
      <p:pic>
        <p:nvPicPr>
          <p:cNvPr id="5" name="Content Placeholder 4">
            <a:extLst>
              <a:ext uri="{FF2B5EF4-FFF2-40B4-BE49-F238E27FC236}">
                <a16:creationId xmlns:a16="http://schemas.microsoft.com/office/drawing/2014/main" id="{2F111F24-A15B-433A-9D64-8A1383317CC7}"/>
              </a:ext>
            </a:extLst>
          </p:cNvPr>
          <p:cNvPicPr>
            <a:picLocks noGrp="1" noChangeAspect="1"/>
          </p:cNvPicPr>
          <p:nvPr>
            <p:ph idx="1"/>
          </p:nvPr>
        </p:nvPicPr>
        <p:blipFill>
          <a:blip r:embed="rId2"/>
          <a:stretch>
            <a:fillRect/>
          </a:stretch>
        </p:blipFill>
        <p:spPr>
          <a:xfrm>
            <a:off x="304800" y="1437541"/>
            <a:ext cx="8316913" cy="4236917"/>
          </a:xfrm>
          <a:prstGeom prst="rect">
            <a:avLst/>
          </a:prstGeom>
        </p:spPr>
      </p:pic>
      <p:sp>
        <p:nvSpPr>
          <p:cNvPr id="4" name="Slide Number Placeholder 3">
            <a:extLst>
              <a:ext uri="{FF2B5EF4-FFF2-40B4-BE49-F238E27FC236}">
                <a16:creationId xmlns:a16="http://schemas.microsoft.com/office/drawing/2014/main" id="{E0F18214-2910-452E-91EF-7AA297D70039}"/>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311</a:t>
            </a:fld>
            <a:endParaRPr lang="ko-KR" altLang="en-US" dirty="0"/>
          </a:p>
        </p:txBody>
      </p:sp>
    </p:spTree>
    <p:extLst>
      <p:ext uri="{BB962C8B-B14F-4D97-AF65-F5344CB8AC3E}">
        <p14:creationId xmlns:p14="http://schemas.microsoft.com/office/powerpoint/2010/main" val="2175442520"/>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1C470-F776-4E5B-BF52-BBF1A822F7E0}"/>
              </a:ext>
            </a:extLst>
          </p:cNvPr>
          <p:cNvSpPr>
            <a:spLocks noGrp="1"/>
          </p:cNvSpPr>
          <p:nvPr>
            <p:ph type="title"/>
          </p:nvPr>
        </p:nvSpPr>
        <p:spPr/>
        <p:txBody>
          <a:bodyPr>
            <a:normAutofit fontScale="90000"/>
          </a:bodyPr>
          <a:lstStyle/>
          <a:p>
            <a:r>
              <a:rPr lang="en-029" dirty="0"/>
              <a:t>Variance in Estimated Cost of Ancillary Services</a:t>
            </a:r>
          </a:p>
        </p:txBody>
      </p:sp>
      <p:pic>
        <p:nvPicPr>
          <p:cNvPr id="4" name="Content Placeholder 3">
            <a:extLst>
              <a:ext uri="{FF2B5EF4-FFF2-40B4-BE49-F238E27FC236}">
                <a16:creationId xmlns:a16="http://schemas.microsoft.com/office/drawing/2014/main" id="{A97C58F4-5908-4C21-A2D8-4C41A2E4C7DA}"/>
              </a:ext>
            </a:extLst>
          </p:cNvPr>
          <p:cNvPicPr>
            <a:picLocks noGrp="1" noChangeAspect="1"/>
          </p:cNvPicPr>
          <p:nvPr>
            <p:ph idx="1"/>
          </p:nvPr>
        </p:nvPicPr>
        <p:blipFill>
          <a:blip r:embed="rId2"/>
          <a:stretch>
            <a:fillRect/>
          </a:stretch>
        </p:blipFill>
        <p:spPr>
          <a:xfrm>
            <a:off x="304800" y="1314466"/>
            <a:ext cx="8316913" cy="4483068"/>
          </a:xfrm>
          <a:prstGeom prst="rect">
            <a:avLst/>
          </a:prstGeom>
        </p:spPr>
      </p:pic>
    </p:spTree>
    <p:extLst>
      <p:ext uri="{BB962C8B-B14F-4D97-AF65-F5344CB8AC3E}">
        <p14:creationId xmlns:p14="http://schemas.microsoft.com/office/powerpoint/2010/main" val="2587617359"/>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62DB5-BA2D-5B8A-5587-511128EBE980}"/>
              </a:ext>
            </a:extLst>
          </p:cNvPr>
          <p:cNvSpPr>
            <a:spLocks noGrp="1"/>
          </p:cNvSpPr>
          <p:nvPr>
            <p:ph type="title"/>
          </p:nvPr>
        </p:nvSpPr>
        <p:spPr/>
        <p:txBody>
          <a:bodyPr/>
          <a:lstStyle/>
          <a:p>
            <a:r>
              <a:rPr lang="en-US" dirty="0"/>
              <a:t>Comment  – Extended Outages</a:t>
            </a:r>
          </a:p>
        </p:txBody>
      </p:sp>
      <p:sp>
        <p:nvSpPr>
          <p:cNvPr id="3" name="Content Placeholder 2">
            <a:extLst>
              <a:ext uri="{FF2B5EF4-FFF2-40B4-BE49-F238E27FC236}">
                <a16:creationId xmlns:a16="http://schemas.microsoft.com/office/drawing/2014/main" id="{883F410F-7075-5487-3682-F8968EB65001}"/>
              </a:ext>
            </a:extLst>
          </p:cNvPr>
          <p:cNvSpPr>
            <a:spLocks noGrp="1"/>
          </p:cNvSpPr>
          <p:nvPr>
            <p:ph idx="1"/>
          </p:nvPr>
        </p:nvSpPr>
        <p:spPr>
          <a:noFill/>
        </p:spPr>
        <p:txBody>
          <a:bodyPr/>
          <a:lstStyle/>
          <a:p>
            <a:r>
              <a:rPr lang="en-US" sz="2800" b="1" i="0" dirty="0">
                <a:solidFill>
                  <a:srgbClr val="1F497D"/>
                </a:solidFill>
                <a:effectLst/>
                <a:latin typeface="Calibri" panose="020F0502020204030204" pitchFamily="34" charset="0"/>
              </a:rPr>
              <a:t>A case comparison for long duration batteries during extended outages such as 8 hours or more.</a:t>
            </a:r>
          </a:p>
          <a:p>
            <a:endParaRPr lang="en-US" sz="2800" b="1" dirty="0">
              <a:solidFill>
                <a:srgbClr val="1F497D"/>
              </a:solidFill>
              <a:latin typeface="Calibri" panose="020F0502020204030204" pitchFamily="34" charset="0"/>
            </a:endParaRPr>
          </a:p>
          <a:p>
            <a:r>
              <a:rPr lang="en-US" sz="2800" dirty="0">
                <a:solidFill>
                  <a:srgbClr val="1F497D"/>
                </a:solidFill>
                <a:latin typeface="Calibri" panose="020F0502020204030204" pitchFamily="34" charset="0"/>
              </a:rPr>
              <a:t>Assume that this is like a peaking plant case</a:t>
            </a:r>
          </a:p>
          <a:p>
            <a:r>
              <a:rPr lang="en-US" sz="2800" i="0" dirty="0">
                <a:solidFill>
                  <a:srgbClr val="1F497D"/>
                </a:solidFill>
                <a:effectLst/>
                <a:latin typeface="Calibri" panose="020F0502020204030204" pitchFamily="34" charset="0"/>
              </a:rPr>
              <a:t>Could build</a:t>
            </a:r>
            <a:r>
              <a:rPr lang="en-US" sz="2800" dirty="0">
                <a:solidFill>
                  <a:srgbClr val="1F497D"/>
                </a:solidFill>
                <a:latin typeface="Calibri" panose="020F0502020204030204" pitchFamily="34" charset="0"/>
              </a:rPr>
              <a:t> a diesel plant or combustion turbine that will operate rarely</a:t>
            </a:r>
          </a:p>
          <a:p>
            <a:r>
              <a:rPr lang="en-US" sz="2800" i="0" dirty="0">
                <a:solidFill>
                  <a:srgbClr val="1F497D"/>
                </a:solidFill>
                <a:effectLst/>
                <a:latin typeface="Calibri" panose="020F0502020204030204" pitchFamily="34" charset="0"/>
              </a:rPr>
              <a:t>Need an assumption about capacity factor of peaking plants because of tradeoff between capital costs and energy costs. We make sensitivity.</a:t>
            </a:r>
          </a:p>
          <a:p>
            <a:endParaRPr lang="en-US" sz="2800" i="0" dirty="0">
              <a:solidFill>
                <a:srgbClr val="1F497D"/>
              </a:solidFill>
              <a:effectLst/>
              <a:latin typeface="Calibri" panose="020F0502020204030204" pitchFamily="34" charset="0"/>
            </a:endParaRPr>
          </a:p>
          <a:p>
            <a:endParaRPr lang="en-US" sz="2800" dirty="0">
              <a:solidFill>
                <a:srgbClr val="1F497D"/>
              </a:solidFill>
              <a:latin typeface="Calibri" panose="020F0502020204030204" pitchFamily="34" charset="0"/>
            </a:endParaRPr>
          </a:p>
          <a:p>
            <a:endParaRPr lang="en-US" dirty="0"/>
          </a:p>
        </p:txBody>
      </p:sp>
    </p:spTree>
    <p:extLst>
      <p:ext uri="{BB962C8B-B14F-4D97-AF65-F5344CB8AC3E}">
        <p14:creationId xmlns:p14="http://schemas.microsoft.com/office/powerpoint/2010/main" val="3429007152"/>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6569-45ED-33D4-F212-8DB9D6098D06}"/>
              </a:ext>
            </a:extLst>
          </p:cNvPr>
          <p:cNvSpPr>
            <a:spLocks noGrp="1"/>
          </p:cNvSpPr>
          <p:nvPr>
            <p:ph type="title"/>
          </p:nvPr>
        </p:nvSpPr>
        <p:spPr/>
        <p:txBody>
          <a:bodyPr>
            <a:normAutofit fontScale="90000"/>
          </a:bodyPr>
          <a:lstStyle/>
          <a:p>
            <a:r>
              <a:rPr lang="en-US" dirty="0"/>
              <a:t>Levelized Solar Cost with Two Hour Battery for Ancillary Service</a:t>
            </a:r>
          </a:p>
        </p:txBody>
      </p:sp>
      <p:sp>
        <p:nvSpPr>
          <p:cNvPr id="3" name="Content Placeholder 2">
            <a:extLst>
              <a:ext uri="{FF2B5EF4-FFF2-40B4-BE49-F238E27FC236}">
                <a16:creationId xmlns:a16="http://schemas.microsoft.com/office/drawing/2014/main" id="{15F9ACFB-52A6-2842-AD30-9CA2C8C2F4ED}"/>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253A418-705D-F98E-629B-84D8E85AC31C}"/>
              </a:ext>
            </a:extLst>
          </p:cNvPr>
          <p:cNvPicPr>
            <a:picLocks noChangeAspect="1"/>
          </p:cNvPicPr>
          <p:nvPr/>
        </p:nvPicPr>
        <p:blipFill>
          <a:blip r:embed="rId2"/>
          <a:stretch>
            <a:fillRect/>
          </a:stretch>
        </p:blipFill>
        <p:spPr>
          <a:xfrm>
            <a:off x="3467845" y="1209675"/>
            <a:ext cx="4477375" cy="2648320"/>
          </a:xfrm>
          <a:prstGeom prst="rect">
            <a:avLst/>
          </a:prstGeom>
        </p:spPr>
      </p:pic>
      <p:pic>
        <p:nvPicPr>
          <p:cNvPr id="7" name="Picture 6">
            <a:extLst>
              <a:ext uri="{FF2B5EF4-FFF2-40B4-BE49-F238E27FC236}">
                <a16:creationId xmlns:a16="http://schemas.microsoft.com/office/drawing/2014/main" id="{A3823645-E965-64AE-F76B-C9CF549E9081}"/>
              </a:ext>
            </a:extLst>
          </p:cNvPr>
          <p:cNvPicPr>
            <a:picLocks noChangeAspect="1"/>
          </p:cNvPicPr>
          <p:nvPr/>
        </p:nvPicPr>
        <p:blipFill>
          <a:blip r:embed="rId3"/>
          <a:stretch>
            <a:fillRect/>
          </a:stretch>
        </p:blipFill>
        <p:spPr>
          <a:xfrm>
            <a:off x="3496424" y="4020023"/>
            <a:ext cx="4448796" cy="2648320"/>
          </a:xfrm>
          <a:prstGeom prst="rect">
            <a:avLst/>
          </a:prstGeom>
        </p:spPr>
      </p:pic>
      <p:sp>
        <p:nvSpPr>
          <p:cNvPr id="8" name="TextBox 7">
            <a:extLst>
              <a:ext uri="{FF2B5EF4-FFF2-40B4-BE49-F238E27FC236}">
                <a16:creationId xmlns:a16="http://schemas.microsoft.com/office/drawing/2014/main" id="{975E5606-4691-F75A-17A4-7DA39EC0E86B}"/>
              </a:ext>
            </a:extLst>
          </p:cNvPr>
          <p:cNvSpPr txBox="1"/>
          <p:nvPr/>
        </p:nvSpPr>
        <p:spPr>
          <a:xfrm>
            <a:off x="320040" y="2032000"/>
            <a:ext cx="2541693" cy="923330"/>
          </a:xfrm>
          <a:prstGeom prst="rect">
            <a:avLst/>
          </a:prstGeom>
          <a:noFill/>
        </p:spPr>
        <p:txBody>
          <a:bodyPr wrap="square" rtlCol="0">
            <a:spAutoFit/>
          </a:bodyPr>
          <a:lstStyle/>
          <a:p>
            <a:r>
              <a:rPr lang="en-US" dirty="0"/>
              <a:t>These cases are all less than the fuel cost of the combined cycle plant</a:t>
            </a:r>
          </a:p>
        </p:txBody>
      </p:sp>
    </p:spTree>
    <p:extLst>
      <p:ext uri="{BB962C8B-B14F-4D97-AF65-F5344CB8AC3E}">
        <p14:creationId xmlns:p14="http://schemas.microsoft.com/office/powerpoint/2010/main" val="1180160422"/>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0E377-4A36-32ED-115D-DE7DD057E022}"/>
              </a:ext>
            </a:extLst>
          </p:cNvPr>
          <p:cNvSpPr>
            <a:spLocks noGrp="1"/>
          </p:cNvSpPr>
          <p:nvPr>
            <p:ph type="ctrTitle"/>
          </p:nvPr>
        </p:nvSpPr>
        <p:spPr/>
        <p:txBody>
          <a:bodyPr/>
          <a:lstStyle/>
          <a:p>
            <a:r>
              <a:rPr lang="en-US" dirty="0"/>
              <a:t>Use Case 3:</a:t>
            </a:r>
            <a:br>
              <a:rPr lang="en-US" dirty="0"/>
            </a:br>
            <a:r>
              <a:rPr lang="en-US" dirty="0"/>
              <a:t>Load Shifting Use Case</a:t>
            </a:r>
          </a:p>
        </p:txBody>
      </p:sp>
    </p:spTree>
    <p:extLst>
      <p:ext uri="{BB962C8B-B14F-4D97-AF65-F5344CB8AC3E}">
        <p14:creationId xmlns:p14="http://schemas.microsoft.com/office/powerpoint/2010/main" val="1681411590"/>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5828-48B7-FA7A-5A0A-2EC097E1FA44}"/>
              </a:ext>
            </a:extLst>
          </p:cNvPr>
          <p:cNvSpPr>
            <a:spLocks noGrp="1"/>
          </p:cNvSpPr>
          <p:nvPr>
            <p:ph type="title"/>
          </p:nvPr>
        </p:nvSpPr>
        <p:spPr/>
        <p:txBody>
          <a:bodyPr>
            <a:normAutofit fontScale="90000"/>
          </a:bodyPr>
          <a:lstStyle/>
          <a:p>
            <a:r>
              <a:rPr lang="en-US" dirty="0"/>
              <a:t>Illustration of Jamica for a Week with some Solar</a:t>
            </a:r>
          </a:p>
        </p:txBody>
      </p:sp>
      <p:sp>
        <p:nvSpPr>
          <p:cNvPr id="3" name="Content Placeholder 2">
            <a:extLst>
              <a:ext uri="{FF2B5EF4-FFF2-40B4-BE49-F238E27FC236}">
                <a16:creationId xmlns:a16="http://schemas.microsoft.com/office/drawing/2014/main" id="{5A41D6DD-EC76-EF1B-27BA-64B5B6CE6F1F}"/>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984D8B1-E514-DBB4-DAD2-91C159120600}"/>
              </a:ext>
            </a:extLst>
          </p:cNvPr>
          <p:cNvPicPr>
            <a:picLocks noChangeAspect="1"/>
          </p:cNvPicPr>
          <p:nvPr/>
        </p:nvPicPr>
        <p:blipFill>
          <a:blip r:embed="rId2"/>
          <a:stretch>
            <a:fillRect/>
          </a:stretch>
        </p:blipFill>
        <p:spPr>
          <a:xfrm>
            <a:off x="945285" y="1433500"/>
            <a:ext cx="7268549" cy="5243380"/>
          </a:xfrm>
          <a:prstGeom prst="rect">
            <a:avLst/>
          </a:prstGeom>
        </p:spPr>
      </p:pic>
    </p:spTree>
    <p:extLst>
      <p:ext uri="{BB962C8B-B14F-4D97-AF65-F5344CB8AC3E}">
        <p14:creationId xmlns:p14="http://schemas.microsoft.com/office/powerpoint/2010/main" val="2727734035"/>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D3CC1-197D-22F1-F4A4-FD5BDD25D321}"/>
              </a:ext>
            </a:extLst>
          </p:cNvPr>
          <p:cNvSpPr>
            <a:spLocks noGrp="1"/>
          </p:cNvSpPr>
          <p:nvPr>
            <p:ph type="title"/>
          </p:nvPr>
        </p:nvSpPr>
        <p:spPr/>
        <p:txBody>
          <a:bodyPr>
            <a:normAutofit fontScale="90000"/>
          </a:bodyPr>
          <a:lstStyle/>
          <a:p>
            <a:r>
              <a:rPr lang="en-US" dirty="0"/>
              <a:t>Simulation of Load, Battery and Diesel for One Day in Micro Grid</a:t>
            </a:r>
          </a:p>
        </p:txBody>
      </p:sp>
      <p:sp>
        <p:nvSpPr>
          <p:cNvPr id="3" name="Content Placeholder 2">
            <a:extLst>
              <a:ext uri="{FF2B5EF4-FFF2-40B4-BE49-F238E27FC236}">
                <a16:creationId xmlns:a16="http://schemas.microsoft.com/office/drawing/2014/main" id="{2EA58314-1B99-62E8-09CF-357C859D8F10}"/>
              </a:ext>
            </a:extLst>
          </p:cNvPr>
          <p:cNvSpPr>
            <a:spLocks noGrp="1"/>
          </p:cNvSpPr>
          <p:nvPr>
            <p:ph idx="1"/>
          </p:nvPr>
        </p:nvSpPr>
        <p:spPr/>
        <p:txBody>
          <a:bodyPr/>
          <a:lstStyle/>
          <a:p>
            <a:r>
              <a:rPr lang="en-US" dirty="0"/>
              <a:t>Another graph allows illustration of one day. In this case there was a constraint on either the solar capacity or the battery capacity that does not allow Note that not enough batter plus solar to meet the demand. The model includes sensitivity factors on solar and battery to optimize the surplus solar used to charge the battery to meet the demand.</a:t>
            </a:r>
          </a:p>
          <a:p>
            <a:endParaRPr lang="en-US" dirty="0"/>
          </a:p>
        </p:txBody>
      </p:sp>
      <p:pic>
        <p:nvPicPr>
          <p:cNvPr id="5" name="Picture 4">
            <a:extLst>
              <a:ext uri="{FF2B5EF4-FFF2-40B4-BE49-F238E27FC236}">
                <a16:creationId xmlns:a16="http://schemas.microsoft.com/office/drawing/2014/main" id="{80D2C17F-F76B-F1A8-05C5-B66EBD690DA0}"/>
              </a:ext>
            </a:extLst>
          </p:cNvPr>
          <p:cNvPicPr>
            <a:picLocks noChangeAspect="1"/>
          </p:cNvPicPr>
          <p:nvPr/>
        </p:nvPicPr>
        <p:blipFill>
          <a:blip r:embed="rId2"/>
          <a:stretch>
            <a:fillRect/>
          </a:stretch>
        </p:blipFill>
        <p:spPr>
          <a:xfrm>
            <a:off x="1425407" y="2327289"/>
            <a:ext cx="6056048" cy="4428078"/>
          </a:xfrm>
          <a:prstGeom prst="rect">
            <a:avLst/>
          </a:prstGeom>
        </p:spPr>
      </p:pic>
      <p:cxnSp>
        <p:nvCxnSpPr>
          <p:cNvPr id="6" name="Straight Arrow Connector 5">
            <a:extLst>
              <a:ext uri="{FF2B5EF4-FFF2-40B4-BE49-F238E27FC236}">
                <a16:creationId xmlns:a16="http://schemas.microsoft.com/office/drawing/2014/main" id="{9CE1193B-B3D7-C081-54BF-989D1DADF9B3}"/>
              </a:ext>
            </a:extLst>
          </p:cNvPr>
          <p:cNvCxnSpPr/>
          <p:nvPr/>
        </p:nvCxnSpPr>
        <p:spPr>
          <a:xfrm>
            <a:off x="1302327" y="3232727"/>
            <a:ext cx="2817091" cy="1080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95C536E-8949-6012-969B-EE98B4CC5161}"/>
              </a:ext>
            </a:extLst>
          </p:cNvPr>
          <p:cNvSpPr txBox="1"/>
          <p:nvPr/>
        </p:nvSpPr>
        <p:spPr>
          <a:xfrm>
            <a:off x="101600" y="2863273"/>
            <a:ext cx="1200727" cy="1477328"/>
          </a:xfrm>
          <a:prstGeom prst="rect">
            <a:avLst/>
          </a:prstGeom>
          <a:noFill/>
        </p:spPr>
        <p:txBody>
          <a:bodyPr wrap="square" rtlCol="0">
            <a:spAutoFit/>
          </a:bodyPr>
          <a:lstStyle/>
          <a:p>
            <a:r>
              <a:rPr lang="en-US" dirty="0"/>
              <a:t>Surplus solar used to charge the battery</a:t>
            </a:r>
          </a:p>
        </p:txBody>
      </p:sp>
    </p:spTree>
    <p:extLst>
      <p:ext uri="{BB962C8B-B14F-4D97-AF65-F5344CB8AC3E}">
        <p14:creationId xmlns:p14="http://schemas.microsoft.com/office/powerpoint/2010/main" val="2055958551"/>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58A62F-F4FF-43A0-475F-EA4779208310}"/>
              </a:ext>
            </a:extLst>
          </p:cNvPr>
          <p:cNvSpPr>
            <a:spLocks noGrp="1"/>
          </p:cNvSpPr>
          <p:nvPr>
            <p:ph type="title"/>
          </p:nvPr>
        </p:nvSpPr>
        <p:spPr/>
        <p:txBody>
          <a:bodyPr/>
          <a:lstStyle/>
          <a:p>
            <a:r>
              <a:rPr lang="en-US" dirty="0"/>
              <a:t>Results of Dispatch for Nagonha</a:t>
            </a:r>
          </a:p>
        </p:txBody>
      </p:sp>
      <p:sp>
        <p:nvSpPr>
          <p:cNvPr id="5" name="Content Placeholder 4">
            <a:extLst>
              <a:ext uri="{FF2B5EF4-FFF2-40B4-BE49-F238E27FC236}">
                <a16:creationId xmlns:a16="http://schemas.microsoft.com/office/drawing/2014/main" id="{980F31AF-2A60-8302-FCFD-43129869BBFA}"/>
              </a:ext>
            </a:extLst>
          </p:cNvPr>
          <p:cNvSpPr>
            <a:spLocks noGrp="1"/>
          </p:cNvSpPr>
          <p:nvPr>
            <p:ph idx="1"/>
          </p:nvPr>
        </p:nvSpPr>
        <p:spPr/>
        <p:txBody>
          <a:bodyPr/>
          <a:lstStyle/>
          <a:p>
            <a:r>
              <a:rPr lang="en-US" dirty="0"/>
              <a:t>For the Nagonha case, the sizing of the system was relatively small relative to the demand. This is illustrated by the two graphs below where there was not sufficient solar and battery capacity to meet 24-hour demand in periods with relatively low solar. Note that in July there is a lot of purple area represented by required diesel capacity.</a:t>
            </a:r>
          </a:p>
          <a:p>
            <a:endParaRPr lang="en-US" dirty="0"/>
          </a:p>
        </p:txBody>
      </p:sp>
      <p:pic>
        <p:nvPicPr>
          <p:cNvPr id="7" name="Picture 6" descr="A graph of different colored lines&#10;&#10;AI-generated content may be incorrect.">
            <a:extLst>
              <a:ext uri="{FF2B5EF4-FFF2-40B4-BE49-F238E27FC236}">
                <a16:creationId xmlns:a16="http://schemas.microsoft.com/office/drawing/2014/main" id="{B53EE5CB-9CB1-9651-853B-BADAF266DC8E}"/>
              </a:ext>
            </a:extLst>
          </p:cNvPr>
          <p:cNvPicPr>
            <a:picLocks noChangeAspect="1"/>
          </p:cNvPicPr>
          <p:nvPr/>
        </p:nvPicPr>
        <p:blipFill>
          <a:blip r:embed="rId2"/>
          <a:stretch>
            <a:fillRect/>
          </a:stretch>
        </p:blipFill>
        <p:spPr>
          <a:xfrm>
            <a:off x="200025" y="2707502"/>
            <a:ext cx="4054238" cy="2946139"/>
          </a:xfrm>
          <a:prstGeom prst="rect">
            <a:avLst/>
          </a:prstGeom>
        </p:spPr>
      </p:pic>
      <p:pic>
        <p:nvPicPr>
          <p:cNvPr id="9" name="Picture 8" descr="A graph with different colored lines&#10;&#10;AI-generated content may be incorrect.">
            <a:extLst>
              <a:ext uri="{FF2B5EF4-FFF2-40B4-BE49-F238E27FC236}">
                <a16:creationId xmlns:a16="http://schemas.microsoft.com/office/drawing/2014/main" id="{A02630BA-80B8-E18D-6B4D-DE1327F6F39B}"/>
              </a:ext>
            </a:extLst>
          </p:cNvPr>
          <p:cNvPicPr>
            <a:picLocks noChangeAspect="1"/>
          </p:cNvPicPr>
          <p:nvPr/>
        </p:nvPicPr>
        <p:blipFill>
          <a:blip r:embed="rId3"/>
          <a:stretch>
            <a:fillRect/>
          </a:stretch>
        </p:blipFill>
        <p:spPr>
          <a:xfrm>
            <a:off x="4572000" y="2702186"/>
            <a:ext cx="3924886" cy="2878826"/>
          </a:xfrm>
          <a:prstGeom prst="rect">
            <a:avLst/>
          </a:prstGeom>
        </p:spPr>
      </p:pic>
    </p:spTree>
    <p:extLst>
      <p:ext uri="{BB962C8B-B14F-4D97-AF65-F5344CB8AC3E}">
        <p14:creationId xmlns:p14="http://schemas.microsoft.com/office/powerpoint/2010/main" val="4027638647"/>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210D1-F9C1-BB14-21D3-D71924F70C4F}"/>
              </a:ext>
            </a:extLst>
          </p:cNvPr>
          <p:cNvSpPr>
            <a:spLocks noGrp="1"/>
          </p:cNvSpPr>
          <p:nvPr>
            <p:ph type="title"/>
          </p:nvPr>
        </p:nvSpPr>
        <p:spPr/>
        <p:txBody>
          <a:bodyPr/>
          <a:lstStyle/>
          <a:p>
            <a:r>
              <a:rPr lang="en-US" dirty="0"/>
              <a:t>Duck Curve and Solar</a:t>
            </a:r>
          </a:p>
        </p:txBody>
      </p:sp>
      <p:sp>
        <p:nvSpPr>
          <p:cNvPr id="3" name="Content Placeholder 2">
            <a:extLst>
              <a:ext uri="{FF2B5EF4-FFF2-40B4-BE49-F238E27FC236}">
                <a16:creationId xmlns:a16="http://schemas.microsoft.com/office/drawing/2014/main" id="{2B86B7A3-2E4A-8846-5047-7BB93ACA0109}"/>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CF7C8F4-80A3-50D5-DF98-42067CD07B55}"/>
              </a:ext>
            </a:extLst>
          </p:cNvPr>
          <p:cNvPicPr>
            <a:picLocks noChangeAspect="1"/>
          </p:cNvPicPr>
          <p:nvPr/>
        </p:nvPicPr>
        <p:blipFill>
          <a:blip r:embed="rId2"/>
          <a:stretch>
            <a:fillRect/>
          </a:stretch>
        </p:blipFill>
        <p:spPr>
          <a:xfrm>
            <a:off x="551793" y="1324748"/>
            <a:ext cx="7772399" cy="5190351"/>
          </a:xfrm>
          <a:prstGeom prst="rect">
            <a:avLst/>
          </a:prstGeom>
        </p:spPr>
      </p:pic>
    </p:spTree>
    <p:extLst>
      <p:ext uri="{BB962C8B-B14F-4D97-AF65-F5344CB8AC3E}">
        <p14:creationId xmlns:p14="http://schemas.microsoft.com/office/powerpoint/2010/main" val="1202242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5A4C9-BB3E-4155-A5BE-608D03CFFE71}"/>
              </a:ext>
            </a:extLst>
          </p:cNvPr>
          <p:cNvSpPr>
            <a:spLocks noGrp="1"/>
          </p:cNvSpPr>
          <p:nvPr>
            <p:ph type="title"/>
          </p:nvPr>
        </p:nvSpPr>
        <p:spPr/>
        <p:txBody>
          <a:bodyPr/>
          <a:lstStyle/>
          <a:p>
            <a:r>
              <a:rPr lang="en-029" dirty="0"/>
              <a:t>General From World Wind Map</a:t>
            </a:r>
          </a:p>
        </p:txBody>
      </p:sp>
      <p:pic>
        <p:nvPicPr>
          <p:cNvPr id="4" name="Content Placeholder 3">
            <a:extLst>
              <a:ext uri="{FF2B5EF4-FFF2-40B4-BE49-F238E27FC236}">
                <a16:creationId xmlns:a16="http://schemas.microsoft.com/office/drawing/2014/main" id="{0DDFF60E-6C80-4DA8-859E-00EE06D5D36F}"/>
              </a:ext>
            </a:extLst>
          </p:cNvPr>
          <p:cNvPicPr>
            <a:picLocks noGrp="1" noChangeAspect="1"/>
          </p:cNvPicPr>
          <p:nvPr>
            <p:ph idx="1"/>
          </p:nvPr>
        </p:nvPicPr>
        <p:blipFill>
          <a:blip r:embed="rId2"/>
          <a:stretch>
            <a:fillRect/>
          </a:stretch>
        </p:blipFill>
        <p:spPr>
          <a:xfrm>
            <a:off x="247048" y="1957648"/>
            <a:ext cx="8316913" cy="4019290"/>
          </a:xfrm>
          <a:prstGeom prst="rect">
            <a:avLst/>
          </a:prstGeom>
        </p:spPr>
      </p:pic>
      <p:sp>
        <p:nvSpPr>
          <p:cNvPr id="3" name="Text Placeholder 2">
            <a:extLst>
              <a:ext uri="{FF2B5EF4-FFF2-40B4-BE49-F238E27FC236}">
                <a16:creationId xmlns:a16="http://schemas.microsoft.com/office/drawing/2014/main" id="{56EF4AE0-DB7E-4A9E-0178-B14B275CC326}"/>
              </a:ext>
            </a:extLst>
          </p:cNvPr>
          <p:cNvSpPr>
            <a:spLocks noGrp="1"/>
          </p:cNvSpPr>
          <p:nvPr>
            <p:ph type="body" sz="quarter" idx="4294967295"/>
          </p:nvPr>
        </p:nvSpPr>
        <p:spPr>
          <a:xfrm>
            <a:off x="0" y="1060450"/>
            <a:ext cx="8470900" cy="4916488"/>
          </a:xfrm>
        </p:spPr>
        <p:txBody>
          <a:bodyPr/>
          <a:lstStyle/>
          <a:p>
            <a:r>
              <a:rPr lang="en-US" dirty="0"/>
              <a:t>Google world wind map</a:t>
            </a:r>
          </a:p>
          <a:p>
            <a:r>
              <a:rPr lang="en-US" dirty="0"/>
              <a:t>Change to meters per second</a:t>
            </a:r>
          </a:p>
        </p:txBody>
      </p:sp>
      <p:sp>
        <p:nvSpPr>
          <p:cNvPr id="5" name="TextBox 4">
            <a:extLst>
              <a:ext uri="{FF2B5EF4-FFF2-40B4-BE49-F238E27FC236}">
                <a16:creationId xmlns:a16="http://schemas.microsoft.com/office/drawing/2014/main" id="{0F288D52-6A6D-80D7-F08E-E0C4BF219AB2}"/>
              </a:ext>
            </a:extLst>
          </p:cNvPr>
          <p:cNvSpPr txBox="1"/>
          <p:nvPr/>
        </p:nvSpPr>
        <p:spPr>
          <a:xfrm>
            <a:off x="5629835" y="881062"/>
            <a:ext cx="2268071" cy="646331"/>
          </a:xfrm>
          <a:prstGeom prst="rect">
            <a:avLst/>
          </a:prstGeom>
          <a:solidFill>
            <a:srgbClr val="FFFF00"/>
          </a:solidFill>
        </p:spPr>
        <p:txBody>
          <a:bodyPr wrap="square" rtlCol="0">
            <a:spAutoFit/>
          </a:bodyPr>
          <a:lstStyle/>
          <a:p>
            <a:r>
              <a:rPr lang="en-US" dirty="0"/>
              <a:t>Fun to play with, but only this instant</a:t>
            </a:r>
          </a:p>
        </p:txBody>
      </p:sp>
    </p:spTree>
    <p:extLst>
      <p:ext uri="{BB962C8B-B14F-4D97-AF65-F5344CB8AC3E}">
        <p14:creationId xmlns:p14="http://schemas.microsoft.com/office/powerpoint/2010/main" val="1883870547"/>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BE3E6-FB4B-804F-7690-5400EDA1CC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A03AC1-1A97-EBCB-EB11-5FA853155821}"/>
              </a:ext>
            </a:extLst>
          </p:cNvPr>
          <p:cNvSpPr>
            <a:spLocks noGrp="1"/>
          </p:cNvSpPr>
          <p:nvPr>
            <p:ph type="ctrTitle"/>
          </p:nvPr>
        </p:nvSpPr>
        <p:spPr/>
        <p:txBody>
          <a:bodyPr>
            <a:normAutofit fontScale="90000"/>
          </a:bodyPr>
          <a:lstStyle/>
          <a:p>
            <a:r>
              <a:rPr lang="en-US" dirty="0"/>
              <a:t>California Duck Diagram and More Extreme Need for Ramping and Spinning Reserve</a:t>
            </a:r>
            <a:endParaRPr lang="en-CH" dirty="0"/>
          </a:p>
        </p:txBody>
      </p:sp>
      <p:sp>
        <p:nvSpPr>
          <p:cNvPr id="4" name="Slide Number Placeholder 3">
            <a:extLst>
              <a:ext uri="{FF2B5EF4-FFF2-40B4-BE49-F238E27FC236}">
                <a16:creationId xmlns:a16="http://schemas.microsoft.com/office/drawing/2014/main" id="{C16D8F82-5065-D95D-EDDD-1EEEA78EF9FC}"/>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320</a:t>
            </a:fld>
            <a:endParaRPr lang="ko-KR" altLang="en-US" dirty="0"/>
          </a:p>
        </p:txBody>
      </p:sp>
      <p:pic>
        <p:nvPicPr>
          <p:cNvPr id="5" name="Content Placeholder 4">
            <a:extLst>
              <a:ext uri="{FF2B5EF4-FFF2-40B4-BE49-F238E27FC236}">
                <a16:creationId xmlns:a16="http://schemas.microsoft.com/office/drawing/2014/main" id="{C0E352F6-5172-32E4-A2A3-21F1E188D197}"/>
              </a:ext>
            </a:extLst>
          </p:cNvPr>
          <p:cNvPicPr>
            <a:picLocks noGrp="1" noChangeAspect="1"/>
          </p:cNvPicPr>
          <p:nvPr>
            <p:ph idx="4294967295"/>
          </p:nvPr>
        </p:nvPicPr>
        <p:blipFill>
          <a:blip r:embed="rId2"/>
          <a:stretch>
            <a:fillRect/>
          </a:stretch>
        </p:blipFill>
        <p:spPr>
          <a:xfrm>
            <a:off x="1155939" y="1504682"/>
            <a:ext cx="7199785" cy="5067667"/>
          </a:xfrm>
          <a:prstGeom prst="rect">
            <a:avLst/>
          </a:prstGeom>
        </p:spPr>
      </p:pic>
    </p:spTree>
    <p:extLst>
      <p:ext uri="{BB962C8B-B14F-4D97-AF65-F5344CB8AC3E}">
        <p14:creationId xmlns:p14="http://schemas.microsoft.com/office/powerpoint/2010/main" val="3194027560"/>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7111A5-A558-4AB1-9845-4196D3841E0A}"/>
              </a:ext>
            </a:extLst>
          </p:cNvPr>
          <p:cNvSpPr>
            <a:spLocks noGrp="1"/>
          </p:cNvSpPr>
          <p:nvPr>
            <p:ph type="ctrTitle"/>
          </p:nvPr>
        </p:nvSpPr>
        <p:spPr/>
        <p:txBody>
          <a:bodyPr>
            <a:normAutofit fontScale="90000"/>
          </a:bodyPr>
          <a:lstStyle/>
          <a:p>
            <a:r>
              <a:rPr lang="en-US" dirty="0"/>
              <a:t>Duck Curve and Prices – Peaker Application</a:t>
            </a:r>
          </a:p>
        </p:txBody>
      </p:sp>
      <p:sp>
        <p:nvSpPr>
          <p:cNvPr id="2" name="Content Placeholder 1">
            <a:extLst>
              <a:ext uri="{FF2B5EF4-FFF2-40B4-BE49-F238E27FC236}">
                <a16:creationId xmlns:a16="http://schemas.microsoft.com/office/drawing/2014/main" id="{2E961660-6804-45F9-9205-D664FA96A3E2}"/>
              </a:ext>
            </a:extLst>
          </p:cNvPr>
          <p:cNvSpPr>
            <a:spLocks noGrp="1"/>
          </p:cNvSpPr>
          <p:nvPr>
            <p:ph type="body" sz="quarter" idx="13"/>
          </p:nvPr>
        </p:nvSpPr>
        <p:spPr/>
        <p:txBody>
          <a:bodyPr/>
          <a:lstStyle/>
          <a:p>
            <a:pPr marL="0" indent="0">
              <a:buNone/>
            </a:pPr>
            <a:r>
              <a:rPr lang="en-US" dirty="0"/>
              <a:t> </a:t>
            </a:r>
          </a:p>
          <a:p>
            <a:endParaRPr lang="en-US" dirty="0"/>
          </a:p>
        </p:txBody>
      </p:sp>
      <p:sp>
        <p:nvSpPr>
          <p:cNvPr id="4" name="Slide Number Placeholder 3">
            <a:extLst>
              <a:ext uri="{FF2B5EF4-FFF2-40B4-BE49-F238E27FC236}">
                <a16:creationId xmlns:a16="http://schemas.microsoft.com/office/drawing/2014/main" id="{15D2EAA1-0A9D-4716-A5EF-C43374A678C4}"/>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321</a:t>
            </a:fld>
            <a:endParaRPr lang="ko-KR" altLang="en-US" dirty="0"/>
          </a:p>
        </p:txBody>
      </p:sp>
      <p:pic>
        <p:nvPicPr>
          <p:cNvPr id="6" name="Picture 5">
            <a:extLst>
              <a:ext uri="{FF2B5EF4-FFF2-40B4-BE49-F238E27FC236}">
                <a16:creationId xmlns:a16="http://schemas.microsoft.com/office/drawing/2014/main" id="{19C98FDD-04EE-42A6-ACD2-1CBEDE212544}"/>
              </a:ext>
            </a:extLst>
          </p:cNvPr>
          <p:cNvPicPr>
            <a:picLocks noChangeAspect="1"/>
          </p:cNvPicPr>
          <p:nvPr/>
        </p:nvPicPr>
        <p:blipFill>
          <a:blip r:embed="rId2"/>
          <a:stretch>
            <a:fillRect/>
          </a:stretch>
        </p:blipFill>
        <p:spPr>
          <a:xfrm>
            <a:off x="610558" y="1311914"/>
            <a:ext cx="6903265" cy="5171436"/>
          </a:xfrm>
          <a:prstGeom prst="rect">
            <a:avLst/>
          </a:prstGeom>
        </p:spPr>
      </p:pic>
    </p:spTree>
    <p:extLst>
      <p:ext uri="{BB962C8B-B14F-4D97-AF65-F5344CB8AC3E}">
        <p14:creationId xmlns:p14="http://schemas.microsoft.com/office/powerpoint/2010/main" val="2982938243"/>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28376-AA34-4346-9324-4CB876B78E42}"/>
              </a:ext>
            </a:extLst>
          </p:cNvPr>
          <p:cNvSpPr>
            <a:spLocks noGrp="1"/>
          </p:cNvSpPr>
          <p:nvPr>
            <p:ph type="ctrTitle"/>
          </p:nvPr>
        </p:nvSpPr>
        <p:spPr/>
        <p:txBody>
          <a:bodyPr>
            <a:normAutofit fontScale="90000"/>
          </a:bodyPr>
          <a:lstStyle/>
          <a:p>
            <a:r>
              <a:rPr lang="en-US" dirty="0"/>
              <a:t>Example of Economics – 2.7 Hour Battery to Address the Duck Curve</a:t>
            </a:r>
          </a:p>
        </p:txBody>
      </p:sp>
      <p:sp>
        <p:nvSpPr>
          <p:cNvPr id="2" name="Content Placeholder 1">
            <a:extLst>
              <a:ext uri="{FF2B5EF4-FFF2-40B4-BE49-F238E27FC236}">
                <a16:creationId xmlns:a16="http://schemas.microsoft.com/office/drawing/2014/main" id="{C120DDB7-2ED0-4DC2-ACBD-1C9F1DBC02BE}"/>
              </a:ext>
            </a:extLst>
          </p:cNvPr>
          <p:cNvSpPr>
            <a:spLocks noGrp="1"/>
          </p:cNvSpPr>
          <p:nvPr>
            <p:ph type="body" sz="quarter" idx="13"/>
          </p:nvPr>
        </p:nvSpPr>
        <p:spPr/>
        <p:txBody>
          <a:bodyPr/>
          <a:lstStyle/>
          <a:p>
            <a:pPr marL="0" indent="0">
              <a:buNone/>
            </a:pPr>
            <a:r>
              <a:rPr lang="en-US" dirty="0"/>
              <a:t> Alternative is to have gas capacity available and running the whole time</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9F3A0935-B768-4379-AF0D-93ADABE71AD1}"/>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322</a:t>
            </a:fld>
            <a:endParaRPr lang="ko-KR" altLang="en-US" dirty="0"/>
          </a:p>
        </p:txBody>
      </p:sp>
      <p:pic>
        <p:nvPicPr>
          <p:cNvPr id="8" name="Picture 7">
            <a:extLst>
              <a:ext uri="{FF2B5EF4-FFF2-40B4-BE49-F238E27FC236}">
                <a16:creationId xmlns:a16="http://schemas.microsoft.com/office/drawing/2014/main" id="{70CD85F7-44BC-42D6-82B6-7B92CF0F759A}"/>
              </a:ext>
            </a:extLst>
          </p:cNvPr>
          <p:cNvPicPr>
            <a:picLocks noChangeAspect="1"/>
          </p:cNvPicPr>
          <p:nvPr/>
        </p:nvPicPr>
        <p:blipFill>
          <a:blip r:embed="rId2"/>
          <a:stretch>
            <a:fillRect/>
          </a:stretch>
        </p:blipFill>
        <p:spPr>
          <a:xfrm>
            <a:off x="652272" y="2144381"/>
            <a:ext cx="8061960" cy="3429564"/>
          </a:xfrm>
          <a:prstGeom prst="rect">
            <a:avLst/>
          </a:prstGeom>
        </p:spPr>
      </p:pic>
    </p:spTree>
    <p:extLst>
      <p:ext uri="{BB962C8B-B14F-4D97-AF65-F5344CB8AC3E}">
        <p14:creationId xmlns:p14="http://schemas.microsoft.com/office/powerpoint/2010/main" val="3085651125"/>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2C509-047A-DB15-841F-3E958A21FA5E}"/>
              </a:ext>
            </a:extLst>
          </p:cNvPr>
          <p:cNvSpPr>
            <a:spLocks noGrp="1"/>
          </p:cNvSpPr>
          <p:nvPr>
            <p:ph type="title"/>
          </p:nvPr>
        </p:nvSpPr>
        <p:spPr/>
        <p:txBody>
          <a:bodyPr/>
          <a:lstStyle/>
          <a:p>
            <a:r>
              <a:rPr lang="en-US" dirty="0"/>
              <a:t>Jamica Solar from IRP</a:t>
            </a:r>
          </a:p>
        </p:txBody>
      </p:sp>
      <p:pic>
        <p:nvPicPr>
          <p:cNvPr id="7" name="Content Placeholder 6">
            <a:extLst>
              <a:ext uri="{FF2B5EF4-FFF2-40B4-BE49-F238E27FC236}">
                <a16:creationId xmlns:a16="http://schemas.microsoft.com/office/drawing/2014/main" id="{9F23BCBD-5118-EF62-3F87-5CAED4557505}"/>
              </a:ext>
            </a:extLst>
          </p:cNvPr>
          <p:cNvPicPr>
            <a:picLocks noGrp="1" noChangeAspect="1"/>
          </p:cNvPicPr>
          <p:nvPr>
            <p:ph idx="1"/>
          </p:nvPr>
        </p:nvPicPr>
        <p:blipFill>
          <a:blip r:embed="rId2"/>
          <a:stretch>
            <a:fillRect/>
          </a:stretch>
        </p:blipFill>
        <p:spPr>
          <a:xfrm>
            <a:off x="0" y="1423707"/>
            <a:ext cx="5496692" cy="4010585"/>
          </a:xfrm>
        </p:spPr>
      </p:pic>
      <p:pic>
        <p:nvPicPr>
          <p:cNvPr id="9" name="Picture 8">
            <a:extLst>
              <a:ext uri="{FF2B5EF4-FFF2-40B4-BE49-F238E27FC236}">
                <a16:creationId xmlns:a16="http://schemas.microsoft.com/office/drawing/2014/main" id="{326A4780-6497-1C43-FFE0-E289277BFA4F}"/>
              </a:ext>
            </a:extLst>
          </p:cNvPr>
          <p:cNvPicPr>
            <a:picLocks noChangeAspect="1"/>
          </p:cNvPicPr>
          <p:nvPr/>
        </p:nvPicPr>
        <p:blipFill>
          <a:blip r:embed="rId3"/>
          <a:stretch>
            <a:fillRect/>
          </a:stretch>
        </p:blipFill>
        <p:spPr>
          <a:xfrm>
            <a:off x="5631721" y="2727434"/>
            <a:ext cx="3386155" cy="1939723"/>
          </a:xfrm>
          <a:prstGeom prst="rect">
            <a:avLst/>
          </a:prstGeom>
        </p:spPr>
      </p:pic>
    </p:spTree>
    <p:extLst>
      <p:ext uri="{BB962C8B-B14F-4D97-AF65-F5344CB8AC3E}">
        <p14:creationId xmlns:p14="http://schemas.microsoft.com/office/powerpoint/2010/main" val="2878361048"/>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6708E-00BA-1695-3CF9-C8C5E9C1FAE7}"/>
              </a:ext>
            </a:extLst>
          </p:cNvPr>
          <p:cNvSpPr>
            <a:spLocks noGrp="1"/>
          </p:cNvSpPr>
          <p:nvPr>
            <p:ph type="title"/>
          </p:nvPr>
        </p:nvSpPr>
        <p:spPr/>
        <p:txBody>
          <a:bodyPr>
            <a:normAutofit/>
          </a:bodyPr>
          <a:lstStyle/>
          <a:p>
            <a:r>
              <a:rPr lang="en-US" dirty="0"/>
              <a:t>Comment on BESS Mimicking Baseload</a:t>
            </a:r>
          </a:p>
        </p:txBody>
      </p:sp>
      <p:sp>
        <p:nvSpPr>
          <p:cNvPr id="3" name="Content Placeholder 2">
            <a:extLst>
              <a:ext uri="{FF2B5EF4-FFF2-40B4-BE49-F238E27FC236}">
                <a16:creationId xmlns:a16="http://schemas.microsoft.com/office/drawing/2014/main" id="{4501C329-1335-9FBE-35F3-A362E95C6640}"/>
              </a:ext>
            </a:extLst>
          </p:cNvPr>
          <p:cNvSpPr>
            <a:spLocks noGrp="1"/>
          </p:cNvSpPr>
          <p:nvPr>
            <p:ph idx="1"/>
          </p:nvPr>
        </p:nvSpPr>
        <p:spPr/>
        <p:txBody>
          <a:bodyPr>
            <a:normAutofit fontScale="85000" lnSpcReduction="10000"/>
          </a:bodyPr>
          <a:lstStyle/>
          <a:p>
            <a:r>
              <a:rPr lang="en-US" sz="3200" i="0" dirty="0">
                <a:solidFill>
                  <a:schemeClr val="tx1"/>
                </a:solidFill>
                <a:effectLst/>
                <a:latin typeface="Calibri" panose="020F0502020204030204" pitchFamily="34" charset="0"/>
              </a:rPr>
              <a:t>Cost feasibility of battery storage providing energy for more than 8 hours such that a combination of solar plus BESS can mimic a baseload system.</a:t>
            </a:r>
          </a:p>
          <a:p>
            <a:endParaRPr lang="en-US" sz="2400" i="0" dirty="0">
              <a:solidFill>
                <a:schemeClr val="tx1"/>
              </a:solidFill>
              <a:effectLst/>
              <a:latin typeface="Calibri" panose="020F0502020204030204" pitchFamily="34" charset="0"/>
            </a:endParaRPr>
          </a:p>
          <a:p>
            <a:r>
              <a:rPr lang="en-US" sz="2400" i="0" dirty="0">
                <a:solidFill>
                  <a:schemeClr val="tx1"/>
                </a:solidFill>
                <a:effectLst/>
                <a:latin typeface="Calibri" panose="020F0502020204030204" pitchFamily="34" charset="0"/>
              </a:rPr>
              <a:t>I love this question</a:t>
            </a:r>
          </a:p>
          <a:p>
            <a:endParaRPr lang="en-US" sz="2400" i="0" dirty="0">
              <a:solidFill>
                <a:schemeClr val="tx1"/>
              </a:solidFill>
              <a:effectLst/>
              <a:latin typeface="Calibri" panose="020F0502020204030204" pitchFamily="34" charset="0"/>
            </a:endParaRPr>
          </a:p>
          <a:p>
            <a:r>
              <a:rPr lang="en-US" sz="2800" i="0" dirty="0">
                <a:solidFill>
                  <a:schemeClr val="tx1"/>
                </a:solidFill>
                <a:effectLst/>
                <a:latin typeface="Calibri" panose="020F0502020204030204" pitchFamily="34" charset="0"/>
              </a:rPr>
              <a:t>Cost of Batteries with Long-term Storage</a:t>
            </a:r>
          </a:p>
          <a:p>
            <a:pPr lvl="1"/>
            <a:r>
              <a:rPr lang="en-US" sz="2800" dirty="0">
                <a:solidFill>
                  <a:schemeClr val="tx1"/>
                </a:solidFill>
                <a:latin typeface="Calibri" panose="020F0502020204030204" pitchFamily="34" charset="0"/>
              </a:rPr>
              <a:t>24 Hours in a day</a:t>
            </a:r>
          </a:p>
          <a:p>
            <a:pPr lvl="1"/>
            <a:r>
              <a:rPr lang="en-US" sz="2800" i="0" dirty="0">
                <a:solidFill>
                  <a:schemeClr val="tx1"/>
                </a:solidFill>
                <a:effectLst/>
                <a:latin typeface="Calibri" panose="020F0502020204030204" pitchFamily="34" charset="0"/>
              </a:rPr>
              <a:t>Hours of Solar: Capacity Factor x 24 hours</a:t>
            </a:r>
          </a:p>
          <a:p>
            <a:pPr lvl="1"/>
            <a:r>
              <a:rPr lang="en-US" sz="2800" i="0" dirty="0">
                <a:solidFill>
                  <a:schemeClr val="tx1"/>
                </a:solidFill>
                <a:effectLst/>
                <a:latin typeface="Calibri" panose="020F0502020204030204" pitchFamily="34" charset="0"/>
              </a:rPr>
              <a:t>Target Hours of Added </a:t>
            </a:r>
            <a:r>
              <a:rPr lang="en-US" sz="2800" dirty="0">
                <a:solidFill>
                  <a:schemeClr val="tx1"/>
                </a:solidFill>
                <a:latin typeface="Calibri" panose="020F0502020204030204" pitchFamily="34" charset="0"/>
              </a:rPr>
              <a:t>Generation</a:t>
            </a:r>
          </a:p>
          <a:p>
            <a:pPr lvl="1"/>
            <a:r>
              <a:rPr lang="en-US" sz="2800" i="0" dirty="0">
                <a:solidFill>
                  <a:schemeClr val="tx1"/>
                </a:solidFill>
                <a:effectLst/>
                <a:latin typeface="Calibri" panose="020F0502020204030204" pitchFamily="34" charset="0"/>
              </a:rPr>
              <a:t>Battery </a:t>
            </a:r>
            <a:r>
              <a:rPr lang="en-US" sz="2800" dirty="0">
                <a:solidFill>
                  <a:schemeClr val="tx1"/>
                </a:solidFill>
                <a:latin typeface="Calibri" panose="020F0502020204030204" pitchFamily="34" charset="0"/>
              </a:rPr>
              <a:t>Hours = Added Generation Hours</a:t>
            </a:r>
          </a:p>
          <a:p>
            <a:pPr lvl="1"/>
            <a:r>
              <a:rPr lang="en-US" sz="2800" dirty="0">
                <a:solidFill>
                  <a:schemeClr val="tx1"/>
                </a:solidFill>
                <a:latin typeface="Calibri" panose="020F0502020204030204" pitchFamily="34" charset="0"/>
              </a:rPr>
              <a:t>Adjustments for Round Trip Efficiency – More Solar</a:t>
            </a:r>
          </a:p>
          <a:p>
            <a:pPr lvl="1"/>
            <a:r>
              <a:rPr lang="en-US" sz="2800" i="0" dirty="0">
                <a:solidFill>
                  <a:schemeClr val="tx1"/>
                </a:solidFill>
                <a:effectLst/>
                <a:latin typeface="Calibri" panose="020F0502020204030204" pitchFamily="34" charset="0"/>
              </a:rPr>
              <a:t>Adjustments for State of Char</a:t>
            </a:r>
            <a:r>
              <a:rPr lang="en-US" sz="2800" dirty="0">
                <a:solidFill>
                  <a:schemeClr val="tx1"/>
                </a:solidFill>
                <a:latin typeface="Calibri" panose="020F0502020204030204" pitchFamily="34" charset="0"/>
              </a:rPr>
              <a:t>ge – More Battery Capacity</a:t>
            </a:r>
            <a:endParaRPr lang="en-US" sz="2800" i="0" dirty="0">
              <a:solidFill>
                <a:schemeClr val="tx1"/>
              </a:solidFill>
              <a:effectLst/>
              <a:latin typeface="Calibri" panose="020F0502020204030204" pitchFamily="34" charset="0"/>
            </a:endParaRPr>
          </a:p>
        </p:txBody>
      </p:sp>
    </p:spTree>
    <p:extLst>
      <p:ext uri="{BB962C8B-B14F-4D97-AF65-F5344CB8AC3E}">
        <p14:creationId xmlns:p14="http://schemas.microsoft.com/office/powerpoint/2010/main" val="1939309484"/>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7EE35-4180-B50F-B725-DE947F431DE8}"/>
              </a:ext>
            </a:extLst>
          </p:cNvPr>
          <p:cNvSpPr>
            <a:spLocks noGrp="1"/>
          </p:cNvSpPr>
          <p:nvPr>
            <p:ph type="title"/>
          </p:nvPr>
        </p:nvSpPr>
        <p:spPr/>
        <p:txBody>
          <a:bodyPr>
            <a:normAutofit fontScale="90000"/>
          </a:bodyPr>
          <a:lstStyle/>
          <a:p>
            <a:r>
              <a:rPr lang="en-US" dirty="0"/>
              <a:t>Computation of Real LCOE where the LCOE is Comparable to Today’s Electricity Price</a:t>
            </a:r>
          </a:p>
        </p:txBody>
      </p:sp>
      <p:sp>
        <p:nvSpPr>
          <p:cNvPr id="3" name="Content Placeholder 2">
            <a:extLst>
              <a:ext uri="{FF2B5EF4-FFF2-40B4-BE49-F238E27FC236}">
                <a16:creationId xmlns:a16="http://schemas.microsoft.com/office/drawing/2014/main" id="{CE885D09-460B-0537-DE11-1A266ECFCE90}"/>
              </a:ext>
            </a:extLst>
          </p:cNvPr>
          <p:cNvSpPr>
            <a:spLocks noGrp="1"/>
          </p:cNvSpPr>
          <p:nvPr>
            <p:ph idx="1"/>
          </p:nvPr>
        </p:nvSpPr>
        <p:spPr/>
        <p:txBody>
          <a:bodyPr/>
          <a:lstStyle/>
          <a:p>
            <a:r>
              <a:rPr lang="en-US" dirty="0"/>
              <a:t>.</a:t>
            </a:r>
          </a:p>
          <a:p>
            <a:endParaRPr lang="en-US" dirty="0"/>
          </a:p>
          <a:p>
            <a:endParaRPr lang="en-US" dirty="0"/>
          </a:p>
        </p:txBody>
      </p:sp>
      <p:pic>
        <p:nvPicPr>
          <p:cNvPr id="7" name="Picture 6">
            <a:extLst>
              <a:ext uri="{FF2B5EF4-FFF2-40B4-BE49-F238E27FC236}">
                <a16:creationId xmlns:a16="http://schemas.microsoft.com/office/drawing/2014/main" id="{1AAB2202-7561-843C-4243-5971CB3EA2EB}"/>
              </a:ext>
            </a:extLst>
          </p:cNvPr>
          <p:cNvPicPr>
            <a:picLocks noChangeAspect="1"/>
          </p:cNvPicPr>
          <p:nvPr/>
        </p:nvPicPr>
        <p:blipFill>
          <a:blip r:embed="rId2"/>
          <a:stretch>
            <a:fillRect/>
          </a:stretch>
        </p:blipFill>
        <p:spPr>
          <a:xfrm>
            <a:off x="190226" y="1594022"/>
            <a:ext cx="8571913" cy="4318181"/>
          </a:xfrm>
          <a:prstGeom prst="rect">
            <a:avLst/>
          </a:prstGeom>
        </p:spPr>
      </p:pic>
    </p:spTree>
    <p:extLst>
      <p:ext uri="{BB962C8B-B14F-4D97-AF65-F5344CB8AC3E}">
        <p14:creationId xmlns:p14="http://schemas.microsoft.com/office/powerpoint/2010/main" val="4058288088"/>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34DEF-8A72-B2C1-4C68-CA62788B25F2}"/>
              </a:ext>
            </a:extLst>
          </p:cNvPr>
          <p:cNvSpPr>
            <a:spLocks noGrp="1"/>
          </p:cNvSpPr>
          <p:nvPr>
            <p:ph type="title"/>
          </p:nvPr>
        </p:nvSpPr>
        <p:spPr/>
        <p:txBody>
          <a:bodyPr/>
          <a:lstStyle/>
          <a:p>
            <a:r>
              <a:rPr lang="en-US" dirty="0"/>
              <a:t>Simple Case to Meet Flat 24-Hour Load</a:t>
            </a:r>
          </a:p>
        </p:txBody>
      </p:sp>
      <p:sp>
        <p:nvSpPr>
          <p:cNvPr id="3" name="Content Placeholder 2">
            <a:extLst>
              <a:ext uri="{FF2B5EF4-FFF2-40B4-BE49-F238E27FC236}">
                <a16:creationId xmlns:a16="http://schemas.microsoft.com/office/drawing/2014/main" id="{31737D1B-0914-40DD-01E3-F54E0E504863}"/>
              </a:ext>
            </a:extLst>
          </p:cNvPr>
          <p:cNvSpPr>
            <a:spLocks noGrp="1"/>
          </p:cNvSpPr>
          <p:nvPr>
            <p:ph idx="1"/>
          </p:nvPr>
        </p:nvSpPr>
        <p:spPr/>
        <p:txBody>
          <a:bodyPr/>
          <a:lstStyle/>
          <a:p>
            <a:r>
              <a:rPr lang="en-US" dirty="0"/>
              <a:t>.</a:t>
            </a:r>
          </a:p>
          <a:p>
            <a:endParaRPr lang="en-US" dirty="0"/>
          </a:p>
        </p:txBody>
      </p:sp>
      <p:sp>
        <p:nvSpPr>
          <p:cNvPr id="8" name="TextBox 7">
            <a:extLst>
              <a:ext uri="{FF2B5EF4-FFF2-40B4-BE49-F238E27FC236}">
                <a16:creationId xmlns:a16="http://schemas.microsoft.com/office/drawing/2014/main" id="{E1BD1240-7723-5226-0E05-3E335BAB2B72}"/>
              </a:ext>
            </a:extLst>
          </p:cNvPr>
          <p:cNvSpPr txBox="1"/>
          <p:nvPr/>
        </p:nvSpPr>
        <p:spPr>
          <a:xfrm>
            <a:off x="6786127" y="989950"/>
            <a:ext cx="2357873" cy="5355312"/>
          </a:xfrm>
          <a:prstGeom prst="rect">
            <a:avLst/>
          </a:prstGeom>
          <a:solidFill>
            <a:srgbClr val="FFFF00"/>
          </a:solidFill>
        </p:spPr>
        <p:txBody>
          <a:bodyPr wrap="square" rtlCol="0">
            <a:spAutoFit/>
          </a:bodyPr>
          <a:lstStyle/>
          <a:p>
            <a:r>
              <a:rPr lang="en-US" dirty="0"/>
              <a:t>6.08 hours per day of solar</a:t>
            </a:r>
          </a:p>
          <a:p>
            <a:endParaRPr lang="en-US" dirty="0"/>
          </a:p>
          <a:p>
            <a:r>
              <a:rPr lang="en-US" dirty="0"/>
              <a:t>Means that 24-6.08 = 17.92 hours of added discharge of battery required.</a:t>
            </a:r>
          </a:p>
          <a:p>
            <a:endParaRPr lang="en-US" dirty="0"/>
          </a:p>
          <a:p>
            <a:r>
              <a:rPr lang="en-US" dirty="0"/>
              <a:t>Need to charge battery and account for the round -trip efficiency need more solar = 17.92/(.95)=18.86</a:t>
            </a:r>
          </a:p>
          <a:p>
            <a:endParaRPr lang="en-US" dirty="0"/>
          </a:p>
          <a:p>
            <a:r>
              <a:rPr lang="en-US" dirty="0"/>
              <a:t>Battery Capacity in kWh is 100 solar to charge x 17.92/SOC =</a:t>
            </a:r>
          </a:p>
          <a:p>
            <a:endParaRPr lang="en-US" dirty="0"/>
          </a:p>
          <a:p>
            <a:r>
              <a:rPr lang="en-US" dirty="0"/>
              <a:t>2,108 kWh</a:t>
            </a:r>
          </a:p>
        </p:txBody>
      </p:sp>
      <p:pic>
        <p:nvPicPr>
          <p:cNvPr id="10" name="Picture 9">
            <a:extLst>
              <a:ext uri="{FF2B5EF4-FFF2-40B4-BE49-F238E27FC236}">
                <a16:creationId xmlns:a16="http://schemas.microsoft.com/office/drawing/2014/main" id="{6006C827-9AED-FDD0-5A3F-1D72933F7F68}"/>
              </a:ext>
            </a:extLst>
          </p:cNvPr>
          <p:cNvPicPr>
            <a:picLocks noChangeAspect="1"/>
          </p:cNvPicPr>
          <p:nvPr/>
        </p:nvPicPr>
        <p:blipFill>
          <a:blip r:embed="rId2"/>
          <a:stretch>
            <a:fillRect/>
          </a:stretch>
        </p:blipFill>
        <p:spPr>
          <a:xfrm>
            <a:off x="133020" y="989950"/>
            <a:ext cx="6477904" cy="4658375"/>
          </a:xfrm>
          <a:prstGeom prst="rect">
            <a:avLst/>
          </a:prstGeom>
        </p:spPr>
      </p:pic>
      <p:cxnSp>
        <p:nvCxnSpPr>
          <p:cNvPr id="12" name="Straight Arrow Connector 11">
            <a:extLst>
              <a:ext uri="{FF2B5EF4-FFF2-40B4-BE49-F238E27FC236}">
                <a16:creationId xmlns:a16="http://schemas.microsoft.com/office/drawing/2014/main" id="{37FDD793-A9F3-034E-3468-67138F3E4343}"/>
              </a:ext>
            </a:extLst>
          </p:cNvPr>
          <p:cNvCxnSpPr/>
          <p:nvPr/>
        </p:nvCxnSpPr>
        <p:spPr>
          <a:xfrm flipH="1">
            <a:off x="4792133" y="1209675"/>
            <a:ext cx="1990571" cy="2786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0D4B7B4-5479-904F-B881-4CC2323E431C}"/>
              </a:ext>
            </a:extLst>
          </p:cNvPr>
          <p:cNvCxnSpPr/>
          <p:nvPr/>
        </p:nvCxnSpPr>
        <p:spPr>
          <a:xfrm flipH="1">
            <a:off x="5787418" y="2353733"/>
            <a:ext cx="995286" cy="1642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8D6C257-C5DF-75B8-27AC-D4EF906993BC}"/>
              </a:ext>
            </a:extLst>
          </p:cNvPr>
          <p:cNvCxnSpPr/>
          <p:nvPr/>
        </p:nvCxnSpPr>
        <p:spPr>
          <a:xfrm flipH="1" flipV="1">
            <a:off x="5960533" y="5648325"/>
            <a:ext cx="650391" cy="4232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0400926"/>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D76C5-6F0D-B1F6-5E40-B3BA47944D5D}"/>
              </a:ext>
            </a:extLst>
          </p:cNvPr>
          <p:cNvSpPr>
            <a:spLocks noGrp="1"/>
          </p:cNvSpPr>
          <p:nvPr>
            <p:ph type="title"/>
          </p:nvPr>
        </p:nvSpPr>
        <p:spPr/>
        <p:txBody>
          <a:bodyPr/>
          <a:lstStyle/>
          <a:p>
            <a:r>
              <a:rPr lang="en-US" dirty="0"/>
              <a:t>24 Hour Use Case Total Costs</a:t>
            </a:r>
          </a:p>
        </p:txBody>
      </p:sp>
      <p:sp>
        <p:nvSpPr>
          <p:cNvPr id="3" name="Content Placeholder 2">
            <a:extLst>
              <a:ext uri="{FF2B5EF4-FFF2-40B4-BE49-F238E27FC236}">
                <a16:creationId xmlns:a16="http://schemas.microsoft.com/office/drawing/2014/main" id="{D10B34CA-F8E6-04CC-7D16-D64282EF582A}"/>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0AC67465-F940-EA0B-B45E-3942DB25FC59}"/>
              </a:ext>
            </a:extLst>
          </p:cNvPr>
          <p:cNvPicPr>
            <a:picLocks noChangeAspect="1"/>
          </p:cNvPicPr>
          <p:nvPr/>
        </p:nvPicPr>
        <p:blipFill>
          <a:blip r:embed="rId2"/>
          <a:stretch>
            <a:fillRect/>
          </a:stretch>
        </p:blipFill>
        <p:spPr>
          <a:xfrm>
            <a:off x="160891" y="1435300"/>
            <a:ext cx="7230484" cy="4410691"/>
          </a:xfrm>
          <a:prstGeom prst="rect">
            <a:avLst/>
          </a:prstGeom>
        </p:spPr>
      </p:pic>
    </p:spTree>
    <p:extLst>
      <p:ext uri="{BB962C8B-B14F-4D97-AF65-F5344CB8AC3E}">
        <p14:creationId xmlns:p14="http://schemas.microsoft.com/office/powerpoint/2010/main" val="3886697902"/>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1D500-5750-78F8-8C3E-CA63AD924913}"/>
              </a:ext>
            </a:extLst>
          </p:cNvPr>
          <p:cNvSpPr>
            <a:spLocks noGrp="1"/>
          </p:cNvSpPr>
          <p:nvPr>
            <p:ph type="title"/>
          </p:nvPr>
        </p:nvSpPr>
        <p:spPr/>
        <p:txBody>
          <a:bodyPr>
            <a:normAutofit fontScale="90000"/>
          </a:bodyPr>
          <a:lstStyle/>
          <a:p>
            <a:r>
              <a:rPr lang="en-US" dirty="0"/>
              <a:t>Ultimate Question – Can Solar and Battery Compete with other Technologies</a:t>
            </a:r>
          </a:p>
        </p:txBody>
      </p:sp>
      <p:sp>
        <p:nvSpPr>
          <p:cNvPr id="3" name="Content Placeholder 2">
            <a:extLst>
              <a:ext uri="{FF2B5EF4-FFF2-40B4-BE49-F238E27FC236}">
                <a16:creationId xmlns:a16="http://schemas.microsoft.com/office/drawing/2014/main" id="{05AE8806-90B5-2225-2042-C5E855306BE7}"/>
              </a:ext>
            </a:extLst>
          </p:cNvPr>
          <p:cNvSpPr>
            <a:spLocks noGrp="1"/>
          </p:cNvSpPr>
          <p:nvPr>
            <p:ph idx="1"/>
          </p:nvPr>
        </p:nvSpPr>
        <p:spPr/>
        <p:txBody>
          <a:bodyPr/>
          <a:lstStyle/>
          <a:p>
            <a:r>
              <a:rPr lang="en-US" dirty="0"/>
              <a:t>.</a:t>
            </a:r>
          </a:p>
          <a:p>
            <a:endParaRPr lang="en-US" dirty="0"/>
          </a:p>
        </p:txBody>
      </p:sp>
      <p:pic>
        <p:nvPicPr>
          <p:cNvPr id="9" name="Picture 8">
            <a:extLst>
              <a:ext uri="{FF2B5EF4-FFF2-40B4-BE49-F238E27FC236}">
                <a16:creationId xmlns:a16="http://schemas.microsoft.com/office/drawing/2014/main" id="{CFE01C3E-D433-4227-EF93-A627C5D311E0}"/>
              </a:ext>
            </a:extLst>
          </p:cNvPr>
          <p:cNvPicPr>
            <a:picLocks noChangeAspect="1"/>
          </p:cNvPicPr>
          <p:nvPr/>
        </p:nvPicPr>
        <p:blipFill>
          <a:blip r:embed="rId2"/>
          <a:stretch>
            <a:fillRect/>
          </a:stretch>
        </p:blipFill>
        <p:spPr>
          <a:xfrm>
            <a:off x="1087820" y="1209675"/>
            <a:ext cx="7378262" cy="5342537"/>
          </a:xfrm>
          <a:prstGeom prst="rect">
            <a:avLst/>
          </a:prstGeom>
        </p:spPr>
      </p:pic>
      <p:sp>
        <p:nvSpPr>
          <p:cNvPr id="4" name="TextBox 3">
            <a:extLst>
              <a:ext uri="{FF2B5EF4-FFF2-40B4-BE49-F238E27FC236}">
                <a16:creationId xmlns:a16="http://schemas.microsoft.com/office/drawing/2014/main" id="{6E9DB402-8628-8745-0F24-364CFE4B7628}"/>
              </a:ext>
            </a:extLst>
          </p:cNvPr>
          <p:cNvSpPr txBox="1"/>
          <p:nvPr/>
        </p:nvSpPr>
        <p:spPr>
          <a:xfrm>
            <a:off x="304800" y="1671145"/>
            <a:ext cx="3337034" cy="923330"/>
          </a:xfrm>
          <a:prstGeom prst="rect">
            <a:avLst/>
          </a:prstGeom>
          <a:solidFill>
            <a:srgbClr val="FFFF00"/>
          </a:solidFill>
        </p:spPr>
        <p:txBody>
          <a:bodyPr wrap="square" rtlCol="0">
            <a:spAutoFit/>
          </a:bodyPr>
          <a:lstStyle/>
          <a:p>
            <a:r>
              <a:rPr lang="en-US" dirty="0"/>
              <a:t>We will work through this and understand both the mechanics and the implications</a:t>
            </a:r>
          </a:p>
        </p:txBody>
      </p:sp>
    </p:spTree>
    <p:extLst>
      <p:ext uri="{BB962C8B-B14F-4D97-AF65-F5344CB8AC3E}">
        <p14:creationId xmlns:p14="http://schemas.microsoft.com/office/powerpoint/2010/main" val="2996184442"/>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9BE24-A229-3D52-E5EA-4E86251A05E6}"/>
              </a:ext>
            </a:extLst>
          </p:cNvPr>
          <p:cNvSpPr>
            <a:spLocks noGrp="1"/>
          </p:cNvSpPr>
          <p:nvPr>
            <p:ph type="ctrTitle"/>
          </p:nvPr>
        </p:nvSpPr>
        <p:spPr/>
        <p:txBody>
          <a:bodyPr/>
          <a:lstStyle/>
          <a:p>
            <a:r>
              <a:rPr lang="en-US" dirty="0"/>
              <a:t>Peaker Use Case</a:t>
            </a:r>
          </a:p>
        </p:txBody>
      </p:sp>
    </p:spTree>
    <p:extLst>
      <p:ext uri="{BB962C8B-B14F-4D97-AF65-F5344CB8AC3E}">
        <p14:creationId xmlns:p14="http://schemas.microsoft.com/office/powerpoint/2010/main" val="3478530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2B17-104C-C7D6-C7B9-1C1D54293217}"/>
              </a:ext>
            </a:extLst>
          </p:cNvPr>
          <p:cNvSpPr>
            <a:spLocks noGrp="1"/>
          </p:cNvSpPr>
          <p:nvPr>
            <p:ph type="title"/>
          </p:nvPr>
        </p:nvSpPr>
        <p:spPr/>
        <p:txBody>
          <a:bodyPr/>
          <a:lstStyle/>
          <a:p>
            <a:r>
              <a:rPr lang="en-US" dirty="0"/>
              <a:t>Adjustment for Presentation of Data</a:t>
            </a:r>
          </a:p>
        </p:txBody>
      </p:sp>
      <p:sp>
        <p:nvSpPr>
          <p:cNvPr id="3" name="Content Placeholder 2">
            <a:extLst>
              <a:ext uri="{FF2B5EF4-FFF2-40B4-BE49-F238E27FC236}">
                <a16:creationId xmlns:a16="http://schemas.microsoft.com/office/drawing/2014/main" id="{E93965FA-4A64-2DD7-BB97-AD4A329E37E3}"/>
              </a:ext>
            </a:extLst>
          </p:cNvPr>
          <p:cNvSpPr>
            <a:spLocks noGrp="1"/>
          </p:cNvSpPr>
          <p:nvPr>
            <p:ph idx="1"/>
          </p:nvPr>
        </p:nvSpPr>
        <p:spPr/>
        <p:txBody>
          <a:bodyPr/>
          <a:lstStyle/>
          <a:p>
            <a:r>
              <a:rPr lang="en-US" dirty="0"/>
              <a:t>Area of sheet for presentation of one day, one week or one month of data</a:t>
            </a:r>
          </a:p>
          <a:p>
            <a:r>
              <a:rPr lang="en-US" dirty="0"/>
              <a:t>Use the date, adjust for GMT and add 1/24 for hours</a:t>
            </a:r>
          </a:p>
          <a:p>
            <a:endParaRPr lang="en-US" dirty="0"/>
          </a:p>
        </p:txBody>
      </p:sp>
      <p:sp>
        <p:nvSpPr>
          <p:cNvPr id="4" name="Slide Number Placeholder 3">
            <a:extLst>
              <a:ext uri="{FF2B5EF4-FFF2-40B4-BE49-F238E27FC236}">
                <a16:creationId xmlns:a16="http://schemas.microsoft.com/office/drawing/2014/main" id="{6D885084-5F1B-B3AC-4733-5AF22583AFC9}"/>
              </a:ext>
            </a:extLst>
          </p:cNvPr>
          <p:cNvSpPr>
            <a:spLocks noGrp="1"/>
          </p:cNvSpPr>
          <p:nvPr>
            <p:ph type="sldNum" sz="quarter" idx="12"/>
          </p:nvPr>
        </p:nvSpPr>
        <p:spPr/>
        <p:txBody>
          <a:bodyPr/>
          <a:lstStyle/>
          <a:p>
            <a:fld id="{EB241CD2-1E45-42A3-B213-66A034DF9A3B}" type="slidenum">
              <a:rPr lang="en-GB" smtClean="0"/>
              <a:t>33</a:t>
            </a:fld>
            <a:endParaRPr lang="en-GB" dirty="0"/>
          </a:p>
        </p:txBody>
      </p:sp>
      <p:pic>
        <p:nvPicPr>
          <p:cNvPr id="6" name="Picture 5">
            <a:extLst>
              <a:ext uri="{FF2B5EF4-FFF2-40B4-BE49-F238E27FC236}">
                <a16:creationId xmlns:a16="http://schemas.microsoft.com/office/drawing/2014/main" id="{A1DDE88C-FC04-0D49-574C-1B5EF4510DEC}"/>
              </a:ext>
            </a:extLst>
          </p:cNvPr>
          <p:cNvPicPr>
            <a:picLocks noChangeAspect="1"/>
          </p:cNvPicPr>
          <p:nvPr/>
        </p:nvPicPr>
        <p:blipFill>
          <a:blip r:embed="rId2"/>
          <a:stretch>
            <a:fillRect/>
          </a:stretch>
        </p:blipFill>
        <p:spPr>
          <a:xfrm>
            <a:off x="762000" y="2075336"/>
            <a:ext cx="7207624" cy="3827443"/>
          </a:xfrm>
          <a:prstGeom prst="rect">
            <a:avLst/>
          </a:prstGeom>
        </p:spPr>
      </p:pic>
    </p:spTree>
    <p:extLst>
      <p:ext uri="{BB962C8B-B14F-4D97-AF65-F5344CB8AC3E}">
        <p14:creationId xmlns:p14="http://schemas.microsoft.com/office/powerpoint/2010/main" val="1792429149"/>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4B25-72F8-5D09-3D56-98143AD91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8A3A6-A736-BFF0-20C3-2827A9E98834}"/>
              </a:ext>
            </a:extLst>
          </p:cNvPr>
          <p:cNvSpPr>
            <a:spLocks noGrp="1"/>
          </p:cNvSpPr>
          <p:nvPr>
            <p:ph type="title"/>
          </p:nvPr>
        </p:nvSpPr>
        <p:spPr/>
        <p:txBody>
          <a:bodyPr>
            <a:normAutofit fontScale="90000"/>
          </a:bodyPr>
          <a:lstStyle/>
          <a:p>
            <a:r>
              <a:rPr lang="en-US" dirty="0"/>
              <a:t>Use Case is Something Like Two Rainy Day Case </a:t>
            </a:r>
          </a:p>
        </p:txBody>
      </p:sp>
      <p:sp>
        <p:nvSpPr>
          <p:cNvPr id="3" name="Content Placeholder 2">
            <a:extLst>
              <a:ext uri="{FF2B5EF4-FFF2-40B4-BE49-F238E27FC236}">
                <a16:creationId xmlns:a16="http://schemas.microsoft.com/office/drawing/2014/main" id="{6BAC2C2C-B153-D4C5-5508-5E78B74AA26F}"/>
              </a:ext>
            </a:extLst>
          </p:cNvPr>
          <p:cNvSpPr>
            <a:spLocks noGrp="1"/>
          </p:cNvSpPr>
          <p:nvPr>
            <p:ph idx="1"/>
          </p:nvPr>
        </p:nvSpPr>
        <p:spPr/>
        <p:txBody>
          <a:bodyPr/>
          <a:lstStyle/>
          <a:p>
            <a:pPr marL="0" indent="0">
              <a:buNone/>
            </a:pPr>
            <a:r>
              <a:rPr lang="en-US" dirty="0"/>
              <a:t>.</a:t>
            </a:r>
          </a:p>
          <a:p>
            <a:pPr marL="0" indent="0">
              <a:buNone/>
            </a:pPr>
            <a:endParaRPr lang="en-US" dirty="0"/>
          </a:p>
        </p:txBody>
      </p:sp>
      <p:pic>
        <p:nvPicPr>
          <p:cNvPr id="7" name="Picture 6">
            <a:extLst>
              <a:ext uri="{FF2B5EF4-FFF2-40B4-BE49-F238E27FC236}">
                <a16:creationId xmlns:a16="http://schemas.microsoft.com/office/drawing/2014/main" id="{1F8D77E1-C000-23C4-DF0B-9A33D66249AC}"/>
              </a:ext>
            </a:extLst>
          </p:cNvPr>
          <p:cNvPicPr>
            <a:picLocks noChangeAspect="1"/>
          </p:cNvPicPr>
          <p:nvPr/>
        </p:nvPicPr>
        <p:blipFill>
          <a:blip r:embed="rId2"/>
          <a:stretch>
            <a:fillRect/>
          </a:stretch>
        </p:blipFill>
        <p:spPr>
          <a:xfrm>
            <a:off x="1462846" y="1209675"/>
            <a:ext cx="7681154" cy="5357005"/>
          </a:xfrm>
          <a:prstGeom prst="rect">
            <a:avLst/>
          </a:prstGeom>
        </p:spPr>
      </p:pic>
      <p:sp>
        <p:nvSpPr>
          <p:cNvPr id="8" name="TextBox 7">
            <a:extLst>
              <a:ext uri="{FF2B5EF4-FFF2-40B4-BE49-F238E27FC236}">
                <a16:creationId xmlns:a16="http://schemas.microsoft.com/office/drawing/2014/main" id="{496839B0-AF37-5F72-9244-474FBEC3367E}"/>
              </a:ext>
            </a:extLst>
          </p:cNvPr>
          <p:cNvSpPr txBox="1"/>
          <p:nvPr/>
        </p:nvSpPr>
        <p:spPr>
          <a:xfrm>
            <a:off x="0" y="1970690"/>
            <a:ext cx="1277007" cy="1754326"/>
          </a:xfrm>
          <a:prstGeom prst="rect">
            <a:avLst/>
          </a:prstGeom>
          <a:solidFill>
            <a:srgbClr val="FFFF00"/>
          </a:solidFill>
        </p:spPr>
        <p:txBody>
          <a:bodyPr wrap="square" rtlCol="0">
            <a:spAutoFit/>
          </a:bodyPr>
          <a:lstStyle/>
          <a:p>
            <a:r>
              <a:rPr lang="en-US" dirty="0"/>
              <a:t>You need a lot of battery storage to meet the rainy days</a:t>
            </a:r>
          </a:p>
        </p:txBody>
      </p:sp>
    </p:spTree>
    <p:extLst>
      <p:ext uri="{BB962C8B-B14F-4D97-AF65-F5344CB8AC3E}">
        <p14:creationId xmlns:p14="http://schemas.microsoft.com/office/powerpoint/2010/main" val="3772212144"/>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19815-9D84-2730-F83E-4DAC7EFAC93E}"/>
              </a:ext>
            </a:extLst>
          </p:cNvPr>
          <p:cNvSpPr>
            <a:spLocks noGrp="1"/>
          </p:cNvSpPr>
          <p:nvPr>
            <p:ph type="title"/>
          </p:nvPr>
        </p:nvSpPr>
        <p:spPr/>
        <p:txBody>
          <a:bodyPr/>
          <a:lstStyle/>
          <a:p>
            <a:r>
              <a:rPr lang="en-US" dirty="0"/>
              <a:t>Assumptions for Peaker Case</a:t>
            </a:r>
          </a:p>
        </p:txBody>
      </p:sp>
      <p:sp>
        <p:nvSpPr>
          <p:cNvPr id="3" name="Content Placeholder 2">
            <a:extLst>
              <a:ext uri="{FF2B5EF4-FFF2-40B4-BE49-F238E27FC236}">
                <a16:creationId xmlns:a16="http://schemas.microsoft.com/office/drawing/2014/main" id="{CA1819E5-69C5-ACD0-4D8E-122ACE6974AF}"/>
              </a:ext>
            </a:extLst>
          </p:cNvPr>
          <p:cNvSpPr>
            <a:spLocks noGrp="1"/>
          </p:cNvSpPr>
          <p:nvPr>
            <p:ph idx="1"/>
          </p:nvPr>
        </p:nvSpPr>
        <p:spPr>
          <a:xfrm>
            <a:off x="304801" y="1214488"/>
            <a:ext cx="8316686" cy="4693104"/>
          </a:xfrm>
        </p:spPr>
        <p:txBody>
          <a:bodyPr>
            <a:normAutofit/>
          </a:bodyPr>
          <a:lstStyle/>
          <a:p>
            <a:pPr algn="l"/>
            <a:r>
              <a:rPr lang="en-US" sz="2000" i="0" dirty="0">
                <a:solidFill>
                  <a:schemeClr val="tx1"/>
                </a:solidFill>
                <a:effectLst/>
                <a:latin typeface="Calibri" panose="020F0502020204030204" pitchFamily="34" charset="0"/>
              </a:rPr>
              <a:t>Cost of Batteries with Long-term Storage</a:t>
            </a:r>
            <a:endParaRPr lang="en-US" sz="2000" dirty="0">
              <a:solidFill>
                <a:schemeClr val="tx1"/>
              </a:solidFill>
              <a:latin typeface="Calibri" panose="020F0502020204030204" pitchFamily="34" charset="0"/>
            </a:endParaRPr>
          </a:p>
          <a:p>
            <a:pPr lvl="1" algn="l"/>
            <a:r>
              <a:rPr lang="en-US" sz="2000" i="0" dirty="0">
                <a:solidFill>
                  <a:schemeClr val="tx1"/>
                </a:solidFill>
                <a:effectLst/>
                <a:latin typeface="Calibri" panose="020F0502020204030204" pitchFamily="34" charset="0"/>
              </a:rPr>
              <a:t>Compute the Levelised Cost of a Peaker with ADO in Three Capacity Factor Cases; 3%, 5%, 10% and 15%</a:t>
            </a:r>
          </a:p>
          <a:p>
            <a:pPr lvl="1" algn="l"/>
            <a:r>
              <a:rPr lang="en-US" sz="2000" dirty="0">
                <a:solidFill>
                  <a:schemeClr val="tx1"/>
                </a:solidFill>
                <a:latin typeface="Calibri" panose="020F0502020204030204" pitchFamily="34" charset="0"/>
              </a:rPr>
              <a:t>Compute Required Discharge of a Battery for the Three Cases – Adjust for Round Trip Efficiency and State of Charge</a:t>
            </a:r>
          </a:p>
          <a:p>
            <a:pPr lvl="1" algn="l"/>
            <a:r>
              <a:rPr lang="en-US" sz="2000" i="0" dirty="0">
                <a:solidFill>
                  <a:schemeClr val="tx1"/>
                </a:solidFill>
                <a:effectLst/>
                <a:latin typeface="Calibri" panose="020F0502020204030204" pitchFamily="34" charset="0"/>
              </a:rPr>
              <a:t>Battery kWh</a:t>
            </a:r>
            <a:r>
              <a:rPr lang="en-US" sz="2000" dirty="0">
                <a:solidFill>
                  <a:schemeClr val="tx1"/>
                </a:solidFill>
                <a:latin typeface="Calibri" panose="020F0502020204030204" pitchFamily="34" charset="0"/>
              </a:rPr>
              <a:t> = Added kWh for Peaker</a:t>
            </a:r>
          </a:p>
          <a:p>
            <a:pPr lvl="1" algn="l"/>
            <a:r>
              <a:rPr lang="en-US" sz="2000" dirty="0">
                <a:solidFill>
                  <a:schemeClr val="tx1"/>
                </a:solidFill>
                <a:latin typeface="Calibri" panose="020F0502020204030204" pitchFamily="34" charset="0"/>
              </a:rPr>
              <a:t>Adjustments for Round Trip Efficiency – More Solar</a:t>
            </a:r>
          </a:p>
          <a:p>
            <a:pPr lvl="1" algn="l"/>
            <a:r>
              <a:rPr lang="en-US" sz="2000" i="0" dirty="0">
                <a:solidFill>
                  <a:schemeClr val="tx1"/>
                </a:solidFill>
                <a:effectLst/>
                <a:latin typeface="Calibri" panose="020F0502020204030204" pitchFamily="34" charset="0"/>
              </a:rPr>
              <a:t>Adjustments for State of Char</a:t>
            </a:r>
            <a:r>
              <a:rPr lang="en-US" sz="2000" dirty="0">
                <a:solidFill>
                  <a:schemeClr val="tx1"/>
                </a:solidFill>
                <a:latin typeface="Calibri" panose="020F0502020204030204" pitchFamily="34" charset="0"/>
              </a:rPr>
              <a:t>ge – More Battery Capacity</a:t>
            </a:r>
            <a:endParaRPr lang="en-US" sz="2000" i="0" dirty="0">
              <a:solidFill>
                <a:schemeClr val="tx1"/>
              </a:solidFill>
              <a:effectLst/>
              <a:latin typeface="Calibri" panose="020F0502020204030204" pitchFamily="34" charset="0"/>
            </a:endParaRPr>
          </a:p>
          <a:p>
            <a:pPr algn="l"/>
            <a:endParaRPr lang="en-US" sz="1200" dirty="0">
              <a:solidFill>
                <a:schemeClr val="tx1"/>
              </a:solidFill>
            </a:endParaRPr>
          </a:p>
        </p:txBody>
      </p:sp>
    </p:spTree>
    <p:extLst>
      <p:ext uri="{BB962C8B-B14F-4D97-AF65-F5344CB8AC3E}">
        <p14:creationId xmlns:p14="http://schemas.microsoft.com/office/powerpoint/2010/main" val="239902199"/>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1CEF3-EF29-8CE7-F7F5-F7E4D269E8BD}"/>
              </a:ext>
            </a:extLst>
          </p:cNvPr>
          <p:cNvSpPr>
            <a:spLocks noGrp="1"/>
          </p:cNvSpPr>
          <p:nvPr>
            <p:ph type="title"/>
          </p:nvPr>
        </p:nvSpPr>
        <p:spPr/>
        <p:txBody>
          <a:bodyPr>
            <a:normAutofit fontScale="90000"/>
          </a:bodyPr>
          <a:lstStyle/>
          <a:p>
            <a:r>
              <a:rPr lang="en-US" dirty="0"/>
              <a:t>Peaker Case Demonstrates Back of Envelope Case</a:t>
            </a:r>
          </a:p>
        </p:txBody>
      </p:sp>
      <p:sp>
        <p:nvSpPr>
          <p:cNvPr id="3" name="Content Placeholder 2">
            <a:extLst>
              <a:ext uri="{FF2B5EF4-FFF2-40B4-BE49-F238E27FC236}">
                <a16:creationId xmlns:a16="http://schemas.microsoft.com/office/drawing/2014/main" id="{FCA32BD2-E51D-066D-A134-53DFFCE64D42}"/>
              </a:ext>
            </a:extLst>
          </p:cNvPr>
          <p:cNvSpPr>
            <a:spLocks noGrp="1"/>
          </p:cNvSpPr>
          <p:nvPr>
            <p:ph idx="1"/>
          </p:nvPr>
        </p:nvSpPr>
        <p:spPr/>
        <p:txBody>
          <a:bodyPr>
            <a:normAutofit/>
          </a:bodyPr>
          <a:lstStyle/>
          <a:p>
            <a:r>
              <a:rPr lang="en-US" sz="2000" dirty="0"/>
              <a:t>A good traditional exercise in comparing fixed and variable costs</a:t>
            </a:r>
          </a:p>
          <a:p>
            <a:r>
              <a:rPr lang="en-US" sz="2000" dirty="0"/>
              <a:t>Forces you to think about batteries with low number of cycles</a:t>
            </a:r>
          </a:p>
          <a:p>
            <a:r>
              <a:rPr lang="en-US" sz="2000" dirty="0"/>
              <a:t>To get eight hours of battery you could use two four-hour batteries</a:t>
            </a:r>
          </a:p>
          <a:p>
            <a:r>
              <a:rPr lang="en-US" sz="2000" dirty="0"/>
              <a:t>For Battery with low cycles</a:t>
            </a:r>
          </a:p>
          <a:p>
            <a:pPr lvl="1"/>
            <a:r>
              <a:rPr lang="en-US" sz="1800" dirty="0"/>
              <a:t>Long Life (20 years)</a:t>
            </a:r>
          </a:p>
          <a:p>
            <a:pPr lvl="1"/>
            <a:r>
              <a:rPr lang="en-US" sz="1800" dirty="0"/>
              <a:t>Lower Cost with more storage (USD 300/kWh)</a:t>
            </a:r>
          </a:p>
          <a:p>
            <a:pPr lvl="1"/>
            <a:r>
              <a:rPr lang="en-US" sz="1800" dirty="0"/>
              <a:t>Round Trip Efficiency does not matter if can charge in a flexible manner before outage</a:t>
            </a:r>
          </a:p>
          <a:p>
            <a:pPr lvl="1"/>
            <a:endParaRPr lang="en-US" sz="1800" dirty="0"/>
          </a:p>
          <a:p>
            <a:r>
              <a:rPr lang="en-US" sz="2000" dirty="0"/>
              <a:t>For the Peaker, use the most expensive fuel (ADO) and assume a relatively low capital cost</a:t>
            </a:r>
          </a:p>
          <a:p>
            <a:endParaRPr lang="en-US" sz="2000" dirty="0"/>
          </a:p>
          <a:p>
            <a:pPr algn="l"/>
            <a:r>
              <a:rPr lang="en-US" sz="2000" dirty="0"/>
              <a:t>Do not consider cost analysis with effects of transmission and distribution</a:t>
            </a:r>
          </a:p>
          <a:p>
            <a:endParaRPr lang="en-US" sz="2000" dirty="0"/>
          </a:p>
          <a:p>
            <a:pPr lvl="1"/>
            <a:endParaRPr lang="en-US" sz="1800" dirty="0"/>
          </a:p>
        </p:txBody>
      </p:sp>
    </p:spTree>
    <p:extLst>
      <p:ext uri="{BB962C8B-B14F-4D97-AF65-F5344CB8AC3E}">
        <p14:creationId xmlns:p14="http://schemas.microsoft.com/office/powerpoint/2010/main" val="250292882"/>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C5715C-DB42-4335-8CDE-F96554EAD1DA}"/>
              </a:ext>
            </a:extLst>
          </p:cNvPr>
          <p:cNvSpPr>
            <a:spLocks noGrp="1"/>
          </p:cNvSpPr>
          <p:nvPr>
            <p:ph type="ctrTitle"/>
          </p:nvPr>
        </p:nvSpPr>
        <p:spPr/>
        <p:txBody>
          <a:bodyPr>
            <a:normAutofit fontScale="90000"/>
          </a:bodyPr>
          <a:lstStyle/>
          <a:p>
            <a:r>
              <a:rPr lang="en-US" dirty="0"/>
              <a:t>Comparison with Conventional Peaking Plants</a:t>
            </a:r>
          </a:p>
        </p:txBody>
      </p:sp>
      <p:sp>
        <p:nvSpPr>
          <p:cNvPr id="2" name="Content Placeholder 1">
            <a:extLst>
              <a:ext uri="{FF2B5EF4-FFF2-40B4-BE49-F238E27FC236}">
                <a16:creationId xmlns:a16="http://schemas.microsoft.com/office/drawing/2014/main" id="{14F3B936-B852-4DF1-97F2-8A3268EB1A57}"/>
              </a:ext>
            </a:extLst>
          </p:cNvPr>
          <p:cNvSpPr>
            <a:spLocks noGrp="1"/>
          </p:cNvSpPr>
          <p:nvPr>
            <p:ph type="body" sz="quarter" idx="13"/>
          </p:nvPr>
        </p:nvSpPr>
        <p:spPr/>
        <p:txBody>
          <a:bodyPr/>
          <a:lstStyle/>
          <a:p>
            <a:r>
              <a:rPr lang="en-US" dirty="0"/>
              <a:t> </a:t>
            </a:r>
          </a:p>
          <a:p>
            <a:endParaRPr lang="en-US" dirty="0"/>
          </a:p>
        </p:txBody>
      </p:sp>
      <p:sp>
        <p:nvSpPr>
          <p:cNvPr id="4" name="Slide Number Placeholder 3">
            <a:extLst>
              <a:ext uri="{FF2B5EF4-FFF2-40B4-BE49-F238E27FC236}">
                <a16:creationId xmlns:a16="http://schemas.microsoft.com/office/drawing/2014/main" id="{A4B92402-BC50-4F3F-8F3C-833214DE0BC2}"/>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333</a:t>
            </a:fld>
            <a:endParaRPr lang="ko-KR" altLang="en-US" dirty="0"/>
          </a:p>
        </p:txBody>
      </p:sp>
      <p:pic>
        <p:nvPicPr>
          <p:cNvPr id="6" name="Picture 5">
            <a:extLst>
              <a:ext uri="{FF2B5EF4-FFF2-40B4-BE49-F238E27FC236}">
                <a16:creationId xmlns:a16="http://schemas.microsoft.com/office/drawing/2014/main" id="{B32DDF2C-EBED-4998-A3FB-BBEAC4DCC58B}"/>
              </a:ext>
            </a:extLst>
          </p:cNvPr>
          <p:cNvPicPr>
            <a:picLocks noChangeAspect="1"/>
          </p:cNvPicPr>
          <p:nvPr/>
        </p:nvPicPr>
        <p:blipFill>
          <a:blip r:embed="rId2"/>
          <a:stretch>
            <a:fillRect/>
          </a:stretch>
        </p:blipFill>
        <p:spPr>
          <a:xfrm>
            <a:off x="862905" y="1461680"/>
            <a:ext cx="7405815" cy="4865914"/>
          </a:xfrm>
          <a:prstGeom prst="rect">
            <a:avLst/>
          </a:prstGeom>
        </p:spPr>
      </p:pic>
    </p:spTree>
    <p:extLst>
      <p:ext uri="{BB962C8B-B14F-4D97-AF65-F5344CB8AC3E}">
        <p14:creationId xmlns:p14="http://schemas.microsoft.com/office/powerpoint/2010/main" val="3913300353"/>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4D29FD-71C7-49CF-8DB9-5DCF147650EB}"/>
              </a:ext>
            </a:extLst>
          </p:cNvPr>
          <p:cNvSpPr>
            <a:spLocks noGrp="1"/>
          </p:cNvSpPr>
          <p:nvPr>
            <p:ph type="ctrTitle"/>
          </p:nvPr>
        </p:nvSpPr>
        <p:spPr/>
        <p:txBody>
          <a:bodyPr>
            <a:normAutofit fontScale="90000"/>
          </a:bodyPr>
          <a:lstStyle/>
          <a:p>
            <a:r>
              <a:rPr lang="en-US" dirty="0"/>
              <a:t>Meet High Sudden Prices – Must Be Charged</a:t>
            </a:r>
          </a:p>
        </p:txBody>
      </p:sp>
      <p:sp>
        <p:nvSpPr>
          <p:cNvPr id="2" name="Content Placeholder 1">
            <a:extLst>
              <a:ext uri="{FF2B5EF4-FFF2-40B4-BE49-F238E27FC236}">
                <a16:creationId xmlns:a16="http://schemas.microsoft.com/office/drawing/2014/main" id="{3F7F3C3C-0BB7-442A-BE0F-C1247DE27914}"/>
              </a:ext>
            </a:extLst>
          </p:cNvPr>
          <p:cNvSpPr>
            <a:spLocks noGrp="1"/>
          </p:cNvSpPr>
          <p:nvPr>
            <p:ph type="body" sz="quarter" idx="13"/>
          </p:nvPr>
        </p:nvSpPr>
        <p:spPr/>
        <p:txBody>
          <a:bodyPr/>
          <a:lstStyle/>
          <a:p>
            <a:r>
              <a:rPr lang="en-US" dirty="0"/>
              <a:t> </a:t>
            </a:r>
          </a:p>
          <a:p>
            <a:endParaRPr lang="en-US" dirty="0"/>
          </a:p>
        </p:txBody>
      </p:sp>
      <p:sp>
        <p:nvSpPr>
          <p:cNvPr id="4" name="Slide Number Placeholder 3">
            <a:extLst>
              <a:ext uri="{FF2B5EF4-FFF2-40B4-BE49-F238E27FC236}">
                <a16:creationId xmlns:a16="http://schemas.microsoft.com/office/drawing/2014/main" id="{901F3E2D-92CC-4B8D-89E3-691C08C2EB28}"/>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334</a:t>
            </a:fld>
            <a:endParaRPr lang="ko-KR" altLang="en-US" dirty="0"/>
          </a:p>
        </p:txBody>
      </p:sp>
      <p:pic>
        <p:nvPicPr>
          <p:cNvPr id="6" name="Picture 5">
            <a:extLst>
              <a:ext uri="{FF2B5EF4-FFF2-40B4-BE49-F238E27FC236}">
                <a16:creationId xmlns:a16="http://schemas.microsoft.com/office/drawing/2014/main" id="{34F94A7B-E5F9-477C-9093-5806D6563DBC}"/>
              </a:ext>
            </a:extLst>
          </p:cNvPr>
          <p:cNvPicPr>
            <a:picLocks noChangeAspect="1"/>
          </p:cNvPicPr>
          <p:nvPr/>
        </p:nvPicPr>
        <p:blipFill>
          <a:blip r:embed="rId2"/>
          <a:stretch>
            <a:fillRect/>
          </a:stretch>
        </p:blipFill>
        <p:spPr>
          <a:xfrm>
            <a:off x="565122" y="1348239"/>
            <a:ext cx="7288558" cy="4621335"/>
          </a:xfrm>
          <a:prstGeom prst="rect">
            <a:avLst/>
          </a:prstGeom>
        </p:spPr>
      </p:pic>
    </p:spTree>
    <p:extLst>
      <p:ext uri="{BB962C8B-B14F-4D97-AF65-F5344CB8AC3E}">
        <p14:creationId xmlns:p14="http://schemas.microsoft.com/office/powerpoint/2010/main" val="3855475075"/>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B0773-5ADF-FA11-1FC5-0B1526BC6B83}"/>
              </a:ext>
            </a:extLst>
          </p:cNvPr>
          <p:cNvSpPr>
            <a:spLocks noGrp="1"/>
          </p:cNvSpPr>
          <p:nvPr>
            <p:ph type="ctrTitle"/>
          </p:nvPr>
        </p:nvSpPr>
        <p:spPr/>
        <p:txBody>
          <a:bodyPr>
            <a:normAutofit/>
          </a:bodyPr>
          <a:lstStyle/>
          <a:p>
            <a:r>
              <a:rPr lang="en-US" dirty="0"/>
              <a:t>Battery Characteristics </a:t>
            </a:r>
            <a:br>
              <a:rPr lang="en-US" dirty="0"/>
            </a:br>
            <a:r>
              <a:rPr lang="en-US" dirty="0"/>
              <a:t>LCOE of Renewable </a:t>
            </a:r>
            <a:br>
              <a:rPr lang="en-US" dirty="0"/>
            </a:br>
            <a:r>
              <a:rPr lang="en-US" dirty="0"/>
              <a:t>Plus Battery</a:t>
            </a:r>
          </a:p>
        </p:txBody>
      </p:sp>
    </p:spTree>
    <p:extLst>
      <p:ext uri="{BB962C8B-B14F-4D97-AF65-F5344CB8AC3E}">
        <p14:creationId xmlns:p14="http://schemas.microsoft.com/office/powerpoint/2010/main" val="2682434072"/>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8C9A-5C5D-3A41-73E1-B4B79ADCB70F}"/>
              </a:ext>
            </a:extLst>
          </p:cNvPr>
          <p:cNvSpPr>
            <a:spLocks noGrp="1"/>
          </p:cNvSpPr>
          <p:nvPr>
            <p:ph type="title"/>
          </p:nvPr>
        </p:nvSpPr>
        <p:spPr>
          <a:xfrm>
            <a:off x="211041" y="459740"/>
            <a:ext cx="8274125" cy="653285"/>
          </a:xfrm>
        </p:spPr>
        <p:txBody>
          <a:bodyPr>
            <a:normAutofit fontScale="90000"/>
          </a:bodyPr>
          <a:lstStyle/>
          <a:p>
            <a:r>
              <a:rPr lang="en-US" dirty="0"/>
              <a:t>Session 2: Battery Characteristics and Economic Analysis</a:t>
            </a:r>
            <a:br>
              <a:rPr lang="en-US" dirty="0"/>
            </a:br>
            <a:endParaRPr lang="en-US" dirty="0"/>
          </a:p>
        </p:txBody>
      </p:sp>
      <p:sp>
        <p:nvSpPr>
          <p:cNvPr id="3" name="Content Placeholder 2">
            <a:extLst>
              <a:ext uri="{FF2B5EF4-FFF2-40B4-BE49-F238E27FC236}">
                <a16:creationId xmlns:a16="http://schemas.microsoft.com/office/drawing/2014/main" id="{D911B5FD-6A01-017F-DBE4-223BAC635624}"/>
              </a:ext>
            </a:extLst>
          </p:cNvPr>
          <p:cNvSpPr>
            <a:spLocks noGrp="1"/>
          </p:cNvSpPr>
          <p:nvPr>
            <p:ph idx="1"/>
          </p:nvPr>
        </p:nvSpPr>
        <p:spPr>
          <a:xfrm>
            <a:off x="312420" y="1396961"/>
            <a:ext cx="8274125" cy="4574181"/>
          </a:xfrm>
        </p:spPr>
        <p:txBody>
          <a:bodyPr>
            <a:noAutofit/>
          </a:bodyPr>
          <a:lstStyle/>
          <a:p>
            <a:pPr marL="628650" marR="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Cost as a Function of both Storage Capacity and Charging/Discharging</a:t>
            </a:r>
          </a:p>
          <a:p>
            <a:pPr marL="62865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Battery Lifespan Driven by the Number of Cycles</a:t>
            </a:r>
          </a:p>
          <a:p>
            <a:pPr marL="62865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Operating and Maintenance Cost of Batteries</a:t>
            </a:r>
          </a:p>
          <a:p>
            <a:pPr marL="62865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Battery Degradation</a:t>
            </a:r>
          </a:p>
          <a:p>
            <a:pPr marL="628650" marR="0" indent="-342900">
              <a:lnSpc>
                <a:spcPct val="12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Round Trip Efficiency</a:t>
            </a:r>
          </a:p>
          <a:p>
            <a:pPr marL="628650" marR="0" indent="-342900">
              <a:lnSpc>
                <a:spcPct val="12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State of Charge</a:t>
            </a:r>
          </a:p>
          <a:p>
            <a:pPr marL="285750" marR="0" indent="0" algn="ctr">
              <a:lnSpc>
                <a:spcPct val="120000"/>
              </a:lnSpc>
              <a:spcAft>
                <a:spcPts val="800"/>
              </a:spcAft>
              <a:buNone/>
            </a:pPr>
            <a:r>
              <a:rPr lang="en-US" sz="2800" i="1" kern="100" dirty="0">
                <a:latin typeface="Calibri" panose="020F0502020204030204" pitchFamily="34" charset="0"/>
                <a:ea typeface="Calibri" panose="020F0502020204030204" pitchFamily="34" charset="0"/>
                <a:cs typeface="Times New Roman" panose="02020603050405020304" pitchFamily="18" charset="0"/>
              </a:rPr>
              <a:t>These factors are necessary to carefully compute the LCOE of renewable plus storage in different cases</a:t>
            </a:r>
          </a:p>
        </p:txBody>
      </p:sp>
    </p:spTree>
    <p:extLst>
      <p:ext uri="{BB962C8B-B14F-4D97-AF65-F5344CB8AC3E}">
        <p14:creationId xmlns:p14="http://schemas.microsoft.com/office/powerpoint/2010/main" val="412324722"/>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836A4-F0EC-413B-997F-18C3D32DE073}"/>
              </a:ext>
            </a:extLst>
          </p:cNvPr>
          <p:cNvSpPr>
            <a:spLocks noGrp="1"/>
          </p:cNvSpPr>
          <p:nvPr>
            <p:ph type="ctrTitle"/>
          </p:nvPr>
        </p:nvSpPr>
        <p:spPr/>
        <p:txBody>
          <a:bodyPr/>
          <a:lstStyle/>
          <a:p>
            <a:r>
              <a:rPr lang="en-US" dirty="0"/>
              <a:t>Battery Characteristics</a:t>
            </a:r>
          </a:p>
        </p:txBody>
      </p:sp>
      <p:sp>
        <p:nvSpPr>
          <p:cNvPr id="4" name="Slide Number Placeholder 3">
            <a:extLst>
              <a:ext uri="{FF2B5EF4-FFF2-40B4-BE49-F238E27FC236}">
                <a16:creationId xmlns:a16="http://schemas.microsoft.com/office/drawing/2014/main" id="{26304322-C947-4371-A181-484B2E8C9666}"/>
              </a:ext>
            </a:extLst>
          </p:cNvPr>
          <p:cNvSpPr>
            <a:spLocks noGrp="1"/>
          </p:cNvSpPr>
          <p:nvPr>
            <p:ph type="sldNum" sz="quarter" idx="4294967295"/>
          </p:nvPr>
        </p:nvSpPr>
        <p:spPr>
          <a:xfrm>
            <a:off x="8618538" y="6470650"/>
            <a:ext cx="525462" cy="365125"/>
          </a:xfrm>
        </p:spPr>
        <p:txBody>
          <a:bodyPr/>
          <a:lstStyle/>
          <a:p>
            <a:pPr algn="ctr"/>
            <a:fld id="{0C3A1854-6B63-4059-B360-A3C4972BF0FC}" type="slidenum">
              <a:rPr lang="ko-KR" altLang="en-US" smtClean="0"/>
              <a:pPr algn="ctr"/>
              <a:t>337</a:t>
            </a:fld>
            <a:endParaRPr lang="ko-KR" altLang="en-US" dirty="0"/>
          </a:p>
        </p:txBody>
      </p:sp>
      <p:pic>
        <p:nvPicPr>
          <p:cNvPr id="6" name="Content Placeholder 5">
            <a:extLst>
              <a:ext uri="{FF2B5EF4-FFF2-40B4-BE49-F238E27FC236}">
                <a16:creationId xmlns:a16="http://schemas.microsoft.com/office/drawing/2014/main" id="{9BAABACB-83D2-48D7-B50C-0F09DA494306}"/>
              </a:ext>
            </a:extLst>
          </p:cNvPr>
          <p:cNvPicPr>
            <a:picLocks noGrp="1" noChangeAspect="1"/>
          </p:cNvPicPr>
          <p:nvPr>
            <p:ph idx="4294967295"/>
          </p:nvPr>
        </p:nvPicPr>
        <p:blipFill>
          <a:blip r:embed="rId2"/>
          <a:stretch>
            <a:fillRect/>
          </a:stretch>
        </p:blipFill>
        <p:spPr>
          <a:xfrm>
            <a:off x="539015" y="1422929"/>
            <a:ext cx="7902575" cy="4505325"/>
          </a:xfrm>
        </p:spPr>
      </p:pic>
    </p:spTree>
    <p:extLst>
      <p:ext uri="{BB962C8B-B14F-4D97-AF65-F5344CB8AC3E}">
        <p14:creationId xmlns:p14="http://schemas.microsoft.com/office/powerpoint/2010/main" val="1860080085"/>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C3F42-97FF-0927-F115-504786151B93}"/>
              </a:ext>
            </a:extLst>
          </p:cNvPr>
          <p:cNvSpPr>
            <a:spLocks noGrp="1"/>
          </p:cNvSpPr>
          <p:nvPr>
            <p:ph type="ctrTitle"/>
          </p:nvPr>
        </p:nvSpPr>
        <p:spPr/>
        <p:txBody>
          <a:bodyPr>
            <a:normAutofit fontScale="90000"/>
          </a:bodyPr>
          <a:lstStyle/>
          <a:p>
            <a:r>
              <a:rPr lang="en-US" dirty="0"/>
              <a:t>Battery Capacity Measured</a:t>
            </a:r>
            <a:br>
              <a:rPr lang="en-US" dirty="0"/>
            </a:br>
            <a:r>
              <a:rPr lang="en-US" dirty="0"/>
              <a:t>with Storage and Measured</a:t>
            </a:r>
            <a:br>
              <a:rPr lang="en-US" dirty="0"/>
            </a:br>
            <a:r>
              <a:rPr lang="en-US" dirty="0"/>
              <a:t>with Instant Input and Output</a:t>
            </a:r>
            <a:br>
              <a:rPr lang="en-US" dirty="0"/>
            </a:br>
            <a:endParaRPr lang="en-US" dirty="0"/>
          </a:p>
        </p:txBody>
      </p:sp>
    </p:spTree>
    <p:extLst>
      <p:ext uri="{BB962C8B-B14F-4D97-AF65-F5344CB8AC3E}">
        <p14:creationId xmlns:p14="http://schemas.microsoft.com/office/powerpoint/2010/main" val="1045315057"/>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4E1F4-D0FA-6C07-5CF8-9822F8FDF89D}"/>
              </a:ext>
            </a:extLst>
          </p:cNvPr>
          <p:cNvSpPr>
            <a:spLocks noGrp="1"/>
          </p:cNvSpPr>
          <p:nvPr>
            <p:ph type="title"/>
          </p:nvPr>
        </p:nvSpPr>
        <p:spPr/>
        <p:txBody>
          <a:bodyPr/>
          <a:lstStyle/>
          <a:p>
            <a:r>
              <a:rPr lang="en-US" dirty="0"/>
              <a:t>Time and Batteries</a:t>
            </a:r>
          </a:p>
        </p:txBody>
      </p:sp>
      <p:sp>
        <p:nvSpPr>
          <p:cNvPr id="3" name="Content Placeholder 2">
            <a:extLst>
              <a:ext uri="{FF2B5EF4-FFF2-40B4-BE49-F238E27FC236}">
                <a16:creationId xmlns:a16="http://schemas.microsoft.com/office/drawing/2014/main" id="{D17BF4E1-75E7-CAF4-8496-C179BF760CC3}"/>
              </a:ext>
            </a:extLst>
          </p:cNvPr>
          <p:cNvSpPr>
            <a:spLocks noGrp="1"/>
          </p:cNvSpPr>
          <p:nvPr>
            <p:ph idx="1"/>
          </p:nvPr>
        </p:nvSpPr>
        <p:spPr/>
        <p:txBody>
          <a:bodyPr/>
          <a:lstStyle/>
          <a:p>
            <a:r>
              <a:rPr lang="en-US" dirty="0"/>
              <a:t>Different uses for different battery types</a:t>
            </a:r>
          </a:p>
          <a:p>
            <a:endParaRPr lang="en-US" dirty="0"/>
          </a:p>
        </p:txBody>
      </p:sp>
      <p:pic>
        <p:nvPicPr>
          <p:cNvPr id="5" name="Picture 4">
            <a:extLst>
              <a:ext uri="{FF2B5EF4-FFF2-40B4-BE49-F238E27FC236}">
                <a16:creationId xmlns:a16="http://schemas.microsoft.com/office/drawing/2014/main" id="{DB5D1F4D-AF76-680C-EACB-12ECF2422926}"/>
              </a:ext>
            </a:extLst>
          </p:cNvPr>
          <p:cNvPicPr>
            <a:picLocks noChangeAspect="1"/>
          </p:cNvPicPr>
          <p:nvPr/>
        </p:nvPicPr>
        <p:blipFill>
          <a:blip r:embed="rId2"/>
          <a:stretch>
            <a:fillRect/>
          </a:stretch>
        </p:blipFill>
        <p:spPr>
          <a:xfrm>
            <a:off x="2194052" y="1996254"/>
            <a:ext cx="5612215" cy="4227489"/>
          </a:xfrm>
          <a:prstGeom prst="rect">
            <a:avLst/>
          </a:prstGeom>
        </p:spPr>
      </p:pic>
    </p:spTree>
    <p:extLst>
      <p:ext uri="{BB962C8B-B14F-4D97-AF65-F5344CB8AC3E}">
        <p14:creationId xmlns:p14="http://schemas.microsoft.com/office/powerpoint/2010/main" val="3135253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64F6B-8769-B6E0-305C-7B0C4DE24795}"/>
              </a:ext>
            </a:extLst>
          </p:cNvPr>
          <p:cNvSpPr>
            <a:spLocks noGrp="1"/>
          </p:cNvSpPr>
          <p:nvPr>
            <p:ph type="title"/>
          </p:nvPr>
        </p:nvSpPr>
        <p:spPr/>
        <p:txBody>
          <a:bodyPr/>
          <a:lstStyle/>
          <a:p>
            <a:r>
              <a:rPr lang="en-US" dirty="0"/>
              <a:t>Example Sites in from PVGIS</a:t>
            </a:r>
          </a:p>
        </p:txBody>
      </p:sp>
      <p:sp>
        <p:nvSpPr>
          <p:cNvPr id="3" name="Content Placeholder 2">
            <a:extLst>
              <a:ext uri="{FF2B5EF4-FFF2-40B4-BE49-F238E27FC236}">
                <a16:creationId xmlns:a16="http://schemas.microsoft.com/office/drawing/2014/main" id="{68E22280-4EC1-9AD8-CE79-A0FDFD5FAA5A}"/>
              </a:ext>
            </a:extLst>
          </p:cNvPr>
          <p:cNvSpPr>
            <a:spLocks noGrp="1"/>
          </p:cNvSpPr>
          <p:nvPr>
            <p:ph idx="1"/>
          </p:nvPr>
        </p:nvSpPr>
        <p:spPr/>
        <p:txBody>
          <a:bodyPr/>
          <a:lstStyle/>
          <a:p>
            <a:r>
              <a:rPr lang="en-US" dirty="0"/>
              <a:t>Open PVGIS</a:t>
            </a:r>
          </a:p>
          <a:p>
            <a:r>
              <a:rPr lang="en-US" dirty="0"/>
              <a:t>Offshore in Korea</a:t>
            </a:r>
          </a:p>
          <a:p>
            <a:endParaRPr lang="en-US" dirty="0"/>
          </a:p>
          <a:p>
            <a:endParaRPr lang="en-US" dirty="0"/>
          </a:p>
        </p:txBody>
      </p:sp>
      <p:sp>
        <p:nvSpPr>
          <p:cNvPr id="4" name="Slide Number Placeholder 3">
            <a:extLst>
              <a:ext uri="{FF2B5EF4-FFF2-40B4-BE49-F238E27FC236}">
                <a16:creationId xmlns:a16="http://schemas.microsoft.com/office/drawing/2014/main" id="{0C781FE3-341E-5C29-BE60-EF0B6E2359B9}"/>
              </a:ext>
            </a:extLst>
          </p:cNvPr>
          <p:cNvSpPr>
            <a:spLocks noGrp="1"/>
          </p:cNvSpPr>
          <p:nvPr>
            <p:ph type="sldNum" sz="quarter" idx="12"/>
          </p:nvPr>
        </p:nvSpPr>
        <p:spPr/>
        <p:txBody>
          <a:bodyPr/>
          <a:lstStyle/>
          <a:p>
            <a:fld id="{EB241CD2-1E45-42A3-B213-66A034DF9A3B}" type="slidenum">
              <a:rPr lang="en-GB" smtClean="0"/>
              <a:t>34</a:t>
            </a:fld>
            <a:endParaRPr lang="en-GB" dirty="0"/>
          </a:p>
        </p:txBody>
      </p:sp>
      <p:pic>
        <p:nvPicPr>
          <p:cNvPr id="6" name="Picture 5">
            <a:extLst>
              <a:ext uri="{FF2B5EF4-FFF2-40B4-BE49-F238E27FC236}">
                <a16:creationId xmlns:a16="http://schemas.microsoft.com/office/drawing/2014/main" id="{8DAA4E55-A792-7704-D0C1-582D8FDEC60B}"/>
              </a:ext>
            </a:extLst>
          </p:cNvPr>
          <p:cNvPicPr>
            <a:picLocks noChangeAspect="1"/>
          </p:cNvPicPr>
          <p:nvPr/>
        </p:nvPicPr>
        <p:blipFill>
          <a:blip r:embed="rId2"/>
          <a:stretch>
            <a:fillRect/>
          </a:stretch>
        </p:blipFill>
        <p:spPr>
          <a:xfrm>
            <a:off x="806823" y="1865340"/>
            <a:ext cx="6840071" cy="4229055"/>
          </a:xfrm>
          <a:prstGeom prst="rect">
            <a:avLst/>
          </a:prstGeom>
        </p:spPr>
      </p:pic>
    </p:spTree>
    <p:extLst>
      <p:ext uri="{BB962C8B-B14F-4D97-AF65-F5344CB8AC3E}">
        <p14:creationId xmlns:p14="http://schemas.microsoft.com/office/powerpoint/2010/main" val="1940784949"/>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476119-A493-4E51-89DB-0E15561A20D9}"/>
              </a:ext>
            </a:extLst>
          </p:cNvPr>
          <p:cNvSpPr>
            <a:spLocks noGrp="1"/>
          </p:cNvSpPr>
          <p:nvPr>
            <p:ph type="ctrTitle"/>
          </p:nvPr>
        </p:nvSpPr>
        <p:spPr/>
        <p:txBody>
          <a:bodyPr/>
          <a:lstStyle/>
          <a:p>
            <a:r>
              <a:rPr lang="en-US" dirty="0"/>
              <a:t>Capacity in kWh</a:t>
            </a:r>
          </a:p>
        </p:txBody>
      </p:sp>
      <p:sp>
        <p:nvSpPr>
          <p:cNvPr id="6" name="Content Placeholder 5">
            <a:extLst>
              <a:ext uri="{FF2B5EF4-FFF2-40B4-BE49-F238E27FC236}">
                <a16:creationId xmlns:a16="http://schemas.microsoft.com/office/drawing/2014/main" id="{89013739-8FF7-4E72-8CB3-6E61920F879B}"/>
              </a:ext>
            </a:extLst>
          </p:cNvPr>
          <p:cNvSpPr>
            <a:spLocks noGrp="1"/>
          </p:cNvSpPr>
          <p:nvPr>
            <p:ph type="body" sz="quarter" idx="13"/>
          </p:nvPr>
        </p:nvSpPr>
        <p:spPr/>
        <p:txBody>
          <a:bodyPr/>
          <a:lstStyle/>
          <a:p>
            <a:r>
              <a:rPr lang="en-US" dirty="0"/>
              <a:t>You can multiply the voltage by the hertz</a:t>
            </a:r>
          </a:p>
          <a:p>
            <a:endParaRPr lang="en-US" dirty="0"/>
          </a:p>
          <a:p>
            <a:endParaRPr lang="en-US" dirty="0"/>
          </a:p>
        </p:txBody>
      </p:sp>
      <p:sp>
        <p:nvSpPr>
          <p:cNvPr id="4" name="Slide Number Placeholder 3">
            <a:extLst>
              <a:ext uri="{FF2B5EF4-FFF2-40B4-BE49-F238E27FC236}">
                <a16:creationId xmlns:a16="http://schemas.microsoft.com/office/drawing/2014/main" id="{CC92CD3A-F87D-40C3-BB27-C53424CF09A2}"/>
              </a:ext>
            </a:extLst>
          </p:cNvPr>
          <p:cNvSpPr>
            <a:spLocks noGrp="1"/>
          </p:cNvSpPr>
          <p:nvPr>
            <p:ph type="sldNum" sz="quarter" idx="4294967295"/>
          </p:nvPr>
        </p:nvSpPr>
        <p:spPr>
          <a:xfrm>
            <a:off x="8618538" y="6470650"/>
            <a:ext cx="525462" cy="365125"/>
          </a:xfrm>
        </p:spPr>
        <p:txBody>
          <a:bodyPr/>
          <a:lstStyle/>
          <a:p>
            <a:pPr algn="ctr"/>
            <a:fld id="{0C3A1854-6B63-4059-B360-A3C4972BF0FC}" type="slidenum">
              <a:rPr lang="ko-KR" altLang="en-US" smtClean="0"/>
              <a:pPr algn="ctr"/>
              <a:t>340</a:t>
            </a:fld>
            <a:endParaRPr lang="ko-KR" altLang="en-US" dirty="0"/>
          </a:p>
        </p:txBody>
      </p:sp>
      <p:pic>
        <p:nvPicPr>
          <p:cNvPr id="7" name="Content Placeholder 4">
            <a:extLst>
              <a:ext uri="{FF2B5EF4-FFF2-40B4-BE49-F238E27FC236}">
                <a16:creationId xmlns:a16="http://schemas.microsoft.com/office/drawing/2014/main" id="{DA50D699-837D-41EB-8727-27CCFC471498}"/>
              </a:ext>
            </a:extLst>
          </p:cNvPr>
          <p:cNvPicPr>
            <a:picLocks noChangeAspect="1"/>
          </p:cNvPicPr>
          <p:nvPr/>
        </p:nvPicPr>
        <p:blipFill>
          <a:blip r:embed="rId2"/>
          <a:stretch>
            <a:fillRect/>
          </a:stretch>
        </p:blipFill>
        <p:spPr>
          <a:xfrm>
            <a:off x="731838" y="2217246"/>
            <a:ext cx="7902575" cy="2590196"/>
          </a:xfrm>
          <a:prstGeom prst="rect">
            <a:avLst/>
          </a:prstGeom>
        </p:spPr>
      </p:pic>
    </p:spTree>
    <p:extLst>
      <p:ext uri="{BB962C8B-B14F-4D97-AF65-F5344CB8AC3E}">
        <p14:creationId xmlns:p14="http://schemas.microsoft.com/office/powerpoint/2010/main" val="3974067036"/>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51123B-F0F5-4800-9813-D8758052B1E9}"/>
              </a:ext>
            </a:extLst>
          </p:cNvPr>
          <p:cNvSpPr>
            <a:spLocks noGrp="1"/>
          </p:cNvSpPr>
          <p:nvPr>
            <p:ph type="title"/>
          </p:nvPr>
        </p:nvSpPr>
        <p:spPr/>
        <p:txBody>
          <a:bodyPr/>
          <a:lstStyle/>
          <a:p>
            <a:r>
              <a:rPr lang="en-US" dirty="0"/>
              <a:t>Battery Size for Ancillary Service</a:t>
            </a:r>
          </a:p>
        </p:txBody>
      </p:sp>
      <p:sp>
        <p:nvSpPr>
          <p:cNvPr id="2" name="Content Placeholder 1">
            <a:extLst>
              <a:ext uri="{FF2B5EF4-FFF2-40B4-BE49-F238E27FC236}">
                <a16:creationId xmlns:a16="http://schemas.microsoft.com/office/drawing/2014/main" id="{662684E7-A19E-4072-9B6F-C9814FCE3FFD}"/>
              </a:ext>
            </a:extLst>
          </p:cNvPr>
          <p:cNvSpPr>
            <a:spLocks noGrp="1"/>
          </p:cNvSpPr>
          <p:nvPr>
            <p:ph idx="1"/>
          </p:nvPr>
        </p:nvSpPr>
        <p:spPr/>
        <p:txBody>
          <a:bodyPr/>
          <a:lstStyle/>
          <a:p>
            <a:r>
              <a:rPr lang="en-US" dirty="0"/>
              <a:t>With AES developed a 2-MW, 500-kWh system with the capability of producing 1,000 amps at 1,000 volts that was designed and built to fit inside two 53-foot trailers for ancillary services</a:t>
            </a:r>
          </a:p>
          <a:p>
            <a:endParaRPr lang="en-US" dirty="0"/>
          </a:p>
          <a:p>
            <a:endParaRPr lang="en-US" dirty="0"/>
          </a:p>
        </p:txBody>
      </p:sp>
      <p:sp>
        <p:nvSpPr>
          <p:cNvPr id="4" name="Slide Number Placeholder 3">
            <a:extLst>
              <a:ext uri="{FF2B5EF4-FFF2-40B4-BE49-F238E27FC236}">
                <a16:creationId xmlns:a16="http://schemas.microsoft.com/office/drawing/2014/main" id="{27E161C1-01E1-4CFD-8602-108929C719F3}"/>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341</a:t>
            </a:fld>
            <a:endParaRPr lang="ko-KR" altLang="en-US" dirty="0"/>
          </a:p>
        </p:txBody>
      </p:sp>
      <p:pic>
        <p:nvPicPr>
          <p:cNvPr id="6" name="Picture 5">
            <a:extLst>
              <a:ext uri="{FF2B5EF4-FFF2-40B4-BE49-F238E27FC236}">
                <a16:creationId xmlns:a16="http://schemas.microsoft.com/office/drawing/2014/main" id="{C63903BE-0565-40F3-B8DC-B6D9C38C10CA}"/>
              </a:ext>
            </a:extLst>
          </p:cNvPr>
          <p:cNvPicPr>
            <a:picLocks noChangeAspect="1"/>
          </p:cNvPicPr>
          <p:nvPr/>
        </p:nvPicPr>
        <p:blipFill>
          <a:blip r:embed="rId2"/>
          <a:stretch>
            <a:fillRect/>
          </a:stretch>
        </p:blipFill>
        <p:spPr>
          <a:xfrm>
            <a:off x="1424539" y="2296805"/>
            <a:ext cx="6479627" cy="3896293"/>
          </a:xfrm>
          <a:prstGeom prst="rect">
            <a:avLst/>
          </a:prstGeom>
        </p:spPr>
      </p:pic>
    </p:spTree>
    <p:extLst>
      <p:ext uri="{BB962C8B-B14F-4D97-AF65-F5344CB8AC3E}">
        <p14:creationId xmlns:p14="http://schemas.microsoft.com/office/powerpoint/2010/main" val="3496177"/>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942655-B6C7-42E7-8E58-A97839B446FF}"/>
              </a:ext>
            </a:extLst>
          </p:cNvPr>
          <p:cNvSpPr>
            <a:spLocks noGrp="1"/>
          </p:cNvSpPr>
          <p:nvPr>
            <p:ph type="title"/>
          </p:nvPr>
        </p:nvSpPr>
        <p:spPr/>
        <p:txBody>
          <a:bodyPr/>
          <a:lstStyle/>
          <a:p>
            <a:r>
              <a:rPr lang="en-US" dirty="0"/>
              <a:t>Picture of Large Lithium Facility in U.S.</a:t>
            </a:r>
            <a:endParaRPr lang="en-CH" dirty="0"/>
          </a:p>
        </p:txBody>
      </p:sp>
      <p:pic>
        <p:nvPicPr>
          <p:cNvPr id="8" name="Content Placeholder 7">
            <a:extLst>
              <a:ext uri="{FF2B5EF4-FFF2-40B4-BE49-F238E27FC236}">
                <a16:creationId xmlns:a16="http://schemas.microsoft.com/office/drawing/2014/main" id="{FE12220E-924F-444D-895B-1303FCC29FA3}"/>
              </a:ext>
            </a:extLst>
          </p:cNvPr>
          <p:cNvPicPr>
            <a:picLocks noGrp="1" noChangeAspect="1"/>
          </p:cNvPicPr>
          <p:nvPr>
            <p:ph idx="1"/>
          </p:nvPr>
        </p:nvPicPr>
        <p:blipFill>
          <a:blip r:embed="rId2"/>
          <a:stretch>
            <a:fillRect/>
          </a:stretch>
        </p:blipFill>
        <p:spPr>
          <a:xfrm>
            <a:off x="491544" y="1209675"/>
            <a:ext cx="7943424" cy="4692650"/>
          </a:xfrm>
          <a:prstGeom prst="rect">
            <a:avLst/>
          </a:prstGeom>
        </p:spPr>
      </p:pic>
      <p:sp>
        <p:nvSpPr>
          <p:cNvPr id="4" name="Slide Number Placeholder 3">
            <a:extLst>
              <a:ext uri="{FF2B5EF4-FFF2-40B4-BE49-F238E27FC236}">
                <a16:creationId xmlns:a16="http://schemas.microsoft.com/office/drawing/2014/main" id="{14C6EC3B-83DD-4D8F-9261-E19798DF6D44}"/>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342</a:t>
            </a:fld>
            <a:endParaRPr lang="ko-KR" altLang="en-US" dirty="0"/>
          </a:p>
        </p:txBody>
      </p:sp>
    </p:spTree>
    <p:extLst>
      <p:ext uri="{BB962C8B-B14F-4D97-AF65-F5344CB8AC3E}">
        <p14:creationId xmlns:p14="http://schemas.microsoft.com/office/powerpoint/2010/main" val="2458807111"/>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4B8AC-C871-4437-CAA7-473A2688AE84}"/>
              </a:ext>
            </a:extLst>
          </p:cNvPr>
          <p:cNvSpPr>
            <a:spLocks noGrp="1"/>
          </p:cNvSpPr>
          <p:nvPr>
            <p:ph type="title"/>
          </p:nvPr>
        </p:nvSpPr>
        <p:spPr/>
        <p:txBody>
          <a:bodyPr/>
          <a:lstStyle/>
          <a:p>
            <a:r>
              <a:rPr lang="en-US" dirty="0"/>
              <a:t>High Battery Cost Jamaica </a:t>
            </a:r>
          </a:p>
        </p:txBody>
      </p:sp>
      <p:sp>
        <p:nvSpPr>
          <p:cNvPr id="3" name="Content Placeholder 2">
            <a:extLst>
              <a:ext uri="{FF2B5EF4-FFF2-40B4-BE49-F238E27FC236}">
                <a16:creationId xmlns:a16="http://schemas.microsoft.com/office/drawing/2014/main" id="{2E476748-A15C-6294-E75B-ECB6216C68AC}"/>
              </a:ext>
            </a:extLst>
          </p:cNvPr>
          <p:cNvSpPr>
            <a:spLocks noGrp="1"/>
          </p:cNvSpPr>
          <p:nvPr>
            <p:ph idx="1"/>
          </p:nvPr>
        </p:nvSpPr>
        <p:spPr/>
        <p:txBody>
          <a:bodyPr/>
          <a:lstStyle/>
          <a:p>
            <a:r>
              <a:rPr lang="en-US" dirty="0"/>
              <a:t>Cost per kW and per kWh</a:t>
            </a:r>
          </a:p>
          <a:p>
            <a:endParaRPr lang="en-US" dirty="0"/>
          </a:p>
        </p:txBody>
      </p:sp>
      <p:pic>
        <p:nvPicPr>
          <p:cNvPr id="5" name="Picture 4">
            <a:extLst>
              <a:ext uri="{FF2B5EF4-FFF2-40B4-BE49-F238E27FC236}">
                <a16:creationId xmlns:a16="http://schemas.microsoft.com/office/drawing/2014/main" id="{91B996EC-F709-8FFD-086E-C14F8ADE573D}"/>
              </a:ext>
            </a:extLst>
          </p:cNvPr>
          <p:cNvPicPr>
            <a:picLocks noChangeAspect="1"/>
          </p:cNvPicPr>
          <p:nvPr/>
        </p:nvPicPr>
        <p:blipFill>
          <a:blip r:embed="rId2"/>
          <a:stretch>
            <a:fillRect/>
          </a:stretch>
        </p:blipFill>
        <p:spPr>
          <a:xfrm>
            <a:off x="3305503" y="203203"/>
            <a:ext cx="5990898" cy="5846422"/>
          </a:xfrm>
          <a:prstGeom prst="rect">
            <a:avLst/>
          </a:prstGeom>
        </p:spPr>
      </p:pic>
      <p:sp>
        <p:nvSpPr>
          <p:cNvPr id="6" name="TextBox 5">
            <a:extLst>
              <a:ext uri="{FF2B5EF4-FFF2-40B4-BE49-F238E27FC236}">
                <a16:creationId xmlns:a16="http://schemas.microsoft.com/office/drawing/2014/main" id="{C9DB078C-0CC4-26D7-3704-452518AB477E}"/>
              </a:ext>
            </a:extLst>
          </p:cNvPr>
          <p:cNvSpPr txBox="1"/>
          <p:nvPr/>
        </p:nvSpPr>
        <p:spPr>
          <a:xfrm>
            <a:off x="504497" y="2081048"/>
            <a:ext cx="2601310" cy="2031325"/>
          </a:xfrm>
          <a:prstGeom prst="rect">
            <a:avLst/>
          </a:prstGeom>
          <a:solidFill>
            <a:srgbClr val="FFFF00"/>
          </a:solidFill>
        </p:spPr>
        <p:txBody>
          <a:bodyPr wrap="square" rtlCol="0">
            <a:spAutoFit/>
          </a:bodyPr>
          <a:lstStyle/>
          <a:p>
            <a:r>
              <a:rPr lang="en-US" dirty="0"/>
              <a:t>What is the Cost per kWh</a:t>
            </a:r>
          </a:p>
          <a:p>
            <a:r>
              <a:rPr lang="en-US" dirty="0"/>
              <a:t>27 million</a:t>
            </a:r>
          </a:p>
          <a:p>
            <a:r>
              <a:rPr lang="en-US" dirty="0"/>
              <a:t>16.6 MWH</a:t>
            </a:r>
          </a:p>
          <a:p>
            <a:r>
              <a:rPr lang="en-US" dirty="0"/>
              <a:t>27,000</a:t>
            </a:r>
          </a:p>
          <a:p>
            <a:r>
              <a:rPr lang="en-US" dirty="0"/>
              <a:t>16.6 kWh</a:t>
            </a:r>
          </a:p>
          <a:p>
            <a:r>
              <a:rPr lang="en-US" dirty="0"/>
              <a:t>1,626 USD/kWh</a:t>
            </a:r>
          </a:p>
          <a:p>
            <a:endParaRPr lang="en-US" dirty="0"/>
          </a:p>
        </p:txBody>
      </p:sp>
    </p:spTree>
    <p:extLst>
      <p:ext uri="{BB962C8B-B14F-4D97-AF65-F5344CB8AC3E}">
        <p14:creationId xmlns:p14="http://schemas.microsoft.com/office/powerpoint/2010/main" val="954734901"/>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5E2D1E-BBDB-484B-BBE1-3E99A57E7D4E}"/>
              </a:ext>
            </a:extLst>
          </p:cNvPr>
          <p:cNvSpPr>
            <a:spLocks noGrp="1"/>
          </p:cNvSpPr>
          <p:nvPr>
            <p:ph type="title"/>
          </p:nvPr>
        </p:nvSpPr>
        <p:spPr/>
        <p:txBody>
          <a:bodyPr/>
          <a:lstStyle/>
          <a:p>
            <a:r>
              <a:rPr lang="en-US" dirty="0"/>
              <a:t>Equipment for Storage</a:t>
            </a:r>
          </a:p>
        </p:txBody>
      </p:sp>
      <p:pic>
        <p:nvPicPr>
          <p:cNvPr id="6" name="Content Placeholder 5">
            <a:extLst>
              <a:ext uri="{FF2B5EF4-FFF2-40B4-BE49-F238E27FC236}">
                <a16:creationId xmlns:a16="http://schemas.microsoft.com/office/drawing/2014/main" id="{320D5B59-9580-4147-9DB1-DCA1B4849521}"/>
              </a:ext>
            </a:extLst>
          </p:cNvPr>
          <p:cNvPicPr>
            <a:picLocks noGrp="1" noChangeAspect="1"/>
          </p:cNvPicPr>
          <p:nvPr>
            <p:ph idx="1"/>
          </p:nvPr>
        </p:nvPicPr>
        <p:blipFill>
          <a:blip r:embed="rId2"/>
          <a:stretch>
            <a:fillRect/>
          </a:stretch>
        </p:blipFill>
        <p:spPr>
          <a:xfrm>
            <a:off x="304800" y="1345544"/>
            <a:ext cx="8316913" cy="4420911"/>
          </a:xfrm>
        </p:spPr>
      </p:pic>
      <p:sp>
        <p:nvSpPr>
          <p:cNvPr id="4" name="Slide Number Placeholder 3">
            <a:extLst>
              <a:ext uri="{FF2B5EF4-FFF2-40B4-BE49-F238E27FC236}">
                <a16:creationId xmlns:a16="http://schemas.microsoft.com/office/drawing/2014/main" id="{83716FEC-19EF-4241-A47C-04D55D7BB5B0}"/>
              </a:ext>
            </a:extLst>
          </p:cNvPr>
          <p:cNvSpPr>
            <a:spLocks noGrp="1"/>
          </p:cNvSpPr>
          <p:nvPr>
            <p:ph type="sldNum" sz="quarter" idx="12"/>
          </p:nvPr>
        </p:nvSpPr>
        <p:spPr/>
        <p:txBody>
          <a:bodyPr/>
          <a:lstStyle/>
          <a:p>
            <a:pPr algn="ctr"/>
            <a:fld id="{0C3A1854-6B63-4059-B360-A3C4972BF0FC}" type="slidenum">
              <a:rPr lang="ko-KR" altLang="en-US" smtClean="0"/>
              <a:pPr algn="ctr"/>
              <a:t>344</a:t>
            </a:fld>
            <a:endParaRPr lang="ko-KR" altLang="en-US" dirty="0"/>
          </a:p>
        </p:txBody>
      </p:sp>
    </p:spTree>
    <p:extLst>
      <p:ext uri="{BB962C8B-B14F-4D97-AF65-F5344CB8AC3E}">
        <p14:creationId xmlns:p14="http://schemas.microsoft.com/office/powerpoint/2010/main" val="4210828057"/>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7FC8E-1EE3-588F-A8EF-CCAC1BDB780C}"/>
              </a:ext>
            </a:extLst>
          </p:cNvPr>
          <p:cNvSpPr>
            <a:spLocks noGrp="1"/>
          </p:cNvSpPr>
          <p:nvPr>
            <p:ph type="title"/>
          </p:nvPr>
        </p:nvSpPr>
        <p:spPr/>
        <p:txBody>
          <a:bodyPr/>
          <a:lstStyle/>
          <a:p>
            <a:r>
              <a:rPr lang="en-US" dirty="0"/>
              <a:t>Battery Components</a:t>
            </a:r>
          </a:p>
        </p:txBody>
      </p:sp>
      <p:sp>
        <p:nvSpPr>
          <p:cNvPr id="3" name="Content Placeholder 2">
            <a:extLst>
              <a:ext uri="{FF2B5EF4-FFF2-40B4-BE49-F238E27FC236}">
                <a16:creationId xmlns:a16="http://schemas.microsoft.com/office/drawing/2014/main" id="{566875CE-130E-D7F6-9D50-18C6F936885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3CE51E4-7191-AE99-040C-5CB62BBFAC81}"/>
              </a:ext>
            </a:extLst>
          </p:cNvPr>
          <p:cNvPicPr>
            <a:picLocks noChangeAspect="1"/>
          </p:cNvPicPr>
          <p:nvPr/>
        </p:nvPicPr>
        <p:blipFill>
          <a:blip r:embed="rId2"/>
          <a:stretch>
            <a:fillRect/>
          </a:stretch>
        </p:blipFill>
        <p:spPr>
          <a:xfrm>
            <a:off x="848361" y="1270807"/>
            <a:ext cx="7975599" cy="4962838"/>
          </a:xfrm>
          <a:prstGeom prst="rect">
            <a:avLst/>
          </a:prstGeom>
        </p:spPr>
      </p:pic>
    </p:spTree>
    <p:extLst>
      <p:ext uri="{BB962C8B-B14F-4D97-AF65-F5344CB8AC3E}">
        <p14:creationId xmlns:p14="http://schemas.microsoft.com/office/powerpoint/2010/main" val="828156689"/>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E76C1-AEB9-4B15-901F-C156E3F073F1}"/>
              </a:ext>
            </a:extLst>
          </p:cNvPr>
          <p:cNvSpPr>
            <a:spLocks noGrp="1"/>
          </p:cNvSpPr>
          <p:nvPr>
            <p:ph type="title"/>
          </p:nvPr>
        </p:nvSpPr>
        <p:spPr/>
        <p:txBody>
          <a:bodyPr/>
          <a:lstStyle/>
          <a:p>
            <a:r>
              <a:rPr lang="en-US" dirty="0"/>
              <a:t>Elephant in the Room</a:t>
            </a:r>
          </a:p>
        </p:txBody>
      </p:sp>
      <p:sp>
        <p:nvSpPr>
          <p:cNvPr id="3" name="Text Placeholder 2">
            <a:extLst>
              <a:ext uri="{FF2B5EF4-FFF2-40B4-BE49-F238E27FC236}">
                <a16:creationId xmlns:a16="http://schemas.microsoft.com/office/drawing/2014/main" id="{6BE2BC69-CAFC-4522-9E4F-1684378CF26F}"/>
              </a:ext>
            </a:extLst>
          </p:cNvPr>
          <p:cNvSpPr>
            <a:spLocks noGrp="1"/>
          </p:cNvSpPr>
          <p:nvPr>
            <p:ph idx="1"/>
          </p:nvPr>
        </p:nvSpPr>
        <p:spPr/>
        <p:txBody>
          <a:bodyPr/>
          <a:lstStyle/>
          <a:p>
            <a:r>
              <a:rPr lang="en-US" dirty="0"/>
              <a:t>In can be cloudy for many days or it can be dark in the winter for weeks. You would need much more than a few hours of storage.</a:t>
            </a:r>
          </a:p>
          <a:p>
            <a:endParaRPr lang="en-US" dirty="0"/>
          </a:p>
          <a:p>
            <a:endParaRPr lang="en-US" dirty="0"/>
          </a:p>
        </p:txBody>
      </p:sp>
      <p:pic>
        <p:nvPicPr>
          <p:cNvPr id="5" name="Picture 4">
            <a:extLst>
              <a:ext uri="{FF2B5EF4-FFF2-40B4-BE49-F238E27FC236}">
                <a16:creationId xmlns:a16="http://schemas.microsoft.com/office/drawing/2014/main" id="{3A078677-42AE-4AFB-9929-1491B02C3978}"/>
              </a:ext>
            </a:extLst>
          </p:cNvPr>
          <p:cNvPicPr>
            <a:picLocks noChangeAspect="1"/>
          </p:cNvPicPr>
          <p:nvPr/>
        </p:nvPicPr>
        <p:blipFill>
          <a:blip r:embed="rId2"/>
          <a:stretch>
            <a:fillRect/>
          </a:stretch>
        </p:blipFill>
        <p:spPr>
          <a:xfrm>
            <a:off x="1369551" y="2834947"/>
            <a:ext cx="6668743" cy="2562987"/>
          </a:xfrm>
          <a:prstGeom prst="rect">
            <a:avLst/>
          </a:prstGeom>
        </p:spPr>
      </p:pic>
    </p:spTree>
    <p:extLst>
      <p:ext uri="{BB962C8B-B14F-4D97-AF65-F5344CB8AC3E}">
        <p14:creationId xmlns:p14="http://schemas.microsoft.com/office/powerpoint/2010/main" val="2190208172"/>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2CD3C0-AE5D-4311-B8C9-6207477D6856}"/>
              </a:ext>
            </a:extLst>
          </p:cNvPr>
          <p:cNvSpPr>
            <a:spLocks noGrp="1"/>
          </p:cNvSpPr>
          <p:nvPr>
            <p:ph type="ctrTitle"/>
          </p:nvPr>
        </p:nvSpPr>
        <p:spPr/>
        <p:txBody>
          <a:bodyPr>
            <a:normAutofit fontScale="90000"/>
          </a:bodyPr>
          <a:lstStyle/>
          <a:p>
            <a:r>
              <a:rPr lang="en-US" dirty="0"/>
              <a:t>Diagram of Battery Capacity, Storage and Energy</a:t>
            </a:r>
          </a:p>
        </p:txBody>
      </p:sp>
      <p:sp>
        <p:nvSpPr>
          <p:cNvPr id="4" name="Content Placeholder 3">
            <a:extLst>
              <a:ext uri="{FF2B5EF4-FFF2-40B4-BE49-F238E27FC236}">
                <a16:creationId xmlns:a16="http://schemas.microsoft.com/office/drawing/2014/main" id="{149B61BE-6FE6-42C0-8D18-1FD798BB0AE2}"/>
              </a:ext>
            </a:extLst>
          </p:cNvPr>
          <p:cNvSpPr>
            <a:spLocks noGrp="1"/>
          </p:cNvSpPr>
          <p:nvPr>
            <p:ph type="body" sz="quarter" idx="13"/>
          </p:nvPr>
        </p:nvSpPr>
        <p:spPr>
          <a:xfrm>
            <a:off x="242609" y="1600200"/>
            <a:ext cx="8435566" cy="4317521"/>
          </a:xfrm>
        </p:spPr>
        <p:txBody>
          <a:bodyPr>
            <a:normAutofit/>
          </a:bodyPr>
          <a:lstStyle/>
          <a:p>
            <a:pPr algn="l"/>
            <a:r>
              <a:rPr lang="en-US" dirty="0"/>
              <a:t>The diagram below of a water tower illustrates the issue of capacity storage and energy.  In determining how much storage or ancillary service you need, should you use:</a:t>
            </a:r>
          </a:p>
          <a:p>
            <a:pPr lvl="1" algn="l"/>
            <a:r>
              <a:rPr lang="en-US" dirty="0"/>
              <a:t>The maximum amount of electricity that can be sent to the battery or drawn from the battery at any instant, measured in kW.</a:t>
            </a:r>
          </a:p>
          <a:p>
            <a:pPr lvl="1" algn="l"/>
            <a:r>
              <a:rPr lang="en-US" dirty="0"/>
              <a:t>The maximum amount of energy that you can take from the battery – the discharge -- over a cycle (e.g., a day) measured in kW x time of discharge or kWh</a:t>
            </a:r>
          </a:p>
          <a:p>
            <a:pPr lvl="1" algn="l"/>
            <a:r>
              <a:rPr lang="en-US" dirty="0"/>
              <a:t>The maximum amount of energy that you can send to the battery over a cycle – the charge – measured again in kWh.</a:t>
            </a:r>
          </a:p>
          <a:p>
            <a:pPr lvl="1" algn="l"/>
            <a:endParaRPr lang="en-US" dirty="0"/>
          </a:p>
          <a:p>
            <a:pPr lvl="1" algn="l"/>
            <a:endParaRPr lang="en-US" dirty="0"/>
          </a:p>
        </p:txBody>
      </p:sp>
    </p:spTree>
    <p:extLst>
      <p:ext uri="{BB962C8B-B14F-4D97-AF65-F5344CB8AC3E}">
        <p14:creationId xmlns:p14="http://schemas.microsoft.com/office/powerpoint/2010/main" val="1520985324"/>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F9156D-A3B9-4CEC-B5BF-41EBC9C23758}"/>
              </a:ext>
            </a:extLst>
          </p:cNvPr>
          <p:cNvSpPr>
            <a:spLocks noGrp="1"/>
          </p:cNvSpPr>
          <p:nvPr>
            <p:ph type="ctrTitle"/>
          </p:nvPr>
        </p:nvSpPr>
        <p:spPr/>
        <p:txBody>
          <a:bodyPr/>
          <a:lstStyle/>
          <a:p>
            <a:r>
              <a:rPr lang="en-US" dirty="0"/>
              <a:t>Battery Capacity and a Water Tower</a:t>
            </a:r>
          </a:p>
        </p:txBody>
      </p:sp>
      <p:sp>
        <p:nvSpPr>
          <p:cNvPr id="4" name="Content Placeholder 3">
            <a:extLst>
              <a:ext uri="{FF2B5EF4-FFF2-40B4-BE49-F238E27FC236}">
                <a16:creationId xmlns:a16="http://schemas.microsoft.com/office/drawing/2014/main" id="{01AD65DD-74D5-4D2C-941C-FF2F3EB96FCF}"/>
              </a:ext>
            </a:extLst>
          </p:cNvPr>
          <p:cNvSpPr>
            <a:spLocks noGrp="1"/>
          </p:cNvSpPr>
          <p:nvPr>
            <p:ph type="body" sz="quarter" idx="13"/>
          </p:nvPr>
        </p:nvSpPr>
        <p:spPr>
          <a:xfrm>
            <a:off x="242608" y="1593852"/>
            <a:ext cx="5230672" cy="4151340"/>
          </a:xfrm>
        </p:spPr>
        <p:txBody>
          <a:bodyPr>
            <a:normAutofit/>
          </a:bodyPr>
          <a:lstStyle/>
          <a:p>
            <a:r>
              <a:rPr lang="en-US" dirty="0"/>
              <a:t>The issue of capacity is illustrated by picture of a water tower below.  The capacity to charge or discharge in an instant is illustrated by the pipe leading up to the storage tank.</a:t>
            </a:r>
          </a:p>
          <a:p>
            <a:r>
              <a:rPr lang="en-US" dirty="0"/>
              <a:t>The amount of energy from one charge is illustrated by the size of the tank.</a:t>
            </a:r>
          </a:p>
          <a:p>
            <a:r>
              <a:rPr lang="en-US" dirty="0"/>
              <a:t>Think of the pipe as how long it takes to discharge</a:t>
            </a:r>
          </a:p>
          <a:p>
            <a:endParaRPr lang="en-US" dirty="0"/>
          </a:p>
          <a:p>
            <a:endParaRPr lang="en-US" dirty="0"/>
          </a:p>
        </p:txBody>
      </p:sp>
      <p:pic>
        <p:nvPicPr>
          <p:cNvPr id="5" name="Content Placeholder 4">
            <a:extLst>
              <a:ext uri="{FF2B5EF4-FFF2-40B4-BE49-F238E27FC236}">
                <a16:creationId xmlns:a16="http://schemas.microsoft.com/office/drawing/2014/main" id="{E5E8F428-C6E2-4394-B6D3-1A907791A36E}"/>
              </a:ext>
            </a:extLst>
          </p:cNvPr>
          <p:cNvPicPr>
            <a:picLocks noChangeAspect="1"/>
          </p:cNvPicPr>
          <p:nvPr/>
        </p:nvPicPr>
        <p:blipFill>
          <a:blip r:embed="rId2"/>
          <a:stretch>
            <a:fillRect/>
          </a:stretch>
        </p:blipFill>
        <p:spPr>
          <a:xfrm>
            <a:off x="5880750" y="2119124"/>
            <a:ext cx="2647950" cy="2781300"/>
          </a:xfrm>
          <a:prstGeom prst="rect">
            <a:avLst/>
          </a:prstGeom>
        </p:spPr>
      </p:pic>
    </p:spTree>
    <p:extLst>
      <p:ext uri="{BB962C8B-B14F-4D97-AF65-F5344CB8AC3E}">
        <p14:creationId xmlns:p14="http://schemas.microsoft.com/office/powerpoint/2010/main" val="3583685655"/>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16069E-5019-4E0C-BC0D-15A68FDA9EAB}"/>
              </a:ext>
            </a:extLst>
          </p:cNvPr>
          <p:cNvSpPr>
            <a:spLocks noGrp="1"/>
          </p:cNvSpPr>
          <p:nvPr>
            <p:ph type="ctrTitle"/>
          </p:nvPr>
        </p:nvSpPr>
        <p:spPr/>
        <p:txBody>
          <a:bodyPr>
            <a:normAutofit fontScale="90000"/>
          </a:bodyPr>
          <a:lstStyle/>
          <a:p>
            <a:r>
              <a:rPr lang="en-029" dirty="0"/>
              <a:t>Capacity and Storage of Batteries - Think of a Battery Like a Water Tower or a Warehouse</a:t>
            </a:r>
          </a:p>
        </p:txBody>
      </p:sp>
      <p:sp>
        <p:nvSpPr>
          <p:cNvPr id="6" name="TextBox 5">
            <a:extLst>
              <a:ext uri="{FF2B5EF4-FFF2-40B4-BE49-F238E27FC236}">
                <a16:creationId xmlns:a16="http://schemas.microsoft.com/office/drawing/2014/main" id="{FEE3166C-F350-415A-93DA-B91040D75CAB}"/>
              </a:ext>
            </a:extLst>
          </p:cNvPr>
          <p:cNvSpPr txBox="1"/>
          <p:nvPr/>
        </p:nvSpPr>
        <p:spPr>
          <a:xfrm>
            <a:off x="271419" y="1439324"/>
            <a:ext cx="3422708" cy="1754326"/>
          </a:xfrm>
          <a:prstGeom prst="rect">
            <a:avLst/>
          </a:prstGeom>
          <a:noFill/>
        </p:spPr>
        <p:txBody>
          <a:bodyPr wrap="square" rtlCol="0">
            <a:spAutoFit/>
          </a:bodyPr>
          <a:lstStyle/>
          <a:p>
            <a:r>
              <a:rPr lang="en-029" dirty="0"/>
              <a:t>The pipe is the capacity at any instant.  If this pipe capacity is 100 kW, then in one hour, the maximum that can be charged or delivered in one single hour is 100 kWh</a:t>
            </a:r>
          </a:p>
        </p:txBody>
      </p:sp>
      <p:sp>
        <p:nvSpPr>
          <p:cNvPr id="7" name="TextBox 6">
            <a:extLst>
              <a:ext uri="{FF2B5EF4-FFF2-40B4-BE49-F238E27FC236}">
                <a16:creationId xmlns:a16="http://schemas.microsoft.com/office/drawing/2014/main" id="{C9B7FDE3-EEAD-41C4-8B64-45E157D2AAF8}"/>
              </a:ext>
            </a:extLst>
          </p:cNvPr>
          <p:cNvSpPr txBox="1"/>
          <p:nvPr/>
        </p:nvSpPr>
        <p:spPr>
          <a:xfrm>
            <a:off x="271419" y="3193650"/>
            <a:ext cx="4430390" cy="1200329"/>
          </a:xfrm>
          <a:prstGeom prst="rect">
            <a:avLst/>
          </a:prstGeom>
          <a:noFill/>
        </p:spPr>
        <p:txBody>
          <a:bodyPr wrap="square" rtlCol="0">
            <a:spAutoFit/>
          </a:bodyPr>
          <a:lstStyle/>
          <a:p>
            <a:r>
              <a:rPr lang="en-029" dirty="0"/>
              <a:t>The storage tank is the number of hours that be stored and then delivered.  It is measured in kWh. If the capacity is 100 kW and the storage is 4 hours, then the kWh is 400 kWh.</a:t>
            </a:r>
          </a:p>
        </p:txBody>
      </p:sp>
      <p:cxnSp>
        <p:nvCxnSpPr>
          <p:cNvPr id="9" name="Straight Arrow Connector 8">
            <a:extLst>
              <a:ext uri="{FF2B5EF4-FFF2-40B4-BE49-F238E27FC236}">
                <a16:creationId xmlns:a16="http://schemas.microsoft.com/office/drawing/2014/main" id="{F7639770-4A97-4938-B388-2F798F13014D}"/>
              </a:ext>
            </a:extLst>
          </p:cNvPr>
          <p:cNvCxnSpPr>
            <a:cxnSpLocks/>
          </p:cNvCxnSpPr>
          <p:nvPr/>
        </p:nvCxnSpPr>
        <p:spPr>
          <a:xfrm flipV="1">
            <a:off x="1573445" y="2727537"/>
            <a:ext cx="4102736" cy="56375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9A980C9-6D38-4C91-B986-210F9B636548}"/>
              </a:ext>
            </a:extLst>
          </p:cNvPr>
          <p:cNvPicPr>
            <a:picLocks noChangeAspect="1"/>
          </p:cNvPicPr>
          <p:nvPr/>
        </p:nvPicPr>
        <p:blipFill>
          <a:blip r:embed="rId2"/>
          <a:stretch>
            <a:fillRect/>
          </a:stretch>
        </p:blipFill>
        <p:spPr>
          <a:xfrm>
            <a:off x="5080958" y="4346929"/>
            <a:ext cx="3371211" cy="1687983"/>
          </a:xfrm>
          <a:prstGeom prst="rect">
            <a:avLst/>
          </a:prstGeom>
        </p:spPr>
      </p:pic>
      <p:sp>
        <p:nvSpPr>
          <p:cNvPr id="8" name="TextBox 7">
            <a:extLst>
              <a:ext uri="{FF2B5EF4-FFF2-40B4-BE49-F238E27FC236}">
                <a16:creationId xmlns:a16="http://schemas.microsoft.com/office/drawing/2014/main" id="{4EAD548D-ED50-4228-B8CD-EAE8474EF895}"/>
              </a:ext>
            </a:extLst>
          </p:cNvPr>
          <p:cNvSpPr txBox="1"/>
          <p:nvPr/>
        </p:nvSpPr>
        <p:spPr>
          <a:xfrm>
            <a:off x="335783" y="4548095"/>
            <a:ext cx="3840480" cy="1477328"/>
          </a:xfrm>
          <a:prstGeom prst="rect">
            <a:avLst/>
          </a:prstGeom>
          <a:noFill/>
        </p:spPr>
        <p:txBody>
          <a:bodyPr wrap="square" rtlCol="0">
            <a:spAutoFit/>
          </a:bodyPr>
          <a:lstStyle/>
          <a:p>
            <a:r>
              <a:rPr lang="en-US" dirty="0"/>
              <a:t>In the warehouse, the movement in and out is the capacity (kW) – how many boxes in and out. The time in storage is kWh – you need the space for the boxes.</a:t>
            </a:r>
          </a:p>
        </p:txBody>
      </p:sp>
      <p:pic>
        <p:nvPicPr>
          <p:cNvPr id="10" name="Picture 9">
            <a:extLst>
              <a:ext uri="{FF2B5EF4-FFF2-40B4-BE49-F238E27FC236}">
                <a16:creationId xmlns:a16="http://schemas.microsoft.com/office/drawing/2014/main" id="{B931D3D9-EC68-438A-381E-EDCDE3AAC15F}"/>
              </a:ext>
            </a:extLst>
          </p:cNvPr>
          <p:cNvPicPr>
            <a:picLocks noChangeAspect="1"/>
          </p:cNvPicPr>
          <p:nvPr/>
        </p:nvPicPr>
        <p:blipFill>
          <a:blip r:embed="rId3"/>
          <a:stretch>
            <a:fillRect/>
          </a:stretch>
        </p:blipFill>
        <p:spPr>
          <a:xfrm>
            <a:off x="5759841" y="1198179"/>
            <a:ext cx="2411818" cy="2860654"/>
          </a:xfrm>
          <a:prstGeom prst="rect">
            <a:avLst/>
          </a:prstGeom>
        </p:spPr>
      </p:pic>
      <p:sp>
        <p:nvSpPr>
          <p:cNvPr id="11" name="TextBox 10">
            <a:extLst>
              <a:ext uri="{FF2B5EF4-FFF2-40B4-BE49-F238E27FC236}">
                <a16:creationId xmlns:a16="http://schemas.microsoft.com/office/drawing/2014/main" id="{158C3689-BAFC-097D-821F-A2E9B1EF2E5A}"/>
              </a:ext>
            </a:extLst>
          </p:cNvPr>
          <p:cNvSpPr txBox="1"/>
          <p:nvPr/>
        </p:nvSpPr>
        <p:spPr>
          <a:xfrm>
            <a:off x="7882759" y="1718441"/>
            <a:ext cx="989822" cy="369332"/>
          </a:xfrm>
          <a:prstGeom prst="rect">
            <a:avLst/>
          </a:prstGeom>
          <a:noFill/>
        </p:spPr>
        <p:txBody>
          <a:bodyPr wrap="square" rtlCol="0">
            <a:spAutoFit/>
          </a:bodyPr>
          <a:lstStyle/>
          <a:p>
            <a:r>
              <a:rPr lang="en-US" dirty="0"/>
              <a:t>kwh</a:t>
            </a:r>
          </a:p>
        </p:txBody>
      </p:sp>
      <p:sp>
        <p:nvSpPr>
          <p:cNvPr id="12" name="TextBox 11">
            <a:extLst>
              <a:ext uri="{FF2B5EF4-FFF2-40B4-BE49-F238E27FC236}">
                <a16:creationId xmlns:a16="http://schemas.microsoft.com/office/drawing/2014/main" id="{8A30D6B2-0C95-3042-A14C-7AD85FBE5205}"/>
              </a:ext>
            </a:extLst>
          </p:cNvPr>
          <p:cNvSpPr txBox="1"/>
          <p:nvPr/>
        </p:nvSpPr>
        <p:spPr>
          <a:xfrm>
            <a:off x="7740869" y="3429000"/>
            <a:ext cx="989822" cy="369332"/>
          </a:xfrm>
          <a:prstGeom prst="rect">
            <a:avLst/>
          </a:prstGeom>
          <a:noFill/>
        </p:spPr>
        <p:txBody>
          <a:bodyPr wrap="square" rtlCol="0">
            <a:spAutoFit/>
          </a:bodyPr>
          <a:lstStyle/>
          <a:p>
            <a:r>
              <a:rPr lang="en-US" dirty="0"/>
              <a:t>kw</a:t>
            </a:r>
          </a:p>
        </p:txBody>
      </p:sp>
      <p:sp>
        <p:nvSpPr>
          <p:cNvPr id="13" name="TextBox 12">
            <a:extLst>
              <a:ext uri="{FF2B5EF4-FFF2-40B4-BE49-F238E27FC236}">
                <a16:creationId xmlns:a16="http://schemas.microsoft.com/office/drawing/2014/main" id="{1199A76F-6413-C853-EEB7-4B78CA1679B7}"/>
              </a:ext>
            </a:extLst>
          </p:cNvPr>
          <p:cNvSpPr txBox="1"/>
          <p:nvPr/>
        </p:nvSpPr>
        <p:spPr>
          <a:xfrm>
            <a:off x="4962810" y="3147270"/>
            <a:ext cx="1404647" cy="923330"/>
          </a:xfrm>
          <a:prstGeom prst="rect">
            <a:avLst/>
          </a:prstGeom>
          <a:noFill/>
        </p:spPr>
        <p:txBody>
          <a:bodyPr wrap="square" rtlCol="0">
            <a:spAutoFit/>
          </a:bodyPr>
          <a:lstStyle/>
          <a:p>
            <a:r>
              <a:rPr lang="en-US" dirty="0"/>
              <a:t>Bigger Spout gives faster water</a:t>
            </a:r>
          </a:p>
        </p:txBody>
      </p:sp>
      <p:cxnSp>
        <p:nvCxnSpPr>
          <p:cNvPr id="15" name="Straight Arrow Connector 14">
            <a:extLst>
              <a:ext uri="{FF2B5EF4-FFF2-40B4-BE49-F238E27FC236}">
                <a16:creationId xmlns:a16="http://schemas.microsoft.com/office/drawing/2014/main" id="{E0C4490B-E2F9-5167-8F40-BAA7F3A0A80E}"/>
              </a:ext>
            </a:extLst>
          </p:cNvPr>
          <p:cNvCxnSpPr/>
          <p:nvPr/>
        </p:nvCxnSpPr>
        <p:spPr>
          <a:xfrm flipV="1">
            <a:off x="6132786" y="3711022"/>
            <a:ext cx="646386" cy="3258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429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802AC-1925-D15D-59CF-27F78F7B84A5}"/>
              </a:ext>
            </a:extLst>
          </p:cNvPr>
          <p:cNvSpPr>
            <a:spLocks noGrp="1"/>
          </p:cNvSpPr>
          <p:nvPr>
            <p:ph type="title"/>
          </p:nvPr>
        </p:nvSpPr>
        <p:spPr/>
        <p:txBody>
          <a:bodyPr/>
          <a:lstStyle/>
          <a:p>
            <a:r>
              <a:rPr lang="en-US" dirty="0"/>
              <a:t>Data on Hourly Irradiation</a:t>
            </a:r>
          </a:p>
        </p:txBody>
      </p:sp>
      <p:sp>
        <p:nvSpPr>
          <p:cNvPr id="3" name="Content Placeholder 2">
            <a:extLst>
              <a:ext uri="{FF2B5EF4-FFF2-40B4-BE49-F238E27FC236}">
                <a16:creationId xmlns:a16="http://schemas.microsoft.com/office/drawing/2014/main" id="{0F10BF5E-9418-00D9-189B-CBD842E36D3E}"/>
              </a:ext>
            </a:extLst>
          </p:cNvPr>
          <p:cNvSpPr>
            <a:spLocks noGrp="1"/>
          </p:cNvSpPr>
          <p:nvPr>
            <p:ph idx="1"/>
          </p:nvPr>
        </p:nvSpPr>
        <p:spPr/>
        <p:txBody>
          <a:bodyPr/>
          <a:lstStyle/>
          <a:p>
            <a:r>
              <a:rPr lang="en-US" dirty="0"/>
              <a:t>The data input locations in the model were somewhat clear in the prior analysis. The screenshot below shows the hourly irradiation data from PVGIS for different locations is used. We have used the latest year from the PVGIS data.</a:t>
            </a:r>
          </a:p>
          <a:p>
            <a:endParaRPr lang="en-US" dirty="0"/>
          </a:p>
          <a:p>
            <a:endParaRPr lang="en-US" dirty="0"/>
          </a:p>
        </p:txBody>
      </p:sp>
      <p:pic>
        <p:nvPicPr>
          <p:cNvPr id="5" name="Picture 4">
            <a:extLst>
              <a:ext uri="{FF2B5EF4-FFF2-40B4-BE49-F238E27FC236}">
                <a16:creationId xmlns:a16="http://schemas.microsoft.com/office/drawing/2014/main" id="{EA1BE9B1-D1C9-8979-ED8A-798E544247EA}"/>
              </a:ext>
            </a:extLst>
          </p:cNvPr>
          <p:cNvPicPr>
            <a:picLocks noChangeAspect="1"/>
          </p:cNvPicPr>
          <p:nvPr/>
        </p:nvPicPr>
        <p:blipFill>
          <a:blip r:embed="rId2"/>
          <a:stretch>
            <a:fillRect/>
          </a:stretch>
        </p:blipFill>
        <p:spPr>
          <a:xfrm>
            <a:off x="221672" y="2286965"/>
            <a:ext cx="8700655" cy="3788688"/>
          </a:xfrm>
          <a:prstGeom prst="rect">
            <a:avLst/>
          </a:prstGeom>
        </p:spPr>
      </p:pic>
    </p:spTree>
    <p:extLst>
      <p:ext uri="{BB962C8B-B14F-4D97-AF65-F5344CB8AC3E}">
        <p14:creationId xmlns:p14="http://schemas.microsoft.com/office/powerpoint/2010/main" val="869121906"/>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DFE048-54EC-4C0D-99A9-3B5935A2A0E2}"/>
              </a:ext>
            </a:extLst>
          </p:cNvPr>
          <p:cNvSpPr>
            <a:spLocks noGrp="1"/>
          </p:cNvSpPr>
          <p:nvPr>
            <p:ph type="ctrTitle"/>
          </p:nvPr>
        </p:nvSpPr>
        <p:spPr/>
        <p:txBody>
          <a:bodyPr>
            <a:normAutofit fontScale="90000"/>
          </a:bodyPr>
          <a:lstStyle/>
          <a:p>
            <a:r>
              <a:rPr lang="en-US" dirty="0"/>
              <a:t>Different Capacity and Energy of Different Batteries</a:t>
            </a:r>
          </a:p>
        </p:txBody>
      </p:sp>
      <p:sp>
        <p:nvSpPr>
          <p:cNvPr id="2" name="Content Placeholder 1">
            <a:extLst>
              <a:ext uri="{FF2B5EF4-FFF2-40B4-BE49-F238E27FC236}">
                <a16:creationId xmlns:a16="http://schemas.microsoft.com/office/drawing/2014/main" id="{D74C594B-7E67-47B3-9702-4B6BCC7E6D63}"/>
              </a:ext>
            </a:extLst>
          </p:cNvPr>
          <p:cNvSpPr>
            <a:spLocks noGrp="1"/>
          </p:cNvSpPr>
          <p:nvPr>
            <p:ph type="body" sz="quarter" idx="13"/>
          </p:nvPr>
        </p:nvSpPr>
        <p:spPr/>
        <p:txBody>
          <a:bodyPr/>
          <a:lstStyle/>
          <a:p>
            <a:r>
              <a:rPr lang="en-US" dirty="0"/>
              <a:t> Compute the kW/kWh</a:t>
            </a:r>
          </a:p>
          <a:p>
            <a:endParaRPr lang="en-US" dirty="0"/>
          </a:p>
          <a:p>
            <a:endParaRPr lang="en-US" dirty="0"/>
          </a:p>
        </p:txBody>
      </p:sp>
      <p:sp>
        <p:nvSpPr>
          <p:cNvPr id="4" name="Slide Number Placeholder 3">
            <a:extLst>
              <a:ext uri="{FF2B5EF4-FFF2-40B4-BE49-F238E27FC236}">
                <a16:creationId xmlns:a16="http://schemas.microsoft.com/office/drawing/2014/main" id="{08AE0EFB-954E-4144-8692-4D860BF9D53D}"/>
              </a:ext>
            </a:extLst>
          </p:cNvPr>
          <p:cNvSpPr>
            <a:spLocks noGrp="1"/>
          </p:cNvSpPr>
          <p:nvPr>
            <p:ph type="sldNum" sz="quarter" idx="4294967295"/>
          </p:nvPr>
        </p:nvSpPr>
        <p:spPr>
          <a:xfrm>
            <a:off x="8618538" y="6470650"/>
            <a:ext cx="525462" cy="365125"/>
          </a:xfrm>
        </p:spPr>
        <p:txBody>
          <a:bodyPr/>
          <a:lstStyle/>
          <a:p>
            <a:pPr algn="ctr"/>
            <a:fld id="{0C3A1854-6B63-4059-B360-A3C4972BF0FC}" type="slidenum">
              <a:rPr lang="ko-KR" altLang="en-US" smtClean="0"/>
              <a:pPr algn="ctr"/>
              <a:t>350</a:t>
            </a:fld>
            <a:endParaRPr lang="ko-KR" altLang="en-US" dirty="0"/>
          </a:p>
        </p:txBody>
      </p:sp>
      <p:pic>
        <p:nvPicPr>
          <p:cNvPr id="8" name="Picture 7">
            <a:extLst>
              <a:ext uri="{FF2B5EF4-FFF2-40B4-BE49-F238E27FC236}">
                <a16:creationId xmlns:a16="http://schemas.microsoft.com/office/drawing/2014/main" id="{0D4DDDAF-9A11-4EB1-8D0B-1C8FC6858309}"/>
              </a:ext>
            </a:extLst>
          </p:cNvPr>
          <p:cNvPicPr>
            <a:picLocks noChangeAspect="1"/>
          </p:cNvPicPr>
          <p:nvPr/>
        </p:nvPicPr>
        <p:blipFill>
          <a:blip r:embed="rId2"/>
          <a:stretch>
            <a:fillRect/>
          </a:stretch>
        </p:blipFill>
        <p:spPr>
          <a:xfrm>
            <a:off x="967596" y="1739812"/>
            <a:ext cx="6693044" cy="4406807"/>
          </a:xfrm>
          <a:prstGeom prst="rect">
            <a:avLst/>
          </a:prstGeom>
        </p:spPr>
      </p:pic>
      <p:sp>
        <p:nvSpPr>
          <p:cNvPr id="9" name="TextBox 8">
            <a:extLst>
              <a:ext uri="{FF2B5EF4-FFF2-40B4-BE49-F238E27FC236}">
                <a16:creationId xmlns:a16="http://schemas.microsoft.com/office/drawing/2014/main" id="{76982E91-FB52-4368-8DE5-388D4531D332}"/>
              </a:ext>
            </a:extLst>
          </p:cNvPr>
          <p:cNvSpPr txBox="1"/>
          <p:nvPr/>
        </p:nvSpPr>
        <p:spPr>
          <a:xfrm>
            <a:off x="7162800" y="1055803"/>
            <a:ext cx="1368458" cy="923330"/>
          </a:xfrm>
          <a:prstGeom prst="rect">
            <a:avLst/>
          </a:prstGeom>
          <a:solidFill>
            <a:srgbClr val="FFFF00"/>
          </a:solidFill>
        </p:spPr>
        <p:txBody>
          <a:bodyPr wrap="square" rtlCol="0">
            <a:spAutoFit/>
          </a:bodyPr>
          <a:lstStyle/>
          <a:p>
            <a:r>
              <a:rPr lang="en-US" dirty="0"/>
              <a:t>Hours of storage is kWh/kW</a:t>
            </a:r>
          </a:p>
        </p:txBody>
      </p:sp>
      <p:sp>
        <p:nvSpPr>
          <p:cNvPr id="7" name="TextBox 6">
            <a:extLst>
              <a:ext uri="{FF2B5EF4-FFF2-40B4-BE49-F238E27FC236}">
                <a16:creationId xmlns:a16="http://schemas.microsoft.com/office/drawing/2014/main" id="{DA950213-E757-47D8-8553-7C0A181191F0}"/>
              </a:ext>
            </a:extLst>
          </p:cNvPr>
          <p:cNvSpPr txBox="1"/>
          <p:nvPr/>
        </p:nvSpPr>
        <p:spPr>
          <a:xfrm>
            <a:off x="7448432" y="3898855"/>
            <a:ext cx="1368458" cy="646331"/>
          </a:xfrm>
          <a:prstGeom prst="rect">
            <a:avLst/>
          </a:prstGeom>
          <a:solidFill>
            <a:srgbClr val="FFFF00"/>
          </a:solidFill>
        </p:spPr>
        <p:txBody>
          <a:bodyPr wrap="square" rtlCol="0">
            <a:spAutoFit/>
          </a:bodyPr>
          <a:lstStyle/>
          <a:p>
            <a:r>
              <a:rPr lang="en-US" dirty="0"/>
              <a:t>Need to Charge Fast</a:t>
            </a:r>
          </a:p>
        </p:txBody>
      </p:sp>
      <p:sp>
        <p:nvSpPr>
          <p:cNvPr id="10" name="TextBox 9">
            <a:extLst>
              <a:ext uri="{FF2B5EF4-FFF2-40B4-BE49-F238E27FC236}">
                <a16:creationId xmlns:a16="http://schemas.microsoft.com/office/drawing/2014/main" id="{2DDB1BF2-7C77-4DD9-AF26-35875E86F8C4}"/>
              </a:ext>
            </a:extLst>
          </p:cNvPr>
          <p:cNvSpPr txBox="1"/>
          <p:nvPr/>
        </p:nvSpPr>
        <p:spPr>
          <a:xfrm>
            <a:off x="149544" y="6074498"/>
            <a:ext cx="2191320" cy="646331"/>
          </a:xfrm>
          <a:prstGeom prst="rect">
            <a:avLst/>
          </a:prstGeom>
          <a:solidFill>
            <a:srgbClr val="FFFF00"/>
          </a:solidFill>
        </p:spPr>
        <p:txBody>
          <a:bodyPr wrap="square" rtlCol="0">
            <a:spAutoFit/>
          </a:bodyPr>
          <a:lstStyle/>
          <a:p>
            <a:r>
              <a:rPr lang="en-US" dirty="0"/>
              <a:t>Length of Storage more Important</a:t>
            </a:r>
          </a:p>
        </p:txBody>
      </p:sp>
    </p:spTree>
    <p:extLst>
      <p:ext uri="{BB962C8B-B14F-4D97-AF65-F5344CB8AC3E}">
        <p14:creationId xmlns:p14="http://schemas.microsoft.com/office/powerpoint/2010/main" val="4211705612"/>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31D77-8661-6FAA-5EDC-887621C655AB}"/>
              </a:ext>
            </a:extLst>
          </p:cNvPr>
          <p:cNvSpPr>
            <a:spLocks noGrp="1"/>
          </p:cNvSpPr>
          <p:nvPr>
            <p:ph type="title"/>
          </p:nvPr>
        </p:nvSpPr>
        <p:spPr/>
        <p:txBody>
          <a:bodyPr>
            <a:normAutofit fontScale="90000"/>
          </a:bodyPr>
          <a:lstStyle/>
          <a:p>
            <a:r>
              <a:rPr lang="en-US" dirty="0"/>
              <a:t>How Much Battery Storage Relative to Solar Do you Need to Meet Round the Clock (RTC) Data Center Requirements</a:t>
            </a:r>
          </a:p>
        </p:txBody>
      </p:sp>
      <p:sp>
        <p:nvSpPr>
          <p:cNvPr id="3" name="Content Placeholder 2">
            <a:extLst>
              <a:ext uri="{FF2B5EF4-FFF2-40B4-BE49-F238E27FC236}">
                <a16:creationId xmlns:a16="http://schemas.microsoft.com/office/drawing/2014/main" id="{B04C6B77-B533-959A-8A65-13B6A4FFFAB0}"/>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E7016755-055E-B568-FC4B-10EEF2C2920E}"/>
              </a:ext>
            </a:extLst>
          </p:cNvPr>
          <p:cNvSpPr>
            <a:spLocks noGrp="1"/>
          </p:cNvSpPr>
          <p:nvPr>
            <p:ph type="sldNum" sz="quarter" idx="12"/>
          </p:nvPr>
        </p:nvSpPr>
        <p:spPr/>
        <p:txBody>
          <a:bodyPr/>
          <a:lstStyle/>
          <a:p>
            <a:fld id="{EB241CD2-1E45-42A3-B213-66A034DF9A3B}" type="slidenum">
              <a:rPr lang="en-GB" smtClean="0"/>
              <a:t>351</a:t>
            </a:fld>
            <a:endParaRPr lang="en-GB" dirty="0"/>
          </a:p>
        </p:txBody>
      </p:sp>
      <p:pic>
        <p:nvPicPr>
          <p:cNvPr id="6" name="Picture 5">
            <a:extLst>
              <a:ext uri="{FF2B5EF4-FFF2-40B4-BE49-F238E27FC236}">
                <a16:creationId xmlns:a16="http://schemas.microsoft.com/office/drawing/2014/main" id="{4B33785D-85EF-C479-EF10-8715841004FA}"/>
              </a:ext>
            </a:extLst>
          </p:cNvPr>
          <p:cNvPicPr>
            <a:picLocks noChangeAspect="1"/>
          </p:cNvPicPr>
          <p:nvPr/>
        </p:nvPicPr>
        <p:blipFill>
          <a:blip r:embed="rId2"/>
          <a:stretch>
            <a:fillRect/>
          </a:stretch>
        </p:blipFill>
        <p:spPr>
          <a:xfrm>
            <a:off x="200025" y="2444121"/>
            <a:ext cx="8316687" cy="3342124"/>
          </a:xfrm>
          <a:prstGeom prst="rect">
            <a:avLst/>
          </a:prstGeom>
        </p:spPr>
      </p:pic>
      <p:pic>
        <p:nvPicPr>
          <p:cNvPr id="8" name="Picture 7">
            <a:extLst>
              <a:ext uri="{FF2B5EF4-FFF2-40B4-BE49-F238E27FC236}">
                <a16:creationId xmlns:a16="http://schemas.microsoft.com/office/drawing/2014/main" id="{B6B05330-496C-48D4-F470-0747B2AE2E07}"/>
              </a:ext>
            </a:extLst>
          </p:cNvPr>
          <p:cNvPicPr>
            <a:picLocks noChangeAspect="1"/>
          </p:cNvPicPr>
          <p:nvPr/>
        </p:nvPicPr>
        <p:blipFill>
          <a:blip r:embed="rId3"/>
          <a:stretch>
            <a:fillRect/>
          </a:stretch>
        </p:blipFill>
        <p:spPr>
          <a:xfrm>
            <a:off x="4572000" y="857252"/>
            <a:ext cx="1275490" cy="1512857"/>
          </a:xfrm>
          <a:prstGeom prst="rect">
            <a:avLst/>
          </a:prstGeom>
        </p:spPr>
      </p:pic>
      <p:sp>
        <p:nvSpPr>
          <p:cNvPr id="9" name="TextBox 8">
            <a:extLst>
              <a:ext uri="{FF2B5EF4-FFF2-40B4-BE49-F238E27FC236}">
                <a16:creationId xmlns:a16="http://schemas.microsoft.com/office/drawing/2014/main" id="{D89E2098-8554-F832-2331-555947F36296}"/>
              </a:ext>
            </a:extLst>
          </p:cNvPr>
          <p:cNvSpPr txBox="1"/>
          <p:nvPr/>
        </p:nvSpPr>
        <p:spPr>
          <a:xfrm>
            <a:off x="6078071" y="1004047"/>
            <a:ext cx="1819835" cy="1200329"/>
          </a:xfrm>
          <a:prstGeom prst="rect">
            <a:avLst/>
          </a:prstGeom>
          <a:solidFill>
            <a:srgbClr val="FFFF00"/>
          </a:solidFill>
        </p:spPr>
        <p:txBody>
          <a:bodyPr wrap="square" rtlCol="0">
            <a:spAutoFit/>
          </a:bodyPr>
          <a:lstStyle/>
          <a:p>
            <a:r>
              <a:rPr lang="en-US" dirty="0"/>
              <a:t>Need to store all of the power, don’t worry about the hours</a:t>
            </a:r>
          </a:p>
        </p:txBody>
      </p:sp>
    </p:spTree>
    <p:extLst>
      <p:ext uri="{BB962C8B-B14F-4D97-AF65-F5344CB8AC3E}">
        <p14:creationId xmlns:p14="http://schemas.microsoft.com/office/powerpoint/2010/main" val="3272892322"/>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38392-8BCE-A670-B454-824553F41CB8}"/>
              </a:ext>
            </a:extLst>
          </p:cNvPr>
          <p:cNvSpPr>
            <a:spLocks noGrp="1"/>
          </p:cNvSpPr>
          <p:nvPr>
            <p:ph type="title"/>
          </p:nvPr>
        </p:nvSpPr>
        <p:spPr/>
        <p:txBody>
          <a:bodyPr/>
          <a:lstStyle/>
          <a:p>
            <a:r>
              <a:rPr lang="en-US" dirty="0"/>
              <a:t>Now Work Through the Hour-by-Hour Charge and Discharge</a:t>
            </a:r>
          </a:p>
        </p:txBody>
      </p:sp>
      <p:sp>
        <p:nvSpPr>
          <p:cNvPr id="3" name="Text Placeholder 2">
            <a:extLst>
              <a:ext uri="{FF2B5EF4-FFF2-40B4-BE49-F238E27FC236}">
                <a16:creationId xmlns:a16="http://schemas.microsoft.com/office/drawing/2014/main" id="{C8160B1A-59F5-D5F2-AFDE-A8225E253788}"/>
              </a:ext>
            </a:extLst>
          </p:cNvPr>
          <p:cNvSpPr>
            <a:spLocks noGrp="1"/>
          </p:cNvSpPr>
          <p:nvPr>
            <p:ph type="body" idx="1"/>
          </p:nvPr>
        </p:nvSpPr>
        <p:spPr/>
        <p:txBody>
          <a:bodyPr/>
          <a:lstStyle/>
          <a:p>
            <a:r>
              <a:rPr lang="en-US" dirty="0"/>
              <a:t>Start with solar hourly production</a:t>
            </a:r>
          </a:p>
          <a:p>
            <a:r>
              <a:rPr lang="en-US" dirty="0"/>
              <a:t>Assume meet round the clock demand for data center</a:t>
            </a:r>
          </a:p>
          <a:p>
            <a:r>
              <a:rPr lang="en-US" dirty="0"/>
              <a:t>Assume a level of demand (1,000 MW)</a:t>
            </a:r>
          </a:p>
          <a:p>
            <a:r>
              <a:rPr lang="en-US" dirty="0"/>
              <a:t>Enter solar capacity above required use in day (e.g. 25% = .25 x 24 = 6hrs)</a:t>
            </a:r>
          </a:p>
          <a:p>
            <a:r>
              <a:rPr lang="en-US" dirty="0"/>
              <a:t>Put enough storage to meet demand for 24 hours: 24-6 = 18 hours</a:t>
            </a:r>
          </a:p>
          <a:p>
            <a:r>
              <a:rPr lang="en-US" dirty="0"/>
              <a:t>Added solar capacity 18/6 = 3,000 kW or 3,000 x 6 </a:t>
            </a:r>
            <a:r>
              <a:rPr lang="en-US" dirty="0" err="1"/>
              <a:t>hrs</a:t>
            </a:r>
            <a:r>
              <a:rPr lang="en-US" dirty="0"/>
              <a:t> = 18,000 of storage</a:t>
            </a:r>
          </a:p>
          <a:p>
            <a:r>
              <a:rPr lang="en-US" dirty="0"/>
              <a:t>This does not assume round trip efficiency or min state of charge</a:t>
            </a:r>
          </a:p>
          <a:p>
            <a:endParaRPr lang="en-US" dirty="0"/>
          </a:p>
        </p:txBody>
      </p:sp>
      <p:sp>
        <p:nvSpPr>
          <p:cNvPr id="4" name="Slide Number Placeholder 3">
            <a:extLst>
              <a:ext uri="{FF2B5EF4-FFF2-40B4-BE49-F238E27FC236}">
                <a16:creationId xmlns:a16="http://schemas.microsoft.com/office/drawing/2014/main" id="{67FB29CD-8E0E-975A-656E-D2EED3F1F7B4}"/>
              </a:ext>
            </a:extLst>
          </p:cNvPr>
          <p:cNvSpPr>
            <a:spLocks noGrp="1"/>
          </p:cNvSpPr>
          <p:nvPr>
            <p:ph type="sldNum" sz="quarter" idx="12"/>
          </p:nvPr>
        </p:nvSpPr>
        <p:spPr/>
        <p:txBody>
          <a:bodyPr/>
          <a:lstStyle/>
          <a:p>
            <a:fld id="{EB241CD2-1E45-42A3-B213-66A034DF9A3B}" type="slidenum">
              <a:rPr lang="en-GB" smtClean="0"/>
              <a:t>352</a:t>
            </a:fld>
            <a:endParaRPr lang="en-GB" dirty="0"/>
          </a:p>
        </p:txBody>
      </p:sp>
    </p:spTree>
    <p:extLst>
      <p:ext uri="{BB962C8B-B14F-4D97-AF65-F5344CB8AC3E}">
        <p14:creationId xmlns:p14="http://schemas.microsoft.com/office/powerpoint/2010/main" val="3998627449"/>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1DD7-9881-7496-2C3E-7697AC6DA2C0}"/>
              </a:ext>
            </a:extLst>
          </p:cNvPr>
          <p:cNvSpPr>
            <a:spLocks noGrp="1"/>
          </p:cNvSpPr>
          <p:nvPr>
            <p:ph type="title"/>
          </p:nvPr>
        </p:nvSpPr>
        <p:spPr/>
        <p:txBody>
          <a:bodyPr/>
          <a:lstStyle/>
          <a:p>
            <a:r>
              <a:rPr lang="en-US" dirty="0"/>
              <a:t>Battery Dispatch in Hourly Analysis</a:t>
            </a:r>
          </a:p>
        </p:txBody>
      </p:sp>
      <p:sp>
        <p:nvSpPr>
          <p:cNvPr id="3" name="Content Placeholder 2">
            <a:extLst>
              <a:ext uri="{FF2B5EF4-FFF2-40B4-BE49-F238E27FC236}">
                <a16:creationId xmlns:a16="http://schemas.microsoft.com/office/drawing/2014/main" id="{3033A053-A5DE-73A5-A31B-8DBAABBD578C}"/>
              </a:ext>
            </a:extLst>
          </p:cNvPr>
          <p:cNvSpPr>
            <a:spLocks noGrp="1"/>
          </p:cNvSpPr>
          <p:nvPr>
            <p:ph idx="1"/>
          </p:nvPr>
        </p:nvSpPr>
        <p:spPr/>
        <p:txBody>
          <a:bodyPr/>
          <a:lstStyle/>
          <a:p>
            <a:r>
              <a:rPr lang="en-US" dirty="0"/>
              <a:t>Example of battery dispatch</a:t>
            </a:r>
          </a:p>
          <a:p>
            <a:endParaRPr lang="en-US" dirty="0"/>
          </a:p>
        </p:txBody>
      </p:sp>
      <p:sp>
        <p:nvSpPr>
          <p:cNvPr id="4" name="Slide Number Placeholder 3">
            <a:extLst>
              <a:ext uri="{FF2B5EF4-FFF2-40B4-BE49-F238E27FC236}">
                <a16:creationId xmlns:a16="http://schemas.microsoft.com/office/drawing/2014/main" id="{FCEF6F66-0504-9C6A-EC9B-043D54CDC9F1}"/>
              </a:ext>
            </a:extLst>
          </p:cNvPr>
          <p:cNvSpPr>
            <a:spLocks noGrp="1"/>
          </p:cNvSpPr>
          <p:nvPr>
            <p:ph type="sldNum" sz="quarter" idx="12"/>
          </p:nvPr>
        </p:nvSpPr>
        <p:spPr/>
        <p:txBody>
          <a:bodyPr/>
          <a:lstStyle/>
          <a:p>
            <a:fld id="{EB241CD2-1E45-42A3-B213-66A034DF9A3B}" type="slidenum">
              <a:rPr lang="en-GB" smtClean="0"/>
              <a:t>353</a:t>
            </a:fld>
            <a:endParaRPr lang="en-GB" dirty="0"/>
          </a:p>
        </p:txBody>
      </p:sp>
      <p:pic>
        <p:nvPicPr>
          <p:cNvPr id="6" name="Picture 5">
            <a:extLst>
              <a:ext uri="{FF2B5EF4-FFF2-40B4-BE49-F238E27FC236}">
                <a16:creationId xmlns:a16="http://schemas.microsoft.com/office/drawing/2014/main" id="{EFB6D742-3607-F924-E5E1-7689272D8C60}"/>
              </a:ext>
            </a:extLst>
          </p:cNvPr>
          <p:cNvPicPr>
            <a:picLocks noChangeAspect="1"/>
          </p:cNvPicPr>
          <p:nvPr/>
        </p:nvPicPr>
        <p:blipFill>
          <a:blip r:embed="rId2"/>
          <a:stretch>
            <a:fillRect/>
          </a:stretch>
        </p:blipFill>
        <p:spPr>
          <a:xfrm>
            <a:off x="152400" y="1782566"/>
            <a:ext cx="8621487" cy="4120213"/>
          </a:xfrm>
          <a:prstGeom prst="rect">
            <a:avLst/>
          </a:prstGeom>
        </p:spPr>
      </p:pic>
    </p:spTree>
    <p:extLst>
      <p:ext uri="{BB962C8B-B14F-4D97-AF65-F5344CB8AC3E}">
        <p14:creationId xmlns:p14="http://schemas.microsoft.com/office/powerpoint/2010/main" val="1621088070"/>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FA74-7BBF-B898-61C9-66D0B9E4013C}"/>
              </a:ext>
            </a:extLst>
          </p:cNvPr>
          <p:cNvSpPr>
            <a:spLocks noGrp="1"/>
          </p:cNvSpPr>
          <p:nvPr>
            <p:ph type="title"/>
          </p:nvPr>
        </p:nvSpPr>
        <p:spPr/>
        <p:txBody>
          <a:bodyPr>
            <a:normAutofit fontScale="90000"/>
          </a:bodyPr>
          <a:lstStyle/>
          <a:p>
            <a:r>
              <a:rPr lang="en-US" dirty="0"/>
              <a:t>Results with Met Demand, Unserved Energy, Surplus Solar</a:t>
            </a:r>
          </a:p>
        </p:txBody>
      </p:sp>
      <p:sp>
        <p:nvSpPr>
          <p:cNvPr id="3" name="Content Placeholder 2">
            <a:extLst>
              <a:ext uri="{FF2B5EF4-FFF2-40B4-BE49-F238E27FC236}">
                <a16:creationId xmlns:a16="http://schemas.microsoft.com/office/drawing/2014/main" id="{D562B03C-5655-D23E-C73F-0DE0C3A7B58F}"/>
              </a:ext>
            </a:extLst>
          </p:cNvPr>
          <p:cNvSpPr>
            <a:spLocks noGrp="1"/>
          </p:cNvSpPr>
          <p:nvPr>
            <p:ph idx="1"/>
          </p:nvPr>
        </p:nvSpPr>
        <p:spPr/>
        <p:txBody>
          <a:bodyPr/>
          <a:lstStyle/>
          <a:p>
            <a:pPr algn="l"/>
            <a:r>
              <a:rPr lang="en-US" dirty="0"/>
              <a:t>Illustrates the unserved over the year.</a:t>
            </a:r>
          </a:p>
          <a:p>
            <a:pPr algn="l"/>
            <a:r>
              <a:rPr lang="en-US" dirty="0"/>
              <a:t>Cannot avoid some surplus solar, when there is too much solar and the battery is fully charged.</a:t>
            </a:r>
          </a:p>
          <a:p>
            <a:pPr algn="l"/>
            <a:endParaRPr lang="en-US" dirty="0"/>
          </a:p>
        </p:txBody>
      </p:sp>
      <p:sp>
        <p:nvSpPr>
          <p:cNvPr id="4" name="Slide Number Placeholder 3">
            <a:extLst>
              <a:ext uri="{FF2B5EF4-FFF2-40B4-BE49-F238E27FC236}">
                <a16:creationId xmlns:a16="http://schemas.microsoft.com/office/drawing/2014/main" id="{5979D78C-3A82-DDD9-8C1E-C2607A910F06}"/>
              </a:ext>
            </a:extLst>
          </p:cNvPr>
          <p:cNvSpPr>
            <a:spLocks noGrp="1"/>
          </p:cNvSpPr>
          <p:nvPr>
            <p:ph type="sldNum" sz="quarter" idx="12"/>
          </p:nvPr>
        </p:nvSpPr>
        <p:spPr/>
        <p:txBody>
          <a:bodyPr/>
          <a:lstStyle/>
          <a:p>
            <a:fld id="{EB241CD2-1E45-42A3-B213-66A034DF9A3B}" type="slidenum">
              <a:rPr lang="en-GB" smtClean="0"/>
              <a:t>354</a:t>
            </a:fld>
            <a:endParaRPr lang="en-GB" dirty="0"/>
          </a:p>
        </p:txBody>
      </p:sp>
      <p:pic>
        <p:nvPicPr>
          <p:cNvPr id="6" name="Picture 5">
            <a:extLst>
              <a:ext uri="{FF2B5EF4-FFF2-40B4-BE49-F238E27FC236}">
                <a16:creationId xmlns:a16="http://schemas.microsoft.com/office/drawing/2014/main" id="{C7B0AB1B-1F91-FA4D-3927-360335D7A1BD}"/>
              </a:ext>
            </a:extLst>
          </p:cNvPr>
          <p:cNvPicPr>
            <a:picLocks noChangeAspect="1"/>
          </p:cNvPicPr>
          <p:nvPr/>
        </p:nvPicPr>
        <p:blipFill>
          <a:blip r:embed="rId2"/>
          <a:stretch>
            <a:fillRect/>
          </a:stretch>
        </p:blipFill>
        <p:spPr>
          <a:xfrm>
            <a:off x="522513" y="2175492"/>
            <a:ext cx="7135906" cy="4079710"/>
          </a:xfrm>
          <a:prstGeom prst="rect">
            <a:avLst/>
          </a:prstGeom>
        </p:spPr>
      </p:pic>
    </p:spTree>
    <p:extLst>
      <p:ext uri="{BB962C8B-B14F-4D97-AF65-F5344CB8AC3E}">
        <p14:creationId xmlns:p14="http://schemas.microsoft.com/office/powerpoint/2010/main" val="3899666924"/>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DA5DC-0D68-7059-1205-0E8B040FB493}"/>
              </a:ext>
            </a:extLst>
          </p:cNvPr>
          <p:cNvSpPr>
            <a:spLocks noGrp="1"/>
          </p:cNvSpPr>
          <p:nvPr>
            <p:ph type="ctrTitle"/>
          </p:nvPr>
        </p:nvSpPr>
        <p:spPr/>
        <p:txBody>
          <a:bodyPr/>
          <a:lstStyle/>
          <a:p>
            <a:r>
              <a:rPr lang="en-US" dirty="0"/>
              <a:t>Characteristic 1: </a:t>
            </a:r>
            <a:br>
              <a:rPr lang="en-US" dirty="0"/>
            </a:br>
            <a:r>
              <a:rPr lang="en-US" dirty="0"/>
              <a:t>Battery Cost</a:t>
            </a:r>
          </a:p>
        </p:txBody>
      </p:sp>
    </p:spTree>
    <p:extLst>
      <p:ext uri="{BB962C8B-B14F-4D97-AF65-F5344CB8AC3E}">
        <p14:creationId xmlns:p14="http://schemas.microsoft.com/office/powerpoint/2010/main" val="2740092467"/>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61368-068A-C9B0-EE7C-3D6D68D4A01B}"/>
              </a:ext>
            </a:extLst>
          </p:cNvPr>
          <p:cNvSpPr>
            <a:spLocks noGrp="1"/>
          </p:cNvSpPr>
          <p:nvPr>
            <p:ph type="title"/>
          </p:nvPr>
        </p:nvSpPr>
        <p:spPr/>
        <p:txBody>
          <a:bodyPr>
            <a:normAutofit fontScale="90000"/>
          </a:bodyPr>
          <a:lstStyle/>
          <a:p>
            <a:r>
              <a:rPr lang="en-US" dirty="0"/>
              <a:t>Section 2, Part 1 – Battery Cost Trends and Information</a:t>
            </a:r>
          </a:p>
        </p:txBody>
      </p:sp>
      <p:sp>
        <p:nvSpPr>
          <p:cNvPr id="3" name="Content Placeholder 2">
            <a:extLst>
              <a:ext uri="{FF2B5EF4-FFF2-40B4-BE49-F238E27FC236}">
                <a16:creationId xmlns:a16="http://schemas.microsoft.com/office/drawing/2014/main" id="{2DB7D1D3-8105-13D7-189C-A6ED66E51958}"/>
              </a:ext>
            </a:extLst>
          </p:cNvPr>
          <p:cNvSpPr>
            <a:spLocks noGrp="1"/>
          </p:cNvSpPr>
          <p:nvPr>
            <p:ph idx="1"/>
          </p:nvPr>
        </p:nvSpPr>
        <p:spPr>
          <a:xfrm>
            <a:off x="304800" y="1481959"/>
            <a:ext cx="8519160" cy="4589658"/>
          </a:xfrm>
        </p:spPr>
        <p:txBody>
          <a:bodyPr/>
          <a:lstStyle/>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Big Theme – Difficulty of Finding Reliable Information on Battery Cost</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Trends in Capital Costs and Learning</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Contracts for battery capacity with guaranteed life and capacity</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Cost of warranties</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Adjustments and </a:t>
            </a:r>
            <a:r>
              <a:rPr lang="en-US" sz="2400" kern="100" dirty="0">
                <a:latin typeface="Calibri" panose="020F0502020204030204" pitchFamily="34" charset="0"/>
                <a:ea typeface="Calibri" panose="020F0502020204030204" pitchFamily="34" charset="0"/>
                <a:cs typeface="Times New Roman" panose="02020603050405020304" pitchFamily="18" charset="0"/>
              </a:rPr>
              <a:t>Distortions from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Required Augmentation to Meet Capacity Requirements</a:t>
            </a:r>
          </a:p>
          <a:p>
            <a:pPr marL="285750" marR="0" indent="0" algn="l">
              <a:lnSpc>
                <a:spcPct val="100000"/>
              </a:lnSpc>
              <a:spcAft>
                <a:spcPts val="8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p>
          <a:p>
            <a:pPr algn="l"/>
            <a:endParaRPr lang="en-US" dirty="0"/>
          </a:p>
        </p:txBody>
      </p:sp>
    </p:spTree>
    <p:extLst>
      <p:ext uri="{BB962C8B-B14F-4D97-AF65-F5344CB8AC3E}">
        <p14:creationId xmlns:p14="http://schemas.microsoft.com/office/powerpoint/2010/main" val="2075987886"/>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0F846-B493-E109-2B87-EC32B882A38D}"/>
              </a:ext>
            </a:extLst>
          </p:cNvPr>
          <p:cNvSpPr>
            <a:spLocks noGrp="1"/>
          </p:cNvSpPr>
          <p:nvPr>
            <p:ph type="title"/>
          </p:nvPr>
        </p:nvSpPr>
        <p:spPr/>
        <p:txBody>
          <a:bodyPr/>
          <a:lstStyle/>
          <a:p>
            <a:r>
              <a:rPr lang="en-US" dirty="0"/>
              <a:t>Cost of German Battery 2026</a:t>
            </a:r>
          </a:p>
        </p:txBody>
      </p:sp>
      <p:sp>
        <p:nvSpPr>
          <p:cNvPr id="3" name="Content Placeholder 2">
            <a:extLst>
              <a:ext uri="{FF2B5EF4-FFF2-40B4-BE49-F238E27FC236}">
                <a16:creationId xmlns:a16="http://schemas.microsoft.com/office/drawing/2014/main" id="{63E87C65-92D8-F641-767C-430B4F34A910}"/>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5AC43B6F-E446-22AC-AC89-04D6D0EB4AB6}"/>
              </a:ext>
            </a:extLst>
          </p:cNvPr>
          <p:cNvSpPr>
            <a:spLocks noGrp="1"/>
          </p:cNvSpPr>
          <p:nvPr>
            <p:ph type="sldNum" sz="quarter" idx="12"/>
          </p:nvPr>
        </p:nvSpPr>
        <p:spPr/>
        <p:txBody>
          <a:bodyPr/>
          <a:lstStyle/>
          <a:p>
            <a:fld id="{EB241CD2-1E45-42A3-B213-66A034DF9A3B}" type="slidenum">
              <a:rPr lang="en-GB" smtClean="0"/>
              <a:t>357</a:t>
            </a:fld>
            <a:endParaRPr lang="en-GB" dirty="0"/>
          </a:p>
        </p:txBody>
      </p:sp>
      <p:pic>
        <p:nvPicPr>
          <p:cNvPr id="6" name="Picture 5">
            <a:extLst>
              <a:ext uri="{FF2B5EF4-FFF2-40B4-BE49-F238E27FC236}">
                <a16:creationId xmlns:a16="http://schemas.microsoft.com/office/drawing/2014/main" id="{F1C18292-583E-AB87-0AAB-EB7FE0DF8FC7}"/>
              </a:ext>
            </a:extLst>
          </p:cNvPr>
          <p:cNvPicPr>
            <a:picLocks noChangeAspect="1"/>
          </p:cNvPicPr>
          <p:nvPr/>
        </p:nvPicPr>
        <p:blipFill>
          <a:blip r:embed="rId2"/>
          <a:stretch>
            <a:fillRect/>
          </a:stretch>
        </p:blipFill>
        <p:spPr>
          <a:xfrm>
            <a:off x="144117" y="1729409"/>
            <a:ext cx="8665957" cy="4450956"/>
          </a:xfrm>
          <a:prstGeom prst="rect">
            <a:avLst/>
          </a:prstGeom>
        </p:spPr>
      </p:pic>
      <p:sp>
        <p:nvSpPr>
          <p:cNvPr id="5" name="TextBox 4">
            <a:extLst>
              <a:ext uri="{FF2B5EF4-FFF2-40B4-BE49-F238E27FC236}">
                <a16:creationId xmlns:a16="http://schemas.microsoft.com/office/drawing/2014/main" id="{3271BA50-F22F-80C8-AE97-39007EA4EBE6}"/>
              </a:ext>
            </a:extLst>
          </p:cNvPr>
          <p:cNvSpPr txBox="1"/>
          <p:nvPr/>
        </p:nvSpPr>
        <p:spPr>
          <a:xfrm>
            <a:off x="7010400" y="600635"/>
            <a:ext cx="1611087" cy="646331"/>
          </a:xfrm>
          <a:prstGeom prst="rect">
            <a:avLst/>
          </a:prstGeom>
          <a:solidFill>
            <a:srgbClr val="FFFF00"/>
          </a:solidFill>
        </p:spPr>
        <p:txBody>
          <a:bodyPr wrap="square" rtlCol="0">
            <a:spAutoFit/>
          </a:bodyPr>
          <a:lstStyle/>
          <a:p>
            <a:r>
              <a:rPr lang="en-US" dirty="0"/>
              <a:t>Total cost of battery</a:t>
            </a:r>
          </a:p>
        </p:txBody>
      </p:sp>
      <p:cxnSp>
        <p:nvCxnSpPr>
          <p:cNvPr id="8" name="Straight Arrow Connector 7">
            <a:extLst>
              <a:ext uri="{FF2B5EF4-FFF2-40B4-BE49-F238E27FC236}">
                <a16:creationId xmlns:a16="http://schemas.microsoft.com/office/drawing/2014/main" id="{CE2E94D3-32FC-A01C-DD9A-5C3CC74A1BF3}"/>
              </a:ext>
            </a:extLst>
          </p:cNvPr>
          <p:cNvCxnSpPr>
            <a:stCxn id="5" idx="1"/>
          </p:cNvCxnSpPr>
          <p:nvPr/>
        </p:nvCxnSpPr>
        <p:spPr>
          <a:xfrm flipH="1">
            <a:off x="6714565" y="923801"/>
            <a:ext cx="295835" cy="156838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0344902"/>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A1F68-CC3C-DB6E-44CC-5D7F7D87B780}"/>
              </a:ext>
            </a:extLst>
          </p:cNvPr>
          <p:cNvSpPr>
            <a:spLocks noGrp="1"/>
          </p:cNvSpPr>
          <p:nvPr>
            <p:ph type="ctrTitle"/>
          </p:nvPr>
        </p:nvSpPr>
        <p:spPr/>
        <p:txBody>
          <a:bodyPr/>
          <a:lstStyle/>
          <a:p>
            <a:r>
              <a:rPr lang="en-US" dirty="0"/>
              <a:t>Recent Cell Price Price</a:t>
            </a:r>
          </a:p>
        </p:txBody>
      </p:sp>
      <p:pic>
        <p:nvPicPr>
          <p:cNvPr id="5" name="Picture 4">
            <a:extLst>
              <a:ext uri="{FF2B5EF4-FFF2-40B4-BE49-F238E27FC236}">
                <a16:creationId xmlns:a16="http://schemas.microsoft.com/office/drawing/2014/main" id="{9468F194-1CB6-688E-C543-115F742929E6}"/>
              </a:ext>
            </a:extLst>
          </p:cNvPr>
          <p:cNvPicPr>
            <a:picLocks noChangeAspect="1"/>
          </p:cNvPicPr>
          <p:nvPr/>
        </p:nvPicPr>
        <p:blipFill>
          <a:blip r:embed="rId2"/>
          <a:stretch>
            <a:fillRect/>
          </a:stretch>
        </p:blipFill>
        <p:spPr>
          <a:xfrm>
            <a:off x="914083" y="1123750"/>
            <a:ext cx="7315834" cy="4610500"/>
          </a:xfrm>
          <a:prstGeom prst="rect">
            <a:avLst/>
          </a:prstGeom>
        </p:spPr>
      </p:pic>
    </p:spTree>
    <p:extLst>
      <p:ext uri="{BB962C8B-B14F-4D97-AF65-F5344CB8AC3E}">
        <p14:creationId xmlns:p14="http://schemas.microsoft.com/office/powerpoint/2010/main" val="403259389"/>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DC942A-5194-430D-8731-7D822FE7ED94}"/>
              </a:ext>
            </a:extLst>
          </p:cNvPr>
          <p:cNvSpPr>
            <a:spLocks noGrp="1"/>
          </p:cNvSpPr>
          <p:nvPr>
            <p:ph type="ctrTitle"/>
          </p:nvPr>
        </p:nvSpPr>
        <p:spPr/>
        <p:txBody>
          <a:bodyPr/>
          <a:lstStyle/>
          <a:p>
            <a:r>
              <a:rPr lang="en-US" dirty="0"/>
              <a:t>Components of Battery Cost</a:t>
            </a:r>
          </a:p>
        </p:txBody>
      </p:sp>
      <p:sp>
        <p:nvSpPr>
          <p:cNvPr id="8" name="Content Placeholder 7">
            <a:extLst>
              <a:ext uri="{FF2B5EF4-FFF2-40B4-BE49-F238E27FC236}">
                <a16:creationId xmlns:a16="http://schemas.microsoft.com/office/drawing/2014/main" id="{7EE5A49B-3590-4C6D-B34A-B9260D2F21B7}"/>
              </a:ext>
            </a:extLst>
          </p:cNvPr>
          <p:cNvSpPr>
            <a:spLocks noGrp="1"/>
          </p:cNvSpPr>
          <p:nvPr>
            <p:ph type="body" sz="quarter" idx="13"/>
          </p:nvPr>
        </p:nvSpPr>
        <p:spPr/>
        <p:txBody>
          <a:bodyPr/>
          <a:lstStyle/>
          <a:p>
            <a:r>
              <a:rPr lang="en-US" dirty="0"/>
              <a:t> Note in this slide that the duration is one hour</a:t>
            </a:r>
          </a:p>
          <a:p>
            <a:endParaRPr lang="en-US" dirty="0"/>
          </a:p>
          <a:p>
            <a:endParaRPr lang="en-US" dirty="0"/>
          </a:p>
        </p:txBody>
      </p:sp>
      <p:sp>
        <p:nvSpPr>
          <p:cNvPr id="4" name="Slide Number Placeholder 3">
            <a:extLst>
              <a:ext uri="{FF2B5EF4-FFF2-40B4-BE49-F238E27FC236}">
                <a16:creationId xmlns:a16="http://schemas.microsoft.com/office/drawing/2014/main" id="{574DDDF9-0188-48C5-8283-DFB8156BDD18}"/>
              </a:ext>
            </a:extLst>
          </p:cNvPr>
          <p:cNvSpPr>
            <a:spLocks noGrp="1"/>
          </p:cNvSpPr>
          <p:nvPr>
            <p:ph type="sldNum" sz="quarter" idx="4294967295"/>
          </p:nvPr>
        </p:nvSpPr>
        <p:spPr>
          <a:xfrm>
            <a:off x="8618538" y="6470650"/>
            <a:ext cx="525462" cy="365125"/>
          </a:xfrm>
        </p:spPr>
        <p:txBody>
          <a:bodyPr/>
          <a:lstStyle/>
          <a:p>
            <a:pPr algn="ctr"/>
            <a:fld id="{0C3A1854-6B63-4059-B360-A3C4972BF0FC}" type="slidenum">
              <a:rPr lang="ko-KR" altLang="en-US" smtClean="0"/>
              <a:pPr algn="ctr"/>
              <a:t>359</a:t>
            </a:fld>
            <a:endParaRPr lang="ko-KR" altLang="en-US" dirty="0"/>
          </a:p>
        </p:txBody>
      </p:sp>
      <p:pic>
        <p:nvPicPr>
          <p:cNvPr id="10" name="Content Placeholder 5">
            <a:extLst>
              <a:ext uri="{FF2B5EF4-FFF2-40B4-BE49-F238E27FC236}">
                <a16:creationId xmlns:a16="http://schemas.microsoft.com/office/drawing/2014/main" id="{05BB9859-37CC-43C7-A90D-539DF27A5300}"/>
              </a:ext>
            </a:extLst>
          </p:cNvPr>
          <p:cNvPicPr>
            <a:picLocks noChangeAspect="1"/>
          </p:cNvPicPr>
          <p:nvPr/>
        </p:nvPicPr>
        <p:blipFill>
          <a:blip r:embed="rId2"/>
          <a:stretch>
            <a:fillRect/>
          </a:stretch>
        </p:blipFill>
        <p:spPr>
          <a:xfrm>
            <a:off x="429768" y="1728867"/>
            <a:ext cx="8068235" cy="4068429"/>
          </a:xfrm>
          <a:prstGeom prst="rect">
            <a:avLst/>
          </a:prstGeom>
        </p:spPr>
      </p:pic>
    </p:spTree>
    <p:extLst>
      <p:ext uri="{BB962C8B-B14F-4D97-AF65-F5344CB8AC3E}">
        <p14:creationId xmlns:p14="http://schemas.microsoft.com/office/powerpoint/2010/main" val="2482866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B451-2B78-D523-847A-ECF19CA7D7D5}"/>
              </a:ext>
            </a:extLst>
          </p:cNvPr>
          <p:cNvSpPr>
            <a:spLocks noGrp="1"/>
          </p:cNvSpPr>
          <p:nvPr>
            <p:ph type="title"/>
          </p:nvPr>
        </p:nvSpPr>
        <p:spPr>
          <a:xfrm>
            <a:off x="200025" y="203203"/>
            <a:ext cx="7942948" cy="687134"/>
          </a:xfrm>
        </p:spPr>
        <p:txBody>
          <a:bodyPr>
            <a:normAutofit fontScale="90000"/>
          </a:bodyPr>
          <a:lstStyle/>
          <a:p>
            <a:r>
              <a:rPr lang="en-US" dirty="0"/>
              <a:t>Quick Demonstration of Understanding Solar Power with Hourly Solar Date (Irradiation per m2)</a:t>
            </a:r>
          </a:p>
        </p:txBody>
      </p:sp>
      <p:sp>
        <p:nvSpPr>
          <p:cNvPr id="3" name="Content Placeholder 2">
            <a:extLst>
              <a:ext uri="{FF2B5EF4-FFF2-40B4-BE49-F238E27FC236}">
                <a16:creationId xmlns:a16="http://schemas.microsoft.com/office/drawing/2014/main" id="{35BD3F31-D507-CB8E-141E-2E5F64768D19}"/>
              </a:ext>
            </a:extLst>
          </p:cNvPr>
          <p:cNvSpPr>
            <a:spLocks noGrp="1"/>
          </p:cNvSpPr>
          <p:nvPr>
            <p:ph idx="1"/>
          </p:nvPr>
        </p:nvSpPr>
        <p:spPr>
          <a:xfrm>
            <a:off x="304800" y="1209675"/>
            <a:ext cx="2879834" cy="4497442"/>
          </a:xfrm>
        </p:spPr>
        <p:txBody>
          <a:bodyPr/>
          <a:lstStyle/>
          <a:p>
            <a:pPr algn="l"/>
            <a:r>
              <a:rPr lang="en-US" dirty="0"/>
              <a:t>Raw data</a:t>
            </a:r>
          </a:p>
          <a:p>
            <a:pPr algn="l"/>
            <a:endParaRPr lang="en-US" dirty="0"/>
          </a:p>
          <a:p>
            <a:pPr algn="l"/>
            <a:r>
              <a:rPr lang="en-US" dirty="0"/>
              <a:t>G(</a:t>
            </a:r>
            <a:r>
              <a:rPr lang="en-US" dirty="0" err="1"/>
              <a:t>i</a:t>
            </a:r>
            <a:r>
              <a:rPr lang="en-US" dirty="0"/>
              <a:t>) is radiation</a:t>
            </a:r>
          </a:p>
          <a:p>
            <a:pPr algn="l"/>
            <a:r>
              <a:rPr lang="en-US" dirty="0"/>
              <a:t>H_Sun is height of sun</a:t>
            </a:r>
          </a:p>
          <a:p>
            <a:pPr algn="l"/>
            <a:r>
              <a:rPr lang="en-US" dirty="0"/>
              <a:t>T2m is ambient temperature</a:t>
            </a:r>
          </a:p>
          <a:p>
            <a:pPr algn="l"/>
            <a:r>
              <a:rPr lang="en-US" dirty="0"/>
              <a:t>WS10 m is wind speed</a:t>
            </a:r>
          </a:p>
          <a:p>
            <a:pPr algn="l"/>
            <a:endParaRPr lang="en-US" dirty="0"/>
          </a:p>
          <a:p>
            <a:pPr algn="l"/>
            <a:r>
              <a:rPr lang="en-US" dirty="0"/>
              <a:t>Could evaluate solar and impact of temperature</a:t>
            </a:r>
          </a:p>
          <a:p>
            <a:pPr algn="l"/>
            <a:r>
              <a:rPr lang="en-US" dirty="0"/>
              <a:t>Could compare wind to solar by hour</a:t>
            </a:r>
          </a:p>
          <a:p>
            <a:pPr algn="l"/>
            <a:r>
              <a:rPr lang="en-US" dirty="0"/>
              <a:t>Coud evaluate variation in solar by hour</a:t>
            </a:r>
          </a:p>
          <a:p>
            <a:pPr algn="l"/>
            <a:r>
              <a:rPr lang="en-US" dirty="0"/>
              <a:t>Could evaluate variation by year</a:t>
            </a:r>
          </a:p>
        </p:txBody>
      </p:sp>
      <p:pic>
        <p:nvPicPr>
          <p:cNvPr id="7" name="Picture 6">
            <a:extLst>
              <a:ext uri="{FF2B5EF4-FFF2-40B4-BE49-F238E27FC236}">
                <a16:creationId xmlns:a16="http://schemas.microsoft.com/office/drawing/2014/main" id="{156E6648-4AF1-2A77-CF23-1412DF01D54F}"/>
              </a:ext>
            </a:extLst>
          </p:cNvPr>
          <p:cNvPicPr>
            <a:picLocks noChangeAspect="1"/>
          </p:cNvPicPr>
          <p:nvPr/>
        </p:nvPicPr>
        <p:blipFill>
          <a:blip r:embed="rId2"/>
          <a:stretch>
            <a:fillRect/>
          </a:stretch>
        </p:blipFill>
        <p:spPr>
          <a:xfrm>
            <a:off x="3942984" y="1382298"/>
            <a:ext cx="4613228" cy="4596573"/>
          </a:xfrm>
          <a:prstGeom prst="rect">
            <a:avLst/>
          </a:prstGeom>
        </p:spPr>
      </p:pic>
    </p:spTree>
    <p:extLst>
      <p:ext uri="{BB962C8B-B14F-4D97-AF65-F5344CB8AC3E}">
        <p14:creationId xmlns:p14="http://schemas.microsoft.com/office/powerpoint/2010/main" val="2662002574"/>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02C433-D555-4E5B-9D73-B4A9947D755F}"/>
              </a:ext>
            </a:extLst>
          </p:cNvPr>
          <p:cNvSpPr>
            <a:spLocks noGrp="1"/>
          </p:cNvSpPr>
          <p:nvPr>
            <p:ph type="title"/>
          </p:nvPr>
        </p:nvSpPr>
        <p:spPr/>
        <p:txBody>
          <a:bodyPr/>
          <a:lstStyle/>
          <a:p>
            <a:r>
              <a:rPr lang="en-US" dirty="0"/>
              <a:t>Cost per kWh of Batteries</a:t>
            </a:r>
            <a:endParaRPr lang="en-CH" dirty="0"/>
          </a:p>
        </p:txBody>
      </p:sp>
      <p:sp>
        <p:nvSpPr>
          <p:cNvPr id="2" name="Content Placeholder 1">
            <a:extLst>
              <a:ext uri="{FF2B5EF4-FFF2-40B4-BE49-F238E27FC236}">
                <a16:creationId xmlns:a16="http://schemas.microsoft.com/office/drawing/2014/main" id="{4875F5A9-820E-47D9-97E8-9D02BF039994}"/>
              </a:ext>
            </a:extLst>
          </p:cNvPr>
          <p:cNvSpPr>
            <a:spLocks noGrp="1"/>
          </p:cNvSpPr>
          <p:nvPr>
            <p:ph idx="1"/>
          </p:nvPr>
        </p:nvSpPr>
        <p:spPr/>
        <p:txBody>
          <a:bodyPr>
            <a:normAutofit/>
          </a:bodyPr>
          <a:lstStyle/>
          <a:p>
            <a:pPr algn="l"/>
            <a:r>
              <a:rPr lang="en-US" sz="2000" dirty="0"/>
              <a:t>Benchmark is cost per level of storage rather than the cost per level of capacity as with other technologies.</a:t>
            </a:r>
          </a:p>
          <a:p>
            <a:pPr algn="l"/>
            <a:r>
              <a:rPr lang="en-US" sz="2000" dirty="0"/>
              <a:t>For the same level of storage, if you have relatively more capacity, the cost should be higher because of fixed costs.</a:t>
            </a:r>
          </a:p>
          <a:p>
            <a:pPr algn="l"/>
            <a:r>
              <a:rPr lang="en-US" sz="2000" dirty="0"/>
              <a:t>Costs of retail storage at households per kWh are more than large storage systems for lithium batteries</a:t>
            </a:r>
          </a:p>
          <a:p>
            <a:pPr algn="l"/>
            <a:endParaRPr lang="en-CH" sz="2000" dirty="0"/>
          </a:p>
        </p:txBody>
      </p:sp>
      <p:sp>
        <p:nvSpPr>
          <p:cNvPr id="4" name="Slide Number Placeholder 3">
            <a:extLst>
              <a:ext uri="{FF2B5EF4-FFF2-40B4-BE49-F238E27FC236}">
                <a16:creationId xmlns:a16="http://schemas.microsoft.com/office/drawing/2014/main" id="{843A4133-B7BB-42DE-B1A9-800D5740ACD0}"/>
              </a:ext>
            </a:extLst>
          </p:cNvPr>
          <p:cNvSpPr>
            <a:spLocks noGrp="1"/>
          </p:cNvSpPr>
          <p:nvPr>
            <p:ph type="sldNum" sz="quarter" idx="12"/>
          </p:nvPr>
        </p:nvSpPr>
        <p:spPr/>
        <p:txBody>
          <a:bodyPr/>
          <a:lstStyle/>
          <a:p>
            <a:pPr algn="ctr"/>
            <a:fld id="{0C3A1854-6B63-4059-B360-A3C4972BF0FC}" type="slidenum">
              <a:rPr lang="ko-KR" altLang="en-US" smtClean="0"/>
              <a:pPr algn="ctr"/>
              <a:t>360</a:t>
            </a:fld>
            <a:endParaRPr lang="ko-KR" altLang="en-US" dirty="0"/>
          </a:p>
        </p:txBody>
      </p:sp>
    </p:spTree>
    <p:extLst>
      <p:ext uri="{BB962C8B-B14F-4D97-AF65-F5344CB8AC3E}">
        <p14:creationId xmlns:p14="http://schemas.microsoft.com/office/powerpoint/2010/main" val="552014288"/>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58F22-8259-2107-351E-D72A1E3F9D69}"/>
              </a:ext>
            </a:extLst>
          </p:cNvPr>
          <p:cNvSpPr>
            <a:spLocks noGrp="1"/>
          </p:cNvSpPr>
          <p:nvPr>
            <p:ph type="title"/>
          </p:nvPr>
        </p:nvSpPr>
        <p:spPr/>
        <p:txBody>
          <a:bodyPr/>
          <a:lstStyle/>
          <a:p>
            <a:r>
              <a:rPr lang="en-US" dirty="0"/>
              <a:t>Range in Cost from Lazard</a:t>
            </a:r>
          </a:p>
        </p:txBody>
      </p:sp>
      <p:sp>
        <p:nvSpPr>
          <p:cNvPr id="3" name="Content Placeholder 2">
            <a:extLst>
              <a:ext uri="{FF2B5EF4-FFF2-40B4-BE49-F238E27FC236}">
                <a16:creationId xmlns:a16="http://schemas.microsoft.com/office/drawing/2014/main" id="{71F800DD-3858-DC21-12B0-10CF6624AAE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0351A2E-1E57-659A-8A31-F35AE625B72B}"/>
              </a:ext>
            </a:extLst>
          </p:cNvPr>
          <p:cNvPicPr>
            <a:picLocks noChangeAspect="1"/>
          </p:cNvPicPr>
          <p:nvPr/>
        </p:nvPicPr>
        <p:blipFill>
          <a:blip r:embed="rId2"/>
          <a:stretch>
            <a:fillRect/>
          </a:stretch>
        </p:blipFill>
        <p:spPr>
          <a:xfrm>
            <a:off x="995096" y="1252330"/>
            <a:ext cx="7272162" cy="5195937"/>
          </a:xfrm>
          <a:prstGeom prst="rect">
            <a:avLst/>
          </a:prstGeom>
        </p:spPr>
      </p:pic>
    </p:spTree>
    <p:extLst>
      <p:ext uri="{BB962C8B-B14F-4D97-AF65-F5344CB8AC3E}">
        <p14:creationId xmlns:p14="http://schemas.microsoft.com/office/powerpoint/2010/main" val="3612264403"/>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CCB64-D518-4A71-927C-2DDB8DFAF521}"/>
              </a:ext>
            </a:extLst>
          </p:cNvPr>
          <p:cNvSpPr>
            <a:spLocks noGrp="1"/>
          </p:cNvSpPr>
          <p:nvPr>
            <p:ph type="title"/>
          </p:nvPr>
        </p:nvSpPr>
        <p:spPr/>
        <p:txBody>
          <a:bodyPr/>
          <a:lstStyle/>
          <a:p>
            <a:r>
              <a:rPr lang="en-US" dirty="0"/>
              <a:t>Historic and Projected Price of Lithium</a:t>
            </a:r>
            <a:endParaRPr lang="en-CH" dirty="0"/>
          </a:p>
        </p:txBody>
      </p:sp>
      <p:pic>
        <p:nvPicPr>
          <p:cNvPr id="5" name="Content Placeholder 4">
            <a:extLst>
              <a:ext uri="{FF2B5EF4-FFF2-40B4-BE49-F238E27FC236}">
                <a16:creationId xmlns:a16="http://schemas.microsoft.com/office/drawing/2014/main" id="{E1FBF430-638C-4685-8B69-BC4584C61B51}"/>
              </a:ext>
            </a:extLst>
          </p:cNvPr>
          <p:cNvPicPr>
            <a:picLocks noGrp="1" noChangeAspect="1"/>
          </p:cNvPicPr>
          <p:nvPr>
            <p:ph idx="1"/>
          </p:nvPr>
        </p:nvPicPr>
        <p:blipFill>
          <a:blip r:embed="rId2"/>
          <a:stretch>
            <a:fillRect/>
          </a:stretch>
        </p:blipFill>
        <p:spPr>
          <a:xfrm>
            <a:off x="304800" y="1306481"/>
            <a:ext cx="8316913" cy="4499037"/>
          </a:xfrm>
          <a:prstGeom prst="rect">
            <a:avLst/>
          </a:prstGeom>
        </p:spPr>
      </p:pic>
      <p:sp>
        <p:nvSpPr>
          <p:cNvPr id="4" name="Slide Number Placeholder 3">
            <a:extLst>
              <a:ext uri="{FF2B5EF4-FFF2-40B4-BE49-F238E27FC236}">
                <a16:creationId xmlns:a16="http://schemas.microsoft.com/office/drawing/2014/main" id="{48984000-289B-4ABC-BE89-404718FB5B0A}"/>
              </a:ext>
            </a:extLst>
          </p:cNvPr>
          <p:cNvSpPr>
            <a:spLocks noGrp="1"/>
          </p:cNvSpPr>
          <p:nvPr>
            <p:ph type="sldNum" sz="quarter" idx="12"/>
          </p:nvPr>
        </p:nvSpPr>
        <p:spPr/>
        <p:txBody>
          <a:bodyPr/>
          <a:lstStyle/>
          <a:p>
            <a:pPr algn="ctr"/>
            <a:fld id="{0C3A1854-6B63-4059-B360-A3C4972BF0FC}" type="slidenum">
              <a:rPr lang="ko-KR" altLang="en-US" smtClean="0"/>
              <a:pPr algn="ctr"/>
              <a:t>362</a:t>
            </a:fld>
            <a:endParaRPr lang="ko-KR" altLang="en-US" dirty="0"/>
          </a:p>
        </p:txBody>
      </p:sp>
    </p:spTree>
    <p:extLst>
      <p:ext uri="{BB962C8B-B14F-4D97-AF65-F5344CB8AC3E}">
        <p14:creationId xmlns:p14="http://schemas.microsoft.com/office/powerpoint/2010/main" val="4188787996"/>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3F43B-8A62-2569-D4DA-7D62D6E1B578}"/>
              </a:ext>
            </a:extLst>
          </p:cNvPr>
          <p:cNvSpPr>
            <a:spLocks noGrp="1"/>
          </p:cNvSpPr>
          <p:nvPr>
            <p:ph type="title"/>
          </p:nvPr>
        </p:nvSpPr>
        <p:spPr/>
        <p:txBody>
          <a:bodyPr/>
          <a:lstStyle/>
          <a:p>
            <a:r>
              <a:rPr lang="en-US" dirty="0"/>
              <a:t>Lithium and Cobalt Prices</a:t>
            </a:r>
          </a:p>
        </p:txBody>
      </p:sp>
      <p:sp>
        <p:nvSpPr>
          <p:cNvPr id="4" name="Content Placeholder 3">
            <a:extLst>
              <a:ext uri="{FF2B5EF4-FFF2-40B4-BE49-F238E27FC236}">
                <a16:creationId xmlns:a16="http://schemas.microsoft.com/office/drawing/2014/main" id="{0E125121-7629-27A3-11B5-95A1254528E9}"/>
              </a:ext>
            </a:extLst>
          </p:cNvPr>
          <p:cNvSpPr>
            <a:spLocks noGrp="1"/>
          </p:cNvSpPr>
          <p:nvPr>
            <p:ph idx="1"/>
          </p:nvPr>
        </p:nvSpPr>
        <p:spPr/>
        <p:txBody>
          <a:bodyPr/>
          <a:lstStyle/>
          <a:p>
            <a:r>
              <a:rPr lang="en-US" dirty="0"/>
              <a:t>Use AI to Get Data</a:t>
            </a:r>
          </a:p>
          <a:p>
            <a:endParaRPr lang="en-US" dirty="0"/>
          </a:p>
        </p:txBody>
      </p:sp>
      <p:pic>
        <p:nvPicPr>
          <p:cNvPr id="6" name="Picture 5">
            <a:extLst>
              <a:ext uri="{FF2B5EF4-FFF2-40B4-BE49-F238E27FC236}">
                <a16:creationId xmlns:a16="http://schemas.microsoft.com/office/drawing/2014/main" id="{6600B09D-7278-AAF4-73BB-8DB1F1DF0FB3}"/>
              </a:ext>
            </a:extLst>
          </p:cNvPr>
          <p:cNvPicPr>
            <a:picLocks noChangeAspect="1"/>
          </p:cNvPicPr>
          <p:nvPr/>
        </p:nvPicPr>
        <p:blipFill>
          <a:blip r:embed="rId2"/>
          <a:stretch>
            <a:fillRect/>
          </a:stretch>
        </p:blipFill>
        <p:spPr>
          <a:xfrm>
            <a:off x="821405" y="2015467"/>
            <a:ext cx="6712295" cy="3759393"/>
          </a:xfrm>
          <a:prstGeom prst="rect">
            <a:avLst/>
          </a:prstGeom>
        </p:spPr>
      </p:pic>
    </p:spTree>
    <p:extLst>
      <p:ext uri="{BB962C8B-B14F-4D97-AF65-F5344CB8AC3E}">
        <p14:creationId xmlns:p14="http://schemas.microsoft.com/office/powerpoint/2010/main" val="198197933"/>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30B2-21F5-090C-598A-B96A5CA2D442}"/>
              </a:ext>
            </a:extLst>
          </p:cNvPr>
          <p:cNvSpPr>
            <a:spLocks noGrp="1"/>
          </p:cNvSpPr>
          <p:nvPr>
            <p:ph type="title"/>
          </p:nvPr>
        </p:nvSpPr>
        <p:spPr/>
        <p:txBody>
          <a:bodyPr>
            <a:normAutofit fontScale="90000"/>
          </a:bodyPr>
          <a:lstStyle/>
          <a:p>
            <a:r>
              <a:rPr lang="en-US" dirty="0"/>
              <a:t>Data on Battery Prices – Shanghai Metals Exchange</a:t>
            </a:r>
          </a:p>
        </p:txBody>
      </p:sp>
      <p:sp>
        <p:nvSpPr>
          <p:cNvPr id="3" name="Content Placeholder 2">
            <a:extLst>
              <a:ext uri="{FF2B5EF4-FFF2-40B4-BE49-F238E27FC236}">
                <a16:creationId xmlns:a16="http://schemas.microsoft.com/office/drawing/2014/main" id="{8ED6EDE4-E7A0-70B7-76F2-C7936F015D95}"/>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8204DDAF-F7CC-E5CB-3EEA-0EB095CA1D98}"/>
              </a:ext>
            </a:extLst>
          </p:cNvPr>
          <p:cNvSpPr>
            <a:spLocks noGrp="1"/>
          </p:cNvSpPr>
          <p:nvPr>
            <p:ph type="sldNum" sz="quarter" idx="12"/>
          </p:nvPr>
        </p:nvSpPr>
        <p:spPr/>
        <p:txBody>
          <a:bodyPr/>
          <a:lstStyle/>
          <a:p>
            <a:fld id="{EB241CD2-1E45-42A3-B213-66A034DF9A3B}" type="slidenum">
              <a:rPr lang="en-GB" smtClean="0"/>
              <a:t>364</a:t>
            </a:fld>
            <a:endParaRPr lang="en-GB" dirty="0"/>
          </a:p>
        </p:txBody>
      </p:sp>
      <p:pic>
        <p:nvPicPr>
          <p:cNvPr id="6" name="Picture 5">
            <a:extLst>
              <a:ext uri="{FF2B5EF4-FFF2-40B4-BE49-F238E27FC236}">
                <a16:creationId xmlns:a16="http://schemas.microsoft.com/office/drawing/2014/main" id="{966BFE9D-426A-D593-EDBC-5B133CCBD74C}"/>
              </a:ext>
            </a:extLst>
          </p:cNvPr>
          <p:cNvPicPr>
            <a:picLocks noChangeAspect="1"/>
          </p:cNvPicPr>
          <p:nvPr/>
        </p:nvPicPr>
        <p:blipFill>
          <a:blip r:embed="rId2"/>
          <a:stretch>
            <a:fillRect/>
          </a:stretch>
        </p:blipFill>
        <p:spPr>
          <a:xfrm>
            <a:off x="345606" y="1209675"/>
            <a:ext cx="7764724" cy="4904324"/>
          </a:xfrm>
          <a:prstGeom prst="rect">
            <a:avLst/>
          </a:prstGeom>
        </p:spPr>
      </p:pic>
    </p:spTree>
    <p:extLst>
      <p:ext uri="{BB962C8B-B14F-4D97-AF65-F5344CB8AC3E}">
        <p14:creationId xmlns:p14="http://schemas.microsoft.com/office/powerpoint/2010/main" val="1456944318"/>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AD371-7443-BE62-B358-CAA32218EA90}"/>
              </a:ext>
            </a:extLst>
          </p:cNvPr>
          <p:cNvSpPr>
            <a:spLocks noGrp="1"/>
          </p:cNvSpPr>
          <p:nvPr>
            <p:ph type="title"/>
          </p:nvPr>
        </p:nvSpPr>
        <p:spPr/>
        <p:txBody>
          <a:bodyPr>
            <a:normAutofit fontScale="90000"/>
          </a:bodyPr>
          <a:lstStyle/>
          <a:p>
            <a:r>
              <a:rPr lang="en-US" dirty="0"/>
              <a:t>Downloading Battery Data From Shanghai Exchange</a:t>
            </a:r>
          </a:p>
        </p:txBody>
      </p:sp>
      <p:sp>
        <p:nvSpPr>
          <p:cNvPr id="3" name="Content Placeholder 2">
            <a:extLst>
              <a:ext uri="{FF2B5EF4-FFF2-40B4-BE49-F238E27FC236}">
                <a16:creationId xmlns:a16="http://schemas.microsoft.com/office/drawing/2014/main" id="{B34547D9-EA01-72D1-D119-1C6B877BA5FC}"/>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DD70A937-2AF4-5B89-0244-050E2A19C823}"/>
              </a:ext>
            </a:extLst>
          </p:cNvPr>
          <p:cNvSpPr>
            <a:spLocks noGrp="1"/>
          </p:cNvSpPr>
          <p:nvPr>
            <p:ph type="sldNum" sz="quarter" idx="12"/>
          </p:nvPr>
        </p:nvSpPr>
        <p:spPr/>
        <p:txBody>
          <a:bodyPr/>
          <a:lstStyle/>
          <a:p>
            <a:fld id="{EB241CD2-1E45-42A3-B213-66A034DF9A3B}" type="slidenum">
              <a:rPr lang="en-GB" smtClean="0"/>
              <a:t>365</a:t>
            </a:fld>
            <a:endParaRPr lang="en-GB" dirty="0"/>
          </a:p>
        </p:txBody>
      </p:sp>
      <p:pic>
        <p:nvPicPr>
          <p:cNvPr id="6" name="Picture 5">
            <a:extLst>
              <a:ext uri="{FF2B5EF4-FFF2-40B4-BE49-F238E27FC236}">
                <a16:creationId xmlns:a16="http://schemas.microsoft.com/office/drawing/2014/main" id="{19381C28-FF61-C4BB-7C4D-08E19825B150}"/>
              </a:ext>
            </a:extLst>
          </p:cNvPr>
          <p:cNvPicPr>
            <a:picLocks noChangeAspect="1"/>
          </p:cNvPicPr>
          <p:nvPr/>
        </p:nvPicPr>
        <p:blipFill>
          <a:blip r:embed="rId2"/>
          <a:stretch>
            <a:fillRect/>
          </a:stretch>
        </p:blipFill>
        <p:spPr>
          <a:xfrm>
            <a:off x="685800" y="1044725"/>
            <a:ext cx="7335078" cy="5181723"/>
          </a:xfrm>
          <a:prstGeom prst="rect">
            <a:avLst/>
          </a:prstGeom>
        </p:spPr>
      </p:pic>
    </p:spTree>
    <p:extLst>
      <p:ext uri="{BB962C8B-B14F-4D97-AF65-F5344CB8AC3E}">
        <p14:creationId xmlns:p14="http://schemas.microsoft.com/office/powerpoint/2010/main" val="546877916"/>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FCECE3-E3D2-417D-AF18-9C1C96E9A89E}"/>
              </a:ext>
            </a:extLst>
          </p:cNvPr>
          <p:cNvSpPr>
            <a:spLocks noGrp="1"/>
          </p:cNvSpPr>
          <p:nvPr>
            <p:ph type="title"/>
          </p:nvPr>
        </p:nvSpPr>
        <p:spPr/>
        <p:txBody>
          <a:bodyPr>
            <a:normAutofit fontScale="90000"/>
          </a:bodyPr>
          <a:lstStyle/>
          <a:p>
            <a:r>
              <a:rPr lang="en-US" dirty="0"/>
              <a:t>2019 Estimated Costs for 4 hour and 1 hour Battery</a:t>
            </a:r>
          </a:p>
        </p:txBody>
      </p:sp>
      <p:pic>
        <p:nvPicPr>
          <p:cNvPr id="6" name="Content Placeholder 5">
            <a:extLst>
              <a:ext uri="{FF2B5EF4-FFF2-40B4-BE49-F238E27FC236}">
                <a16:creationId xmlns:a16="http://schemas.microsoft.com/office/drawing/2014/main" id="{71DD6D2B-305A-4DC0-A647-92958298D123}"/>
              </a:ext>
            </a:extLst>
          </p:cNvPr>
          <p:cNvPicPr>
            <a:picLocks noGrp="1" noChangeAspect="1"/>
          </p:cNvPicPr>
          <p:nvPr>
            <p:ph idx="1"/>
          </p:nvPr>
        </p:nvPicPr>
        <p:blipFill>
          <a:blip r:embed="rId2"/>
          <a:stretch>
            <a:fillRect/>
          </a:stretch>
        </p:blipFill>
        <p:spPr>
          <a:xfrm>
            <a:off x="3543709" y="1322445"/>
            <a:ext cx="5494508" cy="5129760"/>
          </a:xfrm>
        </p:spPr>
      </p:pic>
      <p:sp>
        <p:nvSpPr>
          <p:cNvPr id="4" name="Slide Number Placeholder 3">
            <a:extLst>
              <a:ext uri="{FF2B5EF4-FFF2-40B4-BE49-F238E27FC236}">
                <a16:creationId xmlns:a16="http://schemas.microsoft.com/office/drawing/2014/main" id="{44C0D75D-B8B1-46A0-9EEC-CD474B959997}"/>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366</a:t>
            </a:fld>
            <a:endParaRPr lang="ko-KR" altLang="en-US" dirty="0"/>
          </a:p>
        </p:txBody>
      </p:sp>
      <p:sp>
        <p:nvSpPr>
          <p:cNvPr id="2" name="TextBox 1">
            <a:extLst>
              <a:ext uri="{FF2B5EF4-FFF2-40B4-BE49-F238E27FC236}">
                <a16:creationId xmlns:a16="http://schemas.microsoft.com/office/drawing/2014/main" id="{1A87C9E8-3A9C-4285-B953-1446A60225E8}"/>
              </a:ext>
            </a:extLst>
          </p:cNvPr>
          <p:cNvSpPr txBox="1"/>
          <p:nvPr/>
        </p:nvSpPr>
        <p:spPr>
          <a:xfrm rot="10800000" flipH="1" flipV="1">
            <a:off x="484654" y="1112904"/>
            <a:ext cx="1717221" cy="2308324"/>
          </a:xfrm>
          <a:prstGeom prst="rect">
            <a:avLst/>
          </a:prstGeom>
          <a:noFill/>
        </p:spPr>
        <p:txBody>
          <a:bodyPr wrap="square" rtlCol="0">
            <a:spAutoFit/>
          </a:bodyPr>
          <a:lstStyle/>
          <a:p>
            <a:r>
              <a:rPr lang="en-US" dirty="0"/>
              <a:t>378 for 4 hour and 541 for one hour.</a:t>
            </a:r>
          </a:p>
          <a:p>
            <a:endParaRPr lang="en-US" dirty="0"/>
          </a:p>
          <a:p>
            <a:r>
              <a:rPr lang="en-US" dirty="0"/>
              <a:t>Slope and Intercept</a:t>
            </a:r>
          </a:p>
          <a:p>
            <a:endParaRPr lang="en-US" dirty="0"/>
          </a:p>
          <a:p>
            <a:endParaRPr lang="en-US" dirty="0"/>
          </a:p>
        </p:txBody>
      </p:sp>
      <p:pic>
        <p:nvPicPr>
          <p:cNvPr id="7" name="Picture 6">
            <a:extLst>
              <a:ext uri="{FF2B5EF4-FFF2-40B4-BE49-F238E27FC236}">
                <a16:creationId xmlns:a16="http://schemas.microsoft.com/office/drawing/2014/main" id="{15602EDB-2642-485F-BDA9-8D0D6D341FEE}"/>
              </a:ext>
            </a:extLst>
          </p:cNvPr>
          <p:cNvPicPr>
            <a:picLocks noChangeAspect="1"/>
          </p:cNvPicPr>
          <p:nvPr/>
        </p:nvPicPr>
        <p:blipFill>
          <a:blip r:embed="rId3"/>
          <a:stretch>
            <a:fillRect/>
          </a:stretch>
        </p:blipFill>
        <p:spPr>
          <a:xfrm>
            <a:off x="105783" y="3645071"/>
            <a:ext cx="2920750" cy="1529672"/>
          </a:xfrm>
          <a:prstGeom prst="rect">
            <a:avLst/>
          </a:prstGeom>
        </p:spPr>
      </p:pic>
      <p:sp>
        <p:nvSpPr>
          <p:cNvPr id="5" name="TextBox 4">
            <a:extLst>
              <a:ext uri="{FF2B5EF4-FFF2-40B4-BE49-F238E27FC236}">
                <a16:creationId xmlns:a16="http://schemas.microsoft.com/office/drawing/2014/main" id="{862F8F4C-CA65-4B00-D43F-F08F5F13B141}"/>
              </a:ext>
            </a:extLst>
          </p:cNvPr>
          <p:cNvSpPr txBox="1"/>
          <p:nvPr/>
        </p:nvSpPr>
        <p:spPr>
          <a:xfrm>
            <a:off x="2832847" y="609600"/>
            <a:ext cx="3657600" cy="646331"/>
          </a:xfrm>
          <a:prstGeom prst="rect">
            <a:avLst/>
          </a:prstGeom>
          <a:solidFill>
            <a:srgbClr val="FFFF00"/>
          </a:solidFill>
        </p:spPr>
        <p:txBody>
          <a:bodyPr wrap="square" rtlCol="0">
            <a:spAutoFit/>
          </a:bodyPr>
          <a:lstStyle/>
          <a:p>
            <a:r>
              <a:rPr lang="en-US" dirty="0"/>
              <a:t>Cost is higher for shorter duration battery</a:t>
            </a:r>
          </a:p>
        </p:txBody>
      </p:sp>
    </p:spTree>
    <p:extLst>
      <p:ext uri="{BB962C8B-B14F-4D97-AF65-F5344CB8AC3E}">
        <p14:creationId xmlns:p14="http://schemas.microsoft.com/office/powerpoint/2010/main" val="3929560529"/>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9281EB-C6B4-29BA-DC7F-90EE319102E1}"/>
              </a:ext>
            </a:extLst>
          </p:cNvPr>
          <p:cNvSpPr>
            <a:spLocks noGrp="1"/>
          </p:cNvSpPr>
          <p:nvPr>
            <p:ph type="title"/>
          </p:nvPr>
        </p:nvSpPr>
        <p:spPr/>
        <p:txBody>
          <a:bodyPr/>
          <a:lstStyle/>
          <a:p>
            <a:r>
              <a:rPr lang="en-US" dirty="0"/>
              <a:t>Battery Costs and Duration</a:t>
            </a:r>
          </a:p>
        </p:txBody>
      </p:sp>
      <p:sp>
        <p:nvSpPr>
          <p:cNvPr id="3" name="Content Placeholder 2">
            <a:extLst>
              <a:ext uri="{FF2B5EF4-FFF2-40B4-BE49-F238E27FC236}">
                <a16:creationId xmlns:a16="http://schemas.microsoft.com/office/drawing/2014/main" id="{D76DC8CD-2534-4276-AA30-3363A32AC0A3}"/>
              </a:ext>
            </a:extLst>
          </p:cNvPr>
          <p:cNvSpPr>
            <a:spLocks noGrp="1"/>
          </p:cNvSpPr>
          <p:nvPr>
            <p:ph idx="1"/>
          </p:nvPr>
        </p:nvSpPr>
        <p:spPr>
          <a:xfrm>
            <a:off x="304801" y="1209675"/>
            <a:ext cx="4107421" cy="4729112"/>
          </a:xfrm>
        </p:spPr>
        <p:txBody>
          <a:bodyPr>
            <a:normAutofit/>
          </a:bodyPr>
          <a:lstStyle/>
          <a:p>
            <a:r>
              <a:rPr lang="en-US" sz="1600" dirty="0"/>
              <a:t>Battery costs vary significantly by system specifications</a:t>
            </a:r>
          </a:p>
          <a:p>
            <a:r>
              <a:rPr lang="en-US" sz="1600" dirty="0"/>
              <a:t>For modeling purposes, costs are commonly broken into two categories</a:t>
            </a:r>
          </a:p>
          <a:p>
            <a:pPr lvl="1"/>
            <a:r>
              <a:rPr lang="en-US" sz="1400" dirty="0"/>
              <a:t>Costs that scale with </a:t>
            </a:r>
            <a:r>
              <a:rPr lang="en-US" sz="1400" i="1" dirty="0"/>
              <a:t>power </a:t>
            </a:r>
            <a:r>
              <a:rPr lang="en-US" sz="1400" dirty="0"/>
              <a:t>(“capacity”), quoted in $/kW </a:t>
            </a:r>
          </a:p>
          <a:p>
            <a:pPr lvl="1"/>
            <a:r>
              <a:rPr lang="en-US" sz="1400" dirty="0"/>
              <a:t>Costs that scale with </a:t>
            </a:r>
            <a:r>
              <a:rPr lang="en-US" sz="1400" i="1" dirty="0"/>
              <a:t>energy</a:t>
            </a:r>
            <a:r>
              <a:rPr lang="en-US" sz="1400" dirty="0"/>
              <a:t> (“duration”), quoted in $/kWh</a:t>
            </a:r>
          </a:p>
          <a:p>
            <a:r>
              <a:rPr lang="en-US" sz="1600" dirty="0"/>
              <a:t>Battery modules are the largest and best understood component of system cost and the one that scales most linearly with duration</a:t>
            </a:r>
          </a:p>
          <a:p>
            <a:pPr lvl="1"/>
            <a:r>
              <a:rPr lang="en-US" sz="1400" dirty="0"/>
              <a:t>Each kWh of duration adds around $300 today, but is declining rapidly</a:t>
            </a:r>
          </a:p>
          <a:p>
            <a:r>
              <a:rPr lang="en-US" sz="1600" dirty="0"/>
              <a:t>Fixed capacity cost including inverter and interconnection varies significantly by report</a:t>
            </a:r>
          </a:p>
          <a:p>
            <a:pPr lvl="1"/>
            <a:r>
              <a:rPr lang="en-US" sz="1400" dirty="0"/>
              <a:t>For storage paired with solar, these costs may be minimal</a:t>
            </a:r>
          </a:p>
        </p:txBody>
      </p:sp>
      <p:sp>
        <p:nvSpPr>
          <p:cNvPr id="2" name="Slide Number Placeholder 1">
            <a:extLst>
              <a:ext uri="{FF2B5EF4-FFF2-40B4-BE49-F238E27FC236}">
                <a16:creationId xmlns:a16="http://schemas.microsoft.com/office/drawing/2014/main" id="{2F4BAD60-8540-4AF1-B7C8-89BDC9ADAEDE}"/>
              </a:ext>
            </a:extLst>
          </p:cNvPr>
          <p:cNvSpPr>
            <a:spLocks noGrp="1"/>
          </p:cNvSpPr>
          <p:nvPr>
            <p:ph type="sldNum" sz="quarter" idx="12"/>
          </p:nvPr>
        </p:nvSpPr>
        <p:spPr/>
        <p:txBody>
          <a:bodyPr/>
          <a:lstStyle/>
          <a:p>
            <a:fld id="{105C71F9-3F51-4FB1-94CF-D6ABCA479CA2}" type="slidenum">
              <a:rPr lang="en-US" smtClean="0"/>
              <a:pPr/>
              <a:t>367</a:t>
            </a:fld>
            <a:endParaRPr lang="en-US" dirty="0"/>
          </a:p>
        </p:txBody>
      </p:sp>
      <p:pic>
        <p:nvPicPr>
          <p:cNvPr id="6" name="Picture 5">
            <a:extLst>
              <a:ext uri="{FF2B5EF4-FFF2-40B4-BE49-F238E27FC236}">
                <a16:creationId xmlns:a16="http://schemas.microsoft.com/office/drawing/2014/main" id="{9AB6EB82-3FEE-469D-B631-293874EFB189}"/>
              </a:ext>
            </a:extLst>
          </p:cNvPr>
          <p:cNvPicPr>
            <a:picLocks noChangeAspect="1"/>
          </p:cNvPicPr>
          <p:nvPr/>
        </p:nvPicPr>
        <p:blipFill>
          <a:blip r:embed="rId2"/>
          <a:stretch>
            <a:fillRect/>
          </a:stretch>
        </p:blipFill>
        <p:spPr>
          <a:xfrm>
            <a:off x="4654753" y="4031556"/>
            <a:ext cx="3454077" cy="2075163"/>
          </a:xfrm>
          <a:prstGeom prst="rect">
            <a:avLst/>
          </a:prstGeom>
        </p:spPr>
      </p:pic>
      <p:pic>
        <p:nvPicPr>
          <p:cNvPr id="9" name="Picture 8">
            <a:extLst>
              <a:ext uri="{FF2B5EF4-FFF2-40B4-BE49-F238E27FC236}">
                <a16:creationId xmlns:a16="http://schemas.microsoft.com/office/drawing/2014/main" id="{15D3C61B-41A2-4424-9A0B-E29EECC554BD}"/>
              </a:ext>
            </a:extLst>
          </p:cNvPr>
          <p:cNvPicPr>
            <a:picLocks noChangeAspect="1"/>
          </p:cNvPicPr>
          <p:nvPr/>
        </p:nvPicPr>
        <p:blipFill>
          <a:blip r:embed="rId3"/>
          <a:stretch>
            <a:fillRect/>
          </a:stretch>
        </p:blipFill>
        <p:spPr>
          <a:xfrm>
            <a:off x="4866533" y="1700340"/>
            <a:ext cx="3300024" cy="1675495"/>
          </a:xfrm>
          <a:prstGeom prst="rect">
            <a:avLst/>
          </a:prstGeom>
        </p:spPr>
      </p:pic>
      <p:sp>
        <p:nvSpPr>
          <p:cNvPr id="10" name="Rectangle 9">
            <a:extLst>
              <a:ext uri="{FF2B5EF4-FFF2-40B4-BE49-F238E27FC236}">
                <a16:creationId xmlns:a16="http://schemas.microsoft.com/office/drawing/2014/main" id="{6ADA2CC5-AD38-4AE3-9719-963CE5C2FB80}"/>
              </a:ext>
            </a:extLst>
          </p:cNvPr>
          <p:cNvSpPr/>
          <p:nvPr/>
        </p:nvSpPr>
        <p:spPr>
          <a:xfrm>
            <a:off x="4654753" y="1289575"/>
            <a:ext cx="4068991" cy="350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Utility-scale 4-hr Battery Cost by Component</a:t>
            </a:r>
          </a:p>
        </p:txBody>
      </p:sp>
      <p:sp>
        <p:nvSpPr>
          <p:cNvPr id="11" name="Rectangle 10">
            <a:extLst>
              <a:ext uri="{FF2B5EF4-FFF2-40B4-BE49-F238E27FC236}">
                <a16:creationId xmlns:a16="http://schemas.microsoft.com/office/drawing/2014/main" id="{B01D0DCE-271C-4862-85E0-5A16C374D6CD}"/>
              </a:ext>
            </a:extLst>
          </p:cNvPr>
          <p:cNvSpPr/>
          <p:nvPr/>
        </p:nvSpPr>
        <p:spPr>
          <a:xfrm>
            <a:off x="4654753" y="3615978"/>
            <a:ext cx="4068991" cy="350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Utility-scale Battery Cost by Duration</a:t>
            </a:r>
          </a:p>
        </p:txBody>
      </p:sp>
    </p:spTree>
    <p:extLst>
      <p:ext uri="{BB962C8B-B14F-4D97-AF65-F5344CB8AC3E}">
        <p14:creationId xmlns:p14="http://schemas.microsoft.com/office/powerpoint/2010/main" val="296887055"/>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DC60B6-4E0B-46D4-B8B6-6B09532B4E43}"/>
              </a:ext>
            </a:extLst>
          </p:cNvPr>
          <p:cNvSpPr>
            <a:spLocks noGrp="1"/>
          </p:cNvSpPr>
          <p:nvPr>
            <p:ph type="title"/>
          </p:nvPr>
        </p:nvSpPr>
        <p:spPr/>
        <p:txBody>
          <a:bodyPr/>
          <a:lstStyle/>
          <a:p>
            <a:r>
              <a:rPr lang="en-US" dirty="0"/>
              <a:t>Cost of Cobalt and Lithium Batteries</a:t>
            </a:r>
            <a:endParaRPr lang="en-CH" dirty="0"/>
          </a:p>
        </p:txBody>
      </p:sp>
      <p:sp>
        <p:nvSpPr>
          <p:cNvPr id="2" name="Content Placeholder 1">
            <a:extLst>
              <a:ext uri="{FF2B5EF4-FFF2-40B4-BE49-F238E27FC236}">
                <a16:creationId xmlns:a16="http://schemas.microsoft.com/office/drawing/2014/main" id="{21B0B6D7-4D01-4DF0-A07E-DDBA4B545DE4}"/>
              </a:ext>
            </a:extLst>
          </p:cNvPr>
          <p:cNvSpPr>
            <a:spLocks noGrp="1"/>
          </p:cNvSpPr>
          <p:nvPr>
            <p:ph idx="1"/>
          </p:nvPr>
        </p:nvSpPr>
        <p:spPr/>
        <p:txBody>
          <a:bodyPr>
            <a:normAutofit/>
          </a:bodyPr>
          <a:lstStyle/>
          <a:p>
            <a:r>
              <a:rPr lang="en-US" sz="1800" dirty="0"/>
              <a:t>This is the metal driving li-ion's high cost far more than lithium itself.</a:t>
            </a:r>
          </a:p>
          <a:p>
            <a:r>
              <a:rPr lang="en-US" sz="1800" dirty="0"/>
              <a:t>Cobalt acts as the negative cathode of a lithium battery and makes up a much larger portion of the battery by volume.</a:t>
            </a:r>
          </a:p>
          <a:p>
            <a:r>
              <a:rPr lang="en-US" sz="1800" dirty="0"/>
              <a:t>Cobalt is a lot harder to get than lithium.</a:t>
            </a:r>
          </a:p>
          <a:p>
            <a:r>
              <a:rPr lang="en-US" sz="1800" dirty="0"/>
              <a:t>This is because the metal is largely mined as a byproduct of other metal mining operations. Because of this, there are a limited number of mines that safely and reliably produce the metal.</a:t>
            </a:r>
          </a:p>
          <a:p>
            <a:r>
              <a:rPr lang="en-US" sz="1800" dirty="0"/>
              <a:t>That puts the world's supplies in a pretty risky position...</a:t>
            </a:r>
          </a:p>
          <a:p>
            <a:r>
              <a:rPr lang="en-US" sz="1800" dirty="0"/>
              <a:t>The vast majority of the world's cobalt supply comes from the Democratic Republic of Congo. Last year, the region produced 66,000 tons of cobalt. The next-largest producer, China, followed with just 7,700 tons for the year.</a:t>
            </a:r>
            <a:endParaRPr lang="en-CH" sz="1800" dirty="0"/>
          </a:p>
        </p:txBody>
      </p:sp>
      <p:sp>
        <p:nvSpPr>
          <p:cNvPr id="4" name="Slide Number Placeholder 3">
            <a:extLst>
              <a:ext uri="{FF2B5EF4-FFF2-40B4-BE49-F238E27FC236}">
                <a16:creationId xmlns:a16="http://schemas.microsoft.com/office/drawing/2014/main" id="{0D7866B0-11B7-49B3-BC1D-3352AB1175EB}"/>
              </a:ext>
            </a:extLst>
          </p:cNvPr>
          <p:cNvSpPr>
            <a:spLocks noGrp="1"/>
          </p:cNvSpPr>
          <p:nvPr>
            <p:ph type="sldNum" sz="quarter" idx="12"/>
          </p:nvPr>
        </p:nvSpPr>
        <p:spPr/>
        <p:txBody>
          <a:bodyPr/>
          <a:lstStyle/>
          <a:p>
            <a:pPr algn="ctr"/>
            <a:fld id="{0C3A1854-6B63-4059-B360-A3C4972BF0FC}" type="slidenum">
              <a:rPr lang="ko-KR" altLang="en-US" smtClean="0"/>
              <a:pPr algn="ctr"/>
              <a:t>368</a:t>
            </a:fld>
            <a:endParaRPr lang="ko-KR" altLang="en-US" dirty="0"/>
          </a:p>
        </p:txBody>
      </p:sp>
    </p:spTree>
    <p:extLst>
      <p:ext uri="{BB962C8B-B14F-4D97-AF65-F5344CB8AC3E}">
        <p14:creationId xmlns:p14="http://schemas.microsoft.com/office/powerpoint/2010/main" val="1491897169"/>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5B2ED-D129-C627-69AF-222996A5D1B3}"/>
              </a:ext>
            </a:extLst>
          </p:cNvPr>
          <p:cNvSpPr>
            <a:spLocks noGrp="1"/>
          </p:cNvSpPr>
          <p:nvPr>
            <p:ph type="title"/>
          </p:nvPr>
        </p:nvSpPr>
        <p:spPr/>
        <p:txBody>
          <a:bodyPr>
            <a:normAutofit fontScale="90000"/>
          </a:bodyPr>
          <a:lstStyle/>
          <a:p>
            <a:r>
              <a:rPr lang="en-US" dirty="0"/>
              <a:t>Capital Expenditures and Operating Expenditures for Computing LOCE</a:t>
            </a:r>
          </a:p>
        </p:txBody>
      </p:sp>
      <p:sp>
        <p:nvSpPr>
          <p:cNvPr id="3" name="Content Placeholder 2">
            <a:extLst>
              <a:ext uri="{FF2B5EF4-FFF2-40B4-BE49-F238E27FC236}">
                <a16:creationId xmlns:a16="http://schemas.microsoft.com/office/drawing/2014/main" id="{FBD5D3C6-D66D-5129-5C61-3887CBAF595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B4CDEE19-3614-0551-C2D0-B11076BE70D2}"/>
              </a:ext>
            </a:extLst>
          </p:cNvPr>
          <p:cNvPicPr>
            <a:picLocks noChangeAspect="1"/>
          </p:cNvPicPr>
          <p:nvPr/>
        </p:nvPicPr>
        <p:blipFill>
          <a:blip r:embed="rId2"/>
          <a:stretch>
            <a:fillRect/>
          </a:stretch>
        </p:blipFill>
        <p:spPr>
          <a:xfrm>
            <a:off x="811006" y="1628092"/>
            <a:ext cx="7506748" cy="4887007"/>
          </a:xfrm>
          <a:prstGeom prst="rect">
            <a:avLst/>
          </a:prstGeom>
        </p:spPr>
      </p:pic>
    </p:spTree>
    <p:extLst>
      <p:ext uri="{BB962C8B-B14F-4D97-AF65-F5344CB8AC3E}">
        <p14:creationId xmlns:p14="http://schemas.microsoft.com/office/powerpoint/2010/main" val="3947992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51A5-D386-B90A-2F99-DD6DDC0570EA}"/>
              </a:ext>
            </a:extLst>
          </p:cNvPr>
          <p:cNvSpPr>
            <a:spLocks noGrp="1"/>
          </p:cNvSpPr>
          <p:nvPr>
            <p:ph type="title"/>
          </p:nvPr>
        </p:nvSpPr>
        <p:spPr/>
        <p:txBody>
          <a:bodyPr>
            <a:normAutofit fontScale="90000"/>
          </a:bodyPr>
          <a:lstStyle/>
          <a:p>
            <a:r>
              <a:rPr lang="en-US" dirty="0"/>
              <a:t>Even as a Banker, the First thing I do is look at hourly solar data and get dates</a:t>
            </a:r>
          </a:p>
        </p:txBody>
      </p:sp>
      <p:sp>
        <p:nvSpPr>
          <p:cNvPr id="7" name="Content Placeholder 6">
            <a:extLst>
              <a:ext uri="{FF2B5EF4-FFF2-40B4-BE49-F238E27FC236}">
                <a16:creationId xmlns:a16="http://schemas.microsoft.com/office/drawing/2014/main" id="{FC7E48F5-0891-2AB9-1C72-ECF7A26776D8}"/>
              </a:ext>
            </a:extLst>
          </p:cNvPr>
          <p:cNvSpPr>
            <a:spLocks noGrp="1"/>
          </p:cNvSpPr>
          <p:nvPr>
            <p:ph idx="1"/>
          </p:nvPr>
        </p:nvSpPr>
        <p:spPr/>
        <p:txBody>
          <a:bodyPr/>
          <a:lstStyle/>
          <a:p>
            <a:r>
              <a:rPr lang="en-US" dirty="0"/>
              <a:t>Once you get the dates right you can do a lot.</a:t>
            </a:r>
          </a:p>
          <a:p>
            <a:r>
              <a:rPr lang="en-US" dirty="0"/>
              <a:t>Use Generic Macro for Date Format and 1/24 for increment</a:t>
            </a:r>
          </a:p>
          <a:p>
            <a:r>
              <a:rPr lang="en-US" dirty="0"/>
              <a:t>Use Lookup function to compare dates and understand variability</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8" name="Content Placeholder 4">
            <a:extLst>
              <a:ext uri="{FF2B5EF4-FFF2-40B4-BE49-F238E27FC236}">
                <a16:creationId xmlns:a16="http://schemas.microsoft.com/office/drawing/2014/main" id="{2C191821-82C3-14B3-3120-65DFA570A95A}"/>
              </a:ext>
            </a:extLst>
          </p:cNvPr>
          <p:cNvPicPr>
            <a:picLocks noChangeAspect="1"/>
          </p:cNvPicPr>
          <p:nvPr/>
        </p:nvPicPr>
        <p:blipFill>
          <a:blip r:embed="rId2"/>
          <a:stretch>
            <a:fillRect/>
          </a:stretch>
        </p:blipFill>
        <p:spPr>
          <a:xfrm>
            <a:off x="375385" y="2333883"/>
            <a:ext cx="7947426" cy="3791313"/>
          </a:xfrm>
          <a:prstGeom prst="rect">
            <a:avLst/>
          </a:prstGeom>
        </p:spPr>
      </p:pic>
      <p:pic>
        <p:nvPicPr>
          <p:cNvPr id="10" name="Picture 9">
            <a:extLst>
              <a:ext uri="{FF2B5EF4-FFF2-40B4-BE49-F238E27FC236}">
                <a16:creationId xmlns:a16="http://schemas.microsoft.com/office/drawing/2014/main" id="{C02E3DDA-713E-F4C4-19BC-30DC4D43D2E5}"/>
              </a:ext>
            </a:extLst>
          </p:cNvPr>
          <p:cNvPicPr>
            <a:picLocks noChangeAspect="1"/>
          </p:cNvPicPr>
          <p:nvPr/>
        </p:nvPicPr>
        <p:blipFill>
          <a:blip r:embed="rId3"/>
          <a:stretch>
            <a:fillRect/>
          </a:stretch>
        </p:blipFill>
        <p:spPr>
          <a:xfrm>
            <a:off x="6215405" y="987258"/>
            <a:ext cx="2266967" cy="914407"/>
          </a:xfrm>
          <a:prstGeom prst="rect">
            <a:avLst/>
          </a:prstGeom>
        </p:spPr>
      </p:pic>
    </p:spTree>
    <p:extLst>
      <p:ext uri="{BB962C8B-B14F-4D97-AF65-F5344CB8AC3E}">
        <p14:creationId xmlns:p14="http://schemas.microsoft.com/office/powerpoint/2010/main" val="1668792810"/>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5A30-8720-81E0-FB59-E44CFDB52F9D}"/>
              </a:ext>
            </a:extLst>
          </p:cNvPr>
          <p:cNvSpPr>
            <a:spLocks noGrp="1"/>
          </p:cNvSpPr>
          <p:nvPr>
            <p:ph type="title"/>
          </p:nvPr>
        </p:nvSpPr>
        <p:spPr/>
        <p:txBody>
          <a:bodyPr/>
          <a:lstStyle/>
          <a:p>
            <a:r>
              <a:rPr lang="en-US" dirty="0"/>
              <a:t>Inputs for Battery LCOE with Cost</a:t>
            </a:r>
          </a:p>
        </p:txBody>
      </p:sp>
      <p:sp>
        <p:nvSpPr>
          <p:cNvPr id="3" name="Content Placeholder 2">
            <a:extLst>
              <a:ext uri="{FF2B5EF4-FFF2-40B4-BE49-F238E27FC236}">
                <a16:creationId xmlns:a16="http://schemas.microsoft.com/office/drawing/2014/main" id="{FB08EF67-C54F-86FA-8FC1-0B81288A73EE}"/>
              </a:ext>
            </a:extLst>
          </p:cNvPr>
          <p:cNvSpPr>
            <a:spLocks noGrp="1"/>
          </p:cNvSpPr>
          <p:nvPr>
            <p:ph idx="1"/>
          </p:nvPr>
        </p:nvSpPr>
        <p:spPr/>
        <p:txBody>
          <a:bodyPr/>
          <a:lstStyle/>
          <a:p>
            <a:r>
              <a:rPr lang="en-US" dirty="0"/>
              <a:t>Note the costs moving from low cost to high cost.</a:t>
            </a:r>
          </a:p>
          <a:p>
            <a:endParaRPr lang="en-US" dirty="0"/>
          </a:p>
        </p:txBody>
      </p:sp>
      <p:sp>
        <p:nvSpPr>
          <p:cNvPr id="4" name="Slide Number Placeholder 3">
            <a:extLst>
              <a:ext uri="{FF2B5EF4-FFF2-40B4-BE49-F238E27FC236}">
                <a16:creationId xmlns:a16="http://schemas.microsoft.com/office/drawing/2014/main" id="{8CB3F202-C438-F2C8-C07C-4FAC3813E7F4}"/>
              </a:ext>
            </a:extLst>
          </p:cNvPr>
          <p:cNvSpPr>
            <a:spLocks noGrp="1"/>
          </p:cNvSpPr>
          <p:nvPr>
            <p:ph type="sldNum" sz="quarter" idx="12"/>
          </p:nvPr>
        </p:nvSpPr>
        <p:spPr/>
        <p:txBody>
          <a:bodyPr/>
          <a:lstStyle/>
          <a:p>
            <a:fld id="{EB241CD2-1E45-42A3-B213-66A034DF9A3B}" type="slidenum">
              <a:rPr lang="en-GB" smtClean="0"/>
              <a:t>370</a:t>
            </a:fld>
            <a:endParaRPr lang="en-GB" dirty="0"/>
          </a:p>
        </p:txBody>
      </p:sp>
      <p:pic>
        <p:nvPicPr>
          <p:cNvPr id="6" name="Picture 5">
            <a:extLst>
              <a:ext uri="{FF2B5EF4-FFF2-40B4-BE49-F238E27FC236}">
                <a16:creationId xmlns:a16="http://schemas.microsoft.com/office/drawing/2014/main" id="{C7E03ED0-DA4F-4366-2C9B-7B6F3FC6D4B9}"/>
              </a:ext>
            </a:extLst>
          </p:cNvPr>
          <p:cNvPicPr>
            <a:picLocks noChangeAspect="1"/>
          </p:cNvPicPr>
          <p:nvPr/>
        </p:nvPicPr>
        <p:blipFill>
          <a:blip r:embed="rId2"/>
          <a:stretch>
            <a:fillRect/>
          </a:stretch>
        </p:blipFill>
        <p:spPr>
          <a:xfrm>
            <a:off x="357309" y="2222241"/>
            <a:ext cx="8525435" cy="3066300"/>
          </a:xfrm>
          <a:prstGeom prst="rect">
            <a:avLst/>
          </a:prstGeom>
        </p:spPr>
      </p:pic>
    </p:spTree>
    <p:extLst>
      <p:ext uri="{BB962C8B-B14F-4D97-AF65-F5344CB8AC3E}">
        <p14:creationId xmlns:p14="http://schemas.microsoft.com/office/powerpoint/2010/main" val="4253119800"/>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F4323-300B-C70A-C4DD-4EFB38375C72}"/>
              </a:ext>
            </a:extLst>
          </p:cNvPr>
          <p:cNvSpPr>
            <a:spLocks noGrp="1"/>
          </p:cNvSpPr>
          <p:nvPr>
            <p:ph type="title"/>
          </p:nvPr>
        </p:nvSpPr>
        <p:spPr/>
        <p:txBody>
          <a:bodyPr/>
          <a:lstStyle/>
          <a:p>
            <a:r>
              <a:rPr lang="en-US" dirty="0"/>
              <a:t>Now Discuss other Characteristics that Drive LCOE</a:t>
            </a:r>
          </a:p>
        </p:txBody>
      </p:sp>
      <p:sp>
        <p:nvSpPr>
          <p:cNvPr id="3" name="Text Placeholder 2">
            <a:extLst>
              <a:ext uri="{FF2B5EF4-FFF2-40B4-BE49-F238E27FC236}">
                <a16:creationId xmlns:a16="http://schemas.microsoft.com/office/drawing/2014/main" id="{CFD88453-3372-CD77-4815-6F758F8F50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AB1A2E-0082-4842-905F-CB879CAFF094}"/>
              </a:ext>
            </a:extLst>
          </p:cNvPr>
          <p:cNvSpPr>
            <a:spLocks noGrp="1"/>
          </p:cNvSpPr>
          <p:nvPr>
            <p:ph type="sldNum" sz="quarter" idx="12"/>
          </p:nvPr>
        </p:nvSpPr>
        <p:spPr/>
        <p:txBody>
          <a:bodyPr/>
          <a:lstStyle/>
          <a:p>
            <a:fld id="{EB241CD2-1E45-42A3-B213-66A034DF9A3B}" type="slidenum">
              <a:rPr lang="en-GB" smtClean="0"/>
              <a:t>371</a:t>
            </a:fld>
            <a:endParaRPr lang="en-GB" dirty="0"/>
          </a:p>
        </p:txBody>
      </p:sp>
    </p:spTree>
    <p:extLst>
      <p:ext uri="{BB962C8B-B14F-4D97-AF65-F5344CB8AC3E}">
        <p14:creationId xmlns:p14="http://schemas.microsoft.com/office/powerpoint/2010/main" val="305638780"/>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528BA-C31F-4552-9A9F-9BB079BB1C9D}"/>
              </a:ext>
            </a:extLst>
          </p:cNvPr>
          <p:cNvSpPr>
            <a:spLocks noGrp="1"/>
          </p:cNvSpPr>
          <p:nvPr>
            <p:ph type="ctrTitle"/>
          </p:nvPr>
        </p:nvSpPr>
        <p:spPr/>
        <p:txBody>
          <a:bodyPr/>
          <a:lstStyle/>
          <a:p>
            <a:r>
              <a:rPr lang="en-US" dirty="0"/>
              <a:t>Characteristic Number 2</a:t>
            </a:r>
            <a:br>
              <a:rPr lang="en-US" dirty="0"/>
            </a:br>
            <a:r>
              <a:rPr lang="en-US" dirty="0"/>
              <a:t>Operating Life and Cycle</a:t>
            </a:r>
          </a:p>
        </p:txBody>
      </p:sp>
    </p:spTree>
    <p:extLst>
      <p:ext uri="{BB962C8B-B14F-4D97-AF65-F5344CB8AC3E}">
        <p14:creationId xmlns:p14="http://schemas.microsoft.com/office/powerpoint/2010/main" val="22946270"/>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A2A0F-595F-69B7-0D49-194509FB6D5D}"/>
              </a:ext>
            </a:extLst>
          </p:cNvPr>
          <p:cNvSpPr>
            <a:spLocks noGrp="1"/>
          </p:cNvSpPr>
          <p:nvPr>
            <p:ph type="title"/>
          </p:nvPr>
        </p:nvSpPr>
        <p:spPr/>
        <p:txBody>
          <a:bodyPr/>
          <a:lstStyle/>
          <a:p>
            <a:r>
              <a:rPr lang="en-US" dirty="0"/>
              <a:t>Section 2, Part 2 – Battery Lifespan</a:t>
            </a:r>
          </a:p>
        </p:txBody>
      </p:sp>
      <p:sp>
        <p:nvSpPr>
          <p:cNvPr id="3" name="Content Placeholder 2">
            <a:extLst>
              <a:ext uri="{FF2B5EF4-FFF2-40B4-BE49-F238E27FC236}">
                <a16:creationId xmlns:a16="http://schemas.microsoft.com/office/drawing/2014/main" id="{305149DD-AD01-BAEC-CC64-12B68DA770B6}"/>
              </a:ext>
            </a:extLst>
          </p:cNvPr>
          <p:cNvSpPr>
            <a:spLocks noGrp="1"/>
          </p:cNvSpPr>
          <p:nvPr>
            <p:ph idx="1"/>
          </p:nvPr>
        </p:nvSpPr>
        <p:spPr/>
        <p:txBody>
          <a:bodyPr>
            <a:normAutofit/>
          </a:bodyPr>
          <a:lstStyle/>
          <a:p>
            <a:r>
              <a:rPr lang="en-US" sz="2400" dirty="0"/>
              <a:t>Importance of Lifespan Issue</a:t>
            </a:r>
          </a:p>
          <a:p>
            <a:endParaRPr lang="en-US" sz="2400" dirty="0"/>
          </a:p>
          <a:p>
            <a:r>
              <a:rPr lang="en-US" sz="2400" dirty="0"/>
              <a:t>What is a cycle</a:t>
            </a:r>
          </a:p>
          <a:p>
            <a:r>
              <a:rPr lang="en-US" sz="2400" dirty="0"/>
              <a:t>Depends on number of cycles</a:t>
            </a:r>
          </a:p>
          <a:p>
            <a:r>
              <a:rPr lang="en-US" sz="2400" dirty="0"/>
              <a:t>Battery life management</a:t>
            </a:r>
          </a:p>
          <a:p>
            <a:endParaRPr lang="en-US" sz="2400" dirty="0"/>
          </a:p>
        </p:txBody>
      </p:sp>
    </p:spTree>
    <p:extLst>
      <p:ext uri="{BB962C8B-B14F-4D97-AF65-F5344CB8AC3E}">
        <p14:creationId xmlns:p14="http://schemas.microsoft.com/office/powerpoint/2010/main" val="1318516164"/>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4D7C1-EC7F-98DC-A3F0-0524CCB6EBDD}"/>
              </a:ext>
            </a:extLst>
          </p:cNvPr>
          <p:cNvSpPr>
            <a:spLocks noGrp="1"/>
          </p:cNvSpPr>
          <p:nvPr>
            <p:ph type="title"/>
          </p:nvPr>
        </p:nvSpPr>
        <p:spPr/>
        <p:txBody>
          <a:bodyPr/>
          <a:lstStyle/>
          <a:p>
            <a:r>
              <a:rPr lang="en-US" dirty="0"/>
              <a:t>Lifespan and Cycles</a:t>
            </a:r>
          </a:p>
        </p:txBody>
      </p:sp>
      <p:sp>
        <p:nvSpPr>
          <p:cNvPr id="3" name="Content Placeholder 2">
            <a:extLst>
              <a:ext uri="{FF2B5EF4-FFF2-40B4-BE49-F238E27FC236}">
                <a16:creationId xmlns:a16="http://schemas.microsoft.com/office/drawing/2014/main" id="{55F8796E-0A0B-32F7-10D7-013DB14879ED}"/>
              </a:ext>
            </a:extLst>
          </p:cNvPr>
          <p:cNvSpPr>
            <a:spLocks noGrp="1"/>
          </p:cNvSpPr>
          <p:nvPr>
            <p:ph idx="1"/>
          </p:nvPr>
        </p:nvSpPr>
        <p:spPr/>
        <p:txBody>
          <a:bodyPr>
            <a:normAutofit/>
          </a:bodyPr>
          <a:lstStyle/>
          <a:p>
            <a:pPr algn="l"/>
            <a:r>
              <a:rPr lang="en-US" sz="2000" dirty="0">
                <a:hlinkClick r:id="rId2"/>
              </a:rPr>
              <a:t>Lithium batteries</a:t>
            </a:r>
            <a:r>
              <a:rPr lang="en-US" sz="2000" dirty="0"/>
              <a:t> generally last longer and perform better than other types of batteries. Like lead-acid batteries, for example. </a:t>
            </a:r>
          </a:p>
          <a:p>
            <a:pPr algn="l"/>
            <a:r>
              <a:rPr lang="en-US" sz="2000" dirty="0"/>
              <a:t>Lithium batteries currently have the longest lifespan of all available deep-cycle batteries. Many can last between 3,000 and 5,000 partial cycles. For comparison, lead-acid batteries typically give 500 -1,000 partial cycles.</a:t>
            </a:r>
          </a:p>
          <a:p>
            <a:pPr algn="l"/>
            <a:r>
              <a:rPr lang="en-US" sz="2000" dirty="0"/>
              <a:t>Partial cycles refer to draining the battery and then recharging it. If you charge the battery and then discharge it at half its capacity, that would be a half cycle. Let’s consider a side-by-side or boat powered by a lithium battery that’s recharged once a day. This means that the battery should last for more than 3,000 days, which is over eight years. (3,000/365=8.22)</a:t>
            </a:r>
          </a:p>
          <a:p>
            <a:pPr algn="l"/>
            <a:r>
              <a:rPr lang="en-US" sz="2000" dirty="0"/>
              <a:t>That’s a fantastic lifespan! By doing a few calculations, you can get a better feel for how long lithium batteries can last for you.</a:t>
            </a:r>
          </a:p>
          <a:p>
            <a:pPr algn="l"/>
            <a:endParaRPr lang="en-US" sz="2000" dirty="0"/>
          </a:p>
        </p:txBody>
      </p:sp>
    </p:spTree>
    <p:extLst>
      <p:ext uri="{BB962C8B-B14F-4D97-AF65-F5344CB8AC3E}">
        <p14:creationId xmlns:p14="http://schemas.microsoft.com/office/powerpoint/2010/main" val="3946627339"/>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35068-679F-8F1E-698F-05739D9F71D9}"/>
              </a:ext>
            </a:extLst>
          </p:cNvPr>
          <p:cNvSpPr>
            <a:spLocks noGrp="1"/>
          </p:cNvSpPr>
          <p:nvPr>
            <p:ph type="title"/>
          </p:nvPr>
        </p:nvSpPr>
        <p:spPr/>
        <p:txBody>
          <a:bodyPr/>
          <a:lstStyle/>
          <a:p>
            <a:r>
              <a:rPr lang="en-US" dirty="0"/>
              <a:t>What is a Cycle</a:t>
            </a:r>
          </a:p>
        </p:txBody>
      </p:sp>
      <p:pic>
        <p:nvPicPr>
          <p:cNvPr id="5" name="Picture 4">
            <a:extLst>
              <a:ext uri="{FF2B5EF4-FFF2-40B4-BE49-F238E27FC236}">
                <a16:creationId xmlns:a16="http://schemas.microsoft.com/office/drawing/2014/main" id="{03532D94-279C-B5C7-0E32-1693F579E876}"/>
              </a:ext>
            </a:extLst>
          </p:cNvPr>
          <p:cNvPicPr>
            <a:picLocks noChangeAspect="1"/>
          </p:cNvPicPr>
          <p:nvPr/>
        </p:nvPicPr>
        <p:blipFill>
          <a:blip r:embed="rId2"/>
          <a:stretch>
            <a:fillRect/>
          </a:stretch>
        </p:blipFill>
        <p:spPr>
          <a:xfrm>
            <a:off x="2097741" y="1233095"/>
            <a:ext cx="6143514" cy="4944241"/>
          </a:xfrm>
          <a:prstGeom prst="rect">
            <a:avLst/>
          </a:prstGeom>
        </p:spPr>
      </p:pic>
    </p:spTree>
    <p:extLst>
      <p:ext uri="{BB962C8B-B14F-4D97-AF65-F5344CB8AC3E}">
        <p14:creationId xmlns:p14="http://schemas.microsoft.com/office/powerpoint/2010/main" val="2520762842"/>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582EC-6EC9-50BE-A603-A3651EB0CCB7}"/>
              </a:ext>
            </a:extLst>
          </p:cNvPr>
          <p:cNvSpPr>
            <a:spLocks noGrp="1"/>
          </p:cNvSpPr>
          <p:nvPr>
            <p:ph type="title"/>
          </p:nvPr>
        </p:nvSpPr>
        <p:spPr/>
        <p:txBody>
          <a:bodyPr/>
          <a:lstStyle/>
          <a:p>
            <a:r>
              <a:rPr lang="en-US" dirty="0"/>
              <a:t>Definition of Cycle in RFP/PPA</a:t>
            </a:r>
          </a:p>
        </p:txBody>
      </p:sp>
      <p:sp>
        <p:nvSpPr>
          <p:cNvPr id="3" name="Content Placeholder 2">
            <a:extLst>
              <a:ext uri="{FF2B5EF4-FFF2-40B4-BE49-F238E27FC236}">
                <a16:creationId xmlns:a16="http://schemas.microsoft.com/office/drawing/2014/main" id="{461E08EE-DE27-0EA6-F30B-F019B2CD0E05}"/>
              </a:ext>
            </a:extLst>
          </p:cNvPr>
          <p:cNvSpPr>
            <a:spLocks noGrp="1"/>
          </p:cNvSpPr>
          <p:nvPr>
            <p:ph idx="1"/>
          </p:nvPr>
        </p:nvSpPr>
        <p:spPr/>
        <p:txBody>
          <a:bodyPr/>
          <a:lstStyle/>
          <a:p>
            <a:r>
              <a:rPr lang="en-US" dirty="0"/>
              <a:t>India RFP</a:t>
            </a:r>
          </a:p>
          <a:p>
            <a:endParaRPr lang="en-US" dirty="0"/>
          </a:p>
          <a:p>
            <a:endParaRPr lang="en-US" dirty="0"/>
          </a:p>
        </p:txBody>
      </p:sp>
      <p:pic>
        <p:nvPicPr>
          <p:cNvPr id="5" name="Picture 4">
            <a:extLst>
              <a:ext uri="{FF2B5EF4-FFF2-40B4-BE49-F238E27FC236}">
                <a16:creationId xmlns:a16="http://schemas.microsoft.com/office/drawing/2014/main" id="{391CCF0A-903B-A817-9C53-415A06FD2080}"/>
              </a:ext>
            </a:extLst>
          </p:cNvPr>
          <p:cNvPicPr>
            <a:picLocks noChangeAspect="1"/>
          </p:cNvPicPr>
          <p:nvPr/>
        </p:nvPicPr>
        <p:blipFill>
          <a:blip r:embed="rId2"/>
          <a:stretch>
            <a:fillRect/>
          </a:stretch>
        </p:blipFill>
        <p:spPr>
          <a:xfrm>
            <a:off x="31746" y="2087593"/>
            <a:ext cx="8046775" cy="1654831"/>
          </a:xfrm>
          <a:prstGeom prst="rect">
            <a:avLst/>
          </a:prstGeom>
        </p:spPr>
      </p:pic>
    </p:spTree>
    <p:extLst>
      <p:ext uri="{BB962C8B-B14F-4D97-AF65-F5344CB8AC3E}">
        <p14:creationId xmlns:p14="http://schemas.microsoft.com/office/powerpoint/2010/main" val="3464120151"/>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F76712-06E9-4F1D-8C66-AFE4D286DF4D}"/>
              </a:ext>
            </a:extLst>
          </p:cNvPr>
          <p:cNvSpPr>
            <a:spLocks noGrp="1"/>
          </p:cNvSpPr>
          <p:nvPr>
            <p:ph type="title"/>
          </p:nvPr>
        </p:nvSpPr>
        <p:spPr/>
        <p:txBody>
          <a:bodyPr>
            <a:normAutofit fontScale="90000"/>
          </a:bodyPr>
          <a:lstStyle/>
          <a:p>
            <a:r>
              <a:rPr lang="en-US" dirty="0"/>
              <a:t>Lithium Battery for Storage and Augmentation</a:t>
            </a:r>
            <a:endParaRPr lang="en-CH" dirty="0"/>
          </a:p>
        </p:txBody>
      </p:sp>
      <p:pic>
        <p:nvPicPr>
          <p:cNvPr id="5" name="Content Placeholder 4">
            <a:extLst>
              <a:ext uri="{FF2B5EF4-FFF2-40B4-BE49-F238E27FC236}">
                <a16:creationId xmlns:a16="http://schemas.microsoft.com/office/drawing/2014/main" id="{03DDB52D-7E12-4756-A78E-51F362B60887}"/>
              </a:ext>
            </a:extLst>
          </p:cNvPr>
          <p:cNvPicPr>
            <a:picLocks noGrp="1" noChangeAspect="1"/>
          </p:cNvPicPr>
          <p:nvPr>
            <p:ph idx="1"/>
          </p:nvPr>
        </p:nvPicPr>
        <p:blipFill>
          <a:blip r:embed="rId2"/>
          <a:stretch>
            <a:fillRect/>
          </a:stretch>
        </p:blipFill>
        <p:spPr>
          <a:xfrm>
            <a:off x="1294597" y="1812992"/>
            <a:ext cx="6197805" cy="4171147"/>
          </a:xfrm>
          <a:prstGeom prst="rect">
            <a:avLst/>
          </a:prstGeom>
        </p:spPr>
      </p:pic>
      <p:sp>
        <p:nvSpPr>
          <p:cNvPr id="4" name="Slide Number Placeholder 3">
            <a:extLst>
              <a:ext uri="{FF2B5EF4-FFF2-40B4-BE49-F238E27FC236}">
                <a16:creationId xmlns:a16="http://schemas.microsoft.com/office/drawing/2014/main" id="{DDE87343-35F0-43A8-B352-9C27E660E9FF}"/>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377</a:t>
            </a:fld>
            <a:endParaRPr lang="ko-KR" altLang="en-US" dirty="0"/>
          </a:p>
        </p:txBody>
      </p:sp>
    </p:spTree>
    <p:extLst>
      <p:ext uri="{BB962C8B-B14F-4D97-AF65-F5344CB8AC3E}">
        <p14:creationId xmlns:p14="http://schemas.microsoft.com/office/powerpoint/2010/main" val="527640273"/>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3D84F-A3CD-F749-BAC6-82AC4DEFF76A}"/>
              </a:ext>
            </a:extLst>
          </p:cNvPr>
          <p:cNvSpPr>
            <a:spLocks noGrp="1"/>
          </p:cNvSpPr>
          <p:nvPr>
            <p:ph type="title"/>
          </p:nvPr>
        </p:nvSpPr>
        <p:spPr/>
        <p:txBody>
          <a:bodyPr/>
          <a:lstStyle/>
          <a:p>
            <a:r>
              <a:rPr lang="en-US" dirty="0"/>
              <a:t>Lifespan from RFP and PPA</a:t>
            </a:r>
          </a:p>
        </p:txBody>
      </p:sp>
      <p:sp>
        <p:nvSpPr>
          <p:cNvPr id="3" name="Content Placeholder 2">
            <a:extLst>
              <a:ext uri="{FF2B5EF4-FFF2-40B4-BE49-F238E27FC236}">
                <a16:creationId xmlns:a16="http://schemas.microsoft.com/office/drawing/2014/main" id="{C1840473-F57B-E2E0-BC9C-A7DA24C61BC1}"/>
              </a:ext>
            </a:extLst>
          </p:cNvPr>
          <p:cNvSpPr>
            <a:spLocks noGrp="1"/>
          </p:cNvSpPr>
          <p:nvPr>
            <p:ph idx="1"/>
          </p:nvPr>
        </p:nvSpPr>
        <p:spPr/>
        <p:txBody>
          <a:bodyPr/>
          <a:lstStyle/>
          <a:p>
            <a:r>
              <a:rPr lang="en-US" dirty="0"/>
              <a:t>12 or 10 years</a:t>
            </a:r>
          </a:p>
          <a:p>
            <a:endParaRPr lang="en-US" dirty="0"/>
          </a:p>
          <a:p>
            <a:endParaRPr lang="en-US" dirty="0"/>
          </a:p>
        </p:txBody>
      </p:sp>
      <p:pic>
        <p:nvPicPr>
          <p:cNvPr id="5" name="Picture 4">
            <a:extLst>
              <a:ext uri="{FF2B5EF4-FFF2-40B4-BE49-F238E27FC236}">
                <a16:creationId xmlns:a16="http://schemas.microsoft.com/office/drawing/2014/main" id="{5D23CF7B-BA55-A1CE-E245-EF478224055E}"/>
              </a:ext>
            </a:extLst>
          </p:cNvPr>
          <p:cNvPicPr>
            <a:picLocks noChangeAspect="1"/>
          </p:cNvPicPr>
          <p:nvPr/>
        </p:nvPicPr>
        <p:blipFill>
          <a:blip r:embed="rId2"/>
          <a:stretch>
            <a:fillRect/>
          </a:stretch>
        </p:blipFill>
        <p:spPr>
          <a:xfrm>
            <a:off x="304800" y="2471300"/>
            <a:ext cx="8534400" cy="2500219"/>
          </a:xfrm>
          <a:prstGeom prst="rect">
            <a:avLst/>
          </a:prstGeom>
        </p:spPr>
      </p:pic>
      <p:pic>
        <p:nvPicPr>
          <p:cNvPr id="6" name="Picture 5">
            <a:extLst>
              <a:ext uri="{FF2B5EF4-FFF2-40B4-BE49-F238E27FC236}">
                <a16:creationId xmlns:a16="http://schemas.microsoft.com/office/drawing/2014/main" id="{C31D9F3D-3E31-AE5A-08F4-FC03E9CD023D}"/>
              </a:ext>
            </a:extLst>
          </p:cNvPr>
          <p:cNvPicPr>
            <a:picLocks noChangeAspect="1"/>
          </p:cNvPicPr>
          <p:nvPr/>
        </p:nvPicPr>
        <p:blipFill>
          <a:blip r:embed="rId3"/>
          <a:stretch>
            <a:fillRect/>
          </a:stretch>
        </p:blipFill>
        <p:spPr>
          <a:xfrm>
            <a:off x="1050353" y="5327692"/>
            <a:ext cx="7558822" cy="591193"/>
          </a:xfrm>
          <a:prstGeom prst="rect">
            <a:avLst/>
          </a:prstGeom>
        </p:spPr>
      </p:pic>
    </p:spTree>
    <p:extLst>
      <p:ext uri="{BB962C8B-B14F-4D97-AF65-F5344CB8AC3E}">
        <p14:creationId xmlns:p14="http://schemas.microsoft.com/office/powerpoint/2010/main" val="1805142176"/>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7CD6-71CD-3359-78C8-CDEC9F634B23}"/>
              </a:ext>
            </a:extLst>
          </p:cNvPr>
          <p:cNvSpPr>
            <a:spLocks noGrp="1"/>
          </p:cNvSpPr>
          <p:nvPr>
            <p:ph type="title"/>
          </p:nvPr>
        </p:nvSpPr>
        <p:spPr/>
        <p:txBody>
          <a:bodyPr>
            <a:normAutofit fontScale="90000"/>
          </a:bodyPr>
          <a:lstStyle/>
          <a:p>
            <a:r>
              <a:rPr lang="en-US" dirty="0"/>
              <a:t>Old Slide on Battery Problems </a:t>
            </a:r>
            <a:br>
              <a:rPr lang="en-US" dirty="0"/>
            </a:br>
            <a:r>
              <a:rPr lang="en-US" dirty="0"/>
              <a:t>Some Estimates of Battery Life</a:t>
            </a:r>
          </a:p>
        </p:txBody>
      </p:sp>
      <p:sp>
        <p:nvSpPr>
          <p:cNvPr id="3" name="Content Placeholder 2">
            <a:extLst>
              <a:ext uri="{FF2B5EF4-FFF2-40B4-BE49-F238E27FC236}">
                <a16:creationId xmlns:a16="http://schemas.microsoft.com/office/drawing/2014/main" id="{CA6A5940-6B99-0F6A-362E-80B806EAC146}"/>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23FB6800-C0E1-0F43-E13C-3AECDA6B3573}"/>
              </a:ext>
            </a:extLst>
          </p:cNvPr>
          <p:cNvPicPr>
            <a:picLocks noChangeAspect="1"/>
          </p:cNvPicPr>
          <p:nvPr/>
        </p:nvPicPr>
        <p:blipFill>
          <a:blip r:embed="rId2"/>
          <a:stretch>
            <a:fillRect/>
          </a:stretch>
        </p:blipFill>
        <p:spPr>
          <a:xfrm>
            <a:off x="1684419" y="1209675"/>
            <a:ext cx="6417727" cy="4758787"/>
          </a:xfrm>
          <a:prstGeom prst="rect">
            <a:avLst/>
          </a:prstGeom>
        </p:spPr>
      </p:pic>
    </p:spTree>
    <p:extLst>
      <p:ext uri="{BB962C8B-B14F-4D97-AF65-F5344CB8AC3E}">
        <p14:creationId xmlns:p14="http://schemas.microsoft.com/office/powerpoint/2010/main" val="3248469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27063-C340-FEAC-6A6D-8F0A0C968CC0}"/>
              </a:ext>
            </a:extLst>
          </p:cNvPr>
          <p:cNvSpPr>
            <a:spLocks noGrp="1"/>
          </p:cNvSpPr>
          <p:nvPr>
            <p:ph type="title"/>
          </p:nvPr>
        </p:nvSpPr>
        <p:spPr/>
        <p:txBody>
          <a:bodyPr>
            <a:normAutofit fontScale="90000"/>
          </a:bodyPr>
          <a:lstStyle/>
          <a:p>
            <a:r>
              <a:rPr lang="en-US" dirty="0"/>
              <a:t>Use of LOOKUP and NA function for Graphs</a:t>
            </a:r>
          </a:p>
        </p:txBody>
      </p:sp>
      <p:sp>
        <p:nvSpPr>
          <p:cNvPr id="3" name="Content Placeholder 2">
            <a:extLst>
              <a:ext uri="{FF2B5EF4-FFF2-40B4-BE49-F238E27FC236}">
                <a16:creationId xmlns:a16="http://schemas.microsoft.com/office/drawing/2014/main" id="{1F50C65D-780A-5492-683A-6DC78B153152}"/>
              </a:ext>
            </a:extLst>
          </p:cNvPr>
          <p:cNvSpPr>
            <a:spLocks noGrp="1"/>
          </p:cNvSpPr>
          <p:nvPr>
            <p:ph idx="1"/>
          </p:nvPr>
        </p:nvSpPr>
        <p:spPr/>
        <p:txBody>
          <a:bodyPr/>
          <a:lstStyle/>
          <a:p>
            <a:r>
              <a:rPr lang="en-US" dirty="0"/>
              <a:t>Presentation can sometimes for one day, one, week or one year.</a:t>
            </a:r>
          </a:p>
          <a:p>
            <a:r>
              <a:rPr lang="en-US" dirty="0"/>
              <a:t>The dropdown box from the developer lets us look at solar and wind data for different  periods from the hourly data.</a:t>
            </a:r>
          </a:p>
          <a:p>
            <a:r>
              <a:rPr lang="en-US" dirty="0"/>
              <a:t>Graph for one month. Note the irradiation level is not 1000</a:t>
            </a:r>
          </a:p>
          <a:p>
            <a:r>
              <a:rPr lang="en-US" dirty="0"/>
              <a:t> </a:t>
            </a:r>
          </a:p>
        </p:txBody>
      </p:sp>
      <p:sp>
        <p:nvSpPr>
          <p:cNvPr id="4" name="Slide Number Placeholder 3">
            <a:extLst>
              <a:ext uri="{FF2B5EF4-FFF2-40B4-BE49-F238E27FC236}">
                <a16:creationId xmlns:a16="http://schemas.microsoft.com/office/drawing/2014/main" id="{D407330E-838F-02D0-B2F7-DC7BB6ECDFA6}"/>
              </a:ext>
            </a:extLst>
          </p:cNvPr>
          <p:cNvSpPr>
            <a:spLocks noGrp="1"/>
          </p:cNvSpPr>
          <p:nvPr>
            <p:ph type="sldNum" sz="quarter" idx="12"/>
          </p:nvPr>
        </p:nvSpPr>
        <p:spPr/>
        <p:txBody>
          <a:bodyPr/>
          <a:lstStyle/>
          <a:p>
            <a:fld id="{EB241CD2-1E45-42A3-B213-66A034DF9A3B}" type="slidenum">
              <a:rPr lang="en-GB" smtClean="0"/>
              <a:t>38</a:t>
            </a:fld>
            <a:endParaRPr lang="en-GB" dirty="0"/>
          </a:p>
        </p:txBody>
      </p:sp>
      <p:pic>
        <p:nvPicPr>
          <p:cNvPr id="6" name="Picture 5">
            <a:extLst>
              <a:ext uri="{FF2B5EF4-FFF2-40B4-BE49-F238E27FC236}">
                <a16:creationId xmlns:a16="http://schemas.microsoft.com/office/drawing/2014/main" id="{979DD4BB-B9B8-0239-7B7B-33F80F71F579}"/>
              </a:ext>
            </a:extLst>
          </p:cNvPr>
          <p:cNvPicPr>
            <a:picLocks noChangeAspect="1"/>
          </p:cNvPicPr>
          <p:nvPr/>
        </p:nvPicPr>
        <p:blipFill>
          <a:blip r:embed="rId2"/>
          <a:stretch>
            <a:fillRect/>
          </a:stretch>
        </p:blipFill>
        <p:spPr>
          <a:xfrm>
            <a:off x="1727787" y="2413044"/>
            <a:ext cx="6011933" cy="4373237"/>
          </a:xfrm>
          <a:prstGeom prst="rect">
            <a:avLst/>
          </a:prstGeom>
        </p:spPr>
      </p:pic>
    </p:spTree>
    <p:extLst>
      <p:ext uri="{BB962C8B-B14F-4D97-AF65-F5344CB8AC3E}">
        <p14:creationId xmlns:p14="http://schemas.microsoft.com/office/powerpoint/2010/main" val="3439321076"/>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76B43A-D044-4486-90C4-CCE539107789}"/>
              </a:ext>
            </a:extLst>
          </p:cNvPr>
          <p:cNvSpPr>
            <a:spLocks noGrp="1"/>
          </p:cNvSpPr>
          <p:nvPr>
            <p:ph type="title"/>
          </p:nvPr>
        </p:nvSpPr>
        <p:spPr/>
        <p:txBody>
          <a:bodyPr/>
          <a:lstStyle/>
          <a:p>
            <a:r>
              <a:rPr lang="en-US" dirty="0"/>
              <a:t>Life and Number of Discharge Cycles</a:t>
            </a:r>
            <a:endParaRPr lang="en-CH" dirty="0"/>
          </a:p>
        </p:txBody>
      </p:sp>
      <p:sp>
        <p:nvSpPr>
          <p:cNvPr id="4" name="Content Placeholder 3">
            <a:extLst>
              <a:ext uri="{FF2B5EF4-FFF2-40B4-BE49-F238E27FC236}">
                <a16:creationId xmlns:a16="http://schemas.microsoft.com/office/drawing/2014/main" id="{3B6B7D09-D340-4C5A-A304-655E19A1700A}"/>
              </a:ext>
            </a:extLst>
          </p:cNvPr>
          <p:cNvSpPr>
            <a:spLocks noGrp="1"/>
          </p:cNvSpPr>
          <p:nvPr>
            <p:ph idx="1"/>
          </p:nvPr>
        </p:nvSpPr>
        <p:spPr/>
        <p:txBody>
          <a:bodyPr>
            <a:normAutofit/>
          </a:bodyPr>
          <a:lstStyle/>
          <a:p>
            <a:pPr algn="l"/>
            <a:r>
              <a:rPr lang="en-US" dirty="0"/>
              <a:t>The lithium-ion battery works on ion movement between the positive and negative electrodes. </a:t>
            </a:r>
          </a:p>
          <a:p>
            <a:pPr algn="l"/>
            <a:r>
              <a:rPr lang="en-US" dirty="0"/>
              <a:t>In theory such a mechanism should work forever. </a:t>
            </a:r>
          </a:p>
          <a:p>
            <a:pPr algn="l"/>
            <a:r>
              <a:rPr lang="en-US" dirty="0"/>
              <a:t>Cycling, elevated temperature and aging decrease the performance over time.</a:t>
            </a:r>
          </a:p>
        </p:txBody>
      </p:sp>
      <p:pic>
        <p:nvPicPr>
          <p:cNvPr id="6" name="Picture 5">
            <a:extLst>
              <a:ext uri="{FF2B5EF4-FFF2-40B4-BE49-F238E27FC236}">
                <a16:creationId xmlns:a16="http://schemas.microsoft.com/office/drawing/2014/main" id="{DC2385A6-6829-4821-8902-D21F806FF850}"/>
              </a:ext>
            </a:extLst>
          </p:cNvPr>
          <p:cNvPicPr>
            <a:picLocks noChangeAspect="1"/>
          </p:cNvPicPr>
          <p:nvPr/>
        </p:nvPicPr>
        <p:blipFill>
          <a:blip r:embed="rId2"/>
          <a:stretch>
            <a:fillRect/>
          </a:stretch>
        </p:blipFill>
        <p:spPr>
          <a:xfrm>
            <a:off x="1982856" y="2492124"/>
            <a:ext cx="5893132" cy="3631277"/>
          </a:xfrm>
          <a:prstGeom prst="rect">
            <a:avLst/>
          </a:prstGeom>
        </p:spPr>
      </p:pic>
    </p:spTree>
    <p:extLst>
      <p:ext uri="{BB962C8B-B14F-4D97-AF65-F5344CB8AC3E}">
        <p14:creationId xmlns:p14="http://schemas.microsoft.com/office/powerpoint/2010/main" val="191118381"/>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90ECC0-4830-4246-8BB3-CFACA43B674D}"/>
              </a:ext>
            </a:extLst>
          </p:cNvPr>
          <p:cNvSpPr>
            <a:spLocks noGrp="1"/>
          </p:cNvSpPr>
          <p:nvPr>
            <p:ph type="title"/>
          </p:nvPr>
        </p:nvSpPr>
        <p:spPr/>
        <p:txBody>
          <a:bodyPr/>
          <a:lstStyle/>
          <a:p>
            <a:r>
              <a:rPr lang="en-US" dirty="0"/>
              <a:t>Degradation and Life</a:t>
            </a:r>
          </a:p>
        </p:txBody>
      </p:sp>
      <p:sp>
        <p:nvSpPr>
          <p:cNvPr id="2" name="Content Placeholder 1">
            <a:extLst>
              <a:ext uri="{FF2B5EF4-FFF2-40B4-BE49-F238E27FC236}">
                <a16:creationId xmlns:a16="http://schemas.microsoft.com/office/drawing/2014/main" id="{E801818D-F38B-48CF-A8E1-D5D5C62D53F6}"/>
              </a:ext>
            </a:extLst>
          </p:cNvPr>
          <p:cNvSpPr>
            <a:spLocks noGrp="1"/>
          </p:cNvSpPr>
          <p:nvPr>
            <p:ph idx="1"/>
          </p:nvPr>
        </p:nvSpPr>
        <p:spPr/>
        <p:txBody>
          <a:bodyPr/>
          <a:lstStyle/>
          <a:p>
            <a:r>
              <a:rPr lang="en-US" dirty="0"/>
              <a:t>Can compute that annual degradation from this table.</a:t>
            </a:r>
          </a:p>
          <a:p>
            <a:endParaRPr lang="en-US" dirty="0"/>
          </a:p>
          <a:p>
            <a:endParaRPr lang="en-US" dirty="0"/>
          </a:p>
        </p:txBody>
      </p:sp>
      <p:sp>
        <p:nvSpPr>
          <p:cNvPr id="4" name="Slide Number Placeholder 3">
            <a:extLst>
              <a:ext uri="{FF2B5EF4-FFF2-40B4-BE49-F238E27FC236}">
                <a16:creationId xmlns:a16="http://schemas.microsoft.com/office/drawing/2014/main" id="{7EC0D7D5-779B-4FD1-98B3-0D947D35CEED}"/>
              </a:ext>
            </a:extLst>
          </p:cNvPr>
          <p:cNvSpPr>
            <a:spLocks noGrp="1"/>
          </p:cNvSpPr>
          <p:nvPr>
            <p:ph type="sldNum" sz="quarter" idx="12"/>
          </p:nvPr>
        </p:nvSpPr>
        <p:spPr/>
        <p:txBody>
          <a:bodyPr/>
          <a:lstStyle/>
          <a:p>
            <a:pPr algn="ctr"/>
            <a:fld id="{0C3A1854-6B63-4059-B360-A3C4972BF0FC}" type="slidenum">
              <a:rPr lang="ko-KR" altLang="en-US" smtClean="0"/>
              <a:pPr algn="ctr"/>
              <a:t>381</a:t>
            </a:fld>
            <a:endParaRPr lang="ko-KR" altLang="en-US" dirty="0"/>
          </a:p>
        </p:txBody>
      </p:sp>
      <p:pic>
        <p:nvPicPr>
          <p:cNvPr id="5" name="Picture 4">
            <a:extLst>
              <a:ext uri="{FF2B5EF4-FFF2-40B4-BE49-F238E27FC236}">
                <a16:creationId xmlns:a16="http://schemas.microsoft.com/office/drawing/2014/main" id="{722B50EA-159A-48A3-9544-8F90C2D72E51}"/>
              </a:ext>
            </a:extLst>
          </p:cNvPr>
          <p:cNvPicPr>
            <a:picLocks noChangeAspect="1"/>
          </p:cNvPicPr>
          <p:nvPr/>
        </p:nvPicPr>
        <p:blipFill>
          <a:blip r:embed="rId2"/>
          <a:stretch>
            <a:fillRect/>
          </a:stretch>
        </p:blipFill>
        <p:spPr>
          <a:xfrm>
            <a:off x="1541718" y="2106915"/>
            <a:ext cx="5716707" cy="3980941"/>
          </a:xfrm>
          <a:prstGeom prst="rect">
            <a:avLst/>
          </a:prstGeom>
        </p:spPr>
      </p:pic>
    </p:spTree>
    <p:extLst>
      <p:ext uri="{BB962C8B-B14F-4D97-AF65-F5344CB8AC3E}">
        <p14:creationId xmlns:p14="http://schemas.microsoft.com/office/powerpoint/2010/main" val="3472553856"/>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3B3AC-37DA-4C86-B456-FB3A7809DD42}"/>
              </a:ext>
            </a:extLst>
          </p:cNvPr>
          <p:cNvSpPr>
            <a:spLocks noGrp="1"/>
          </p:cNvSpPr>
          <p:nvPr>
            <p:ph type="title"/>
          </p:nvPr>
        </p:nvSpPr>
        <p:spPr/>
        <p:txBody>
          <a:bodyPr/>
          <a:lstStyle/>
          <a:p>
            <a:r>
              <a:rPr lang="en-US" dirty="0"/>
              <a:t>Battery Life of Laptop</a:t>
            </a:r>
          </a:p>
        </p:txBody>
      </p:sp>
      <p:sp>
        <p:nvSpPr>
          <p:cNvPr id="3" name="Text Placeholder 2">
            <a:extLst>
              <a:ext uri="{FF2B5EF4-FFF2-40B4-BE49-F238E27FC236}">
                <a16:creationId xmlns:a16="http://schemas.microsoft.com/office/drawing/2014/main" id="{02C53F27-3DCE-420E-846A-2A81F051A463}"/>
              </a:ext>
            </a:extLst>
          </p:cNvPr>
          <p:cNvSpPr>
            <a:spLocks noGrp="1"/>
          </p:cNvSpPr>
          <p:nvPr>
            <p:ph idx="1"/>
          </p:nvPr>
        </p:nvSpPr>
        <p:spPr/>
        <p:txBody>
          <a:bodyPr>
            <a:normAutofit/>
          </a:bodyPr>
          <a:lstStyle/>
          <a:p>
            <a:pPr algn="l"/>
            <a:r>
              <a:rPr lang="en-US" sz="1600" b="1" i="0" dirty="0">
                <a:solidFill>
                  <a:srgbClr val="000000"/>
                </a:solidFill>
                <a:effectLst/>
                <a:latin typeface="HP Simplified"/>
              </a:rPr>
              <a:t>The battery doesn’t hold a charge</a:t>
            </a:r>
          </a:p>
          <a:p>
            <a:pPr algn="l"/>
            <a:r>
              <a:rPr lang="en-US" sz="1600" b="0" i="0" dirty="0">
                <a:solidFill>
                  <a:srgbClr val="000000"/>
                </a:solidFill>
                <a:effectLst/>
                <a:latin typeface="HP Simplified"/>
              </a:rPr>
              <a:t>On average, a </a:t>
            </a:r>
            <a:r>
              <a:rPr lang="en-US" sz="1600" b="0" i="0" u="none" strike="noStrike" dirty="0">
                <a:solidFill>
                  <a:srgbClr val="000000"/>
                </a:solidFill>
                <a:effectLst/>
                <a:latin typeface="HP Simplified"/>
                <a:hlinkClick r:id="rId2"/>
              </a:rPr>
              <a:t>laptop battery</a:t>
            </a:r>
            <a:r>
              <a:rPr lang="en-US" sz="1600" b="0" i="0" dirty="0">
                <a:solidFill>
                  <a:srgbClr val="000000"/>
                </a:solidFill>
                <a:effectLst/>
                <a:latin typeface="HP Simplified"/>
              </a:rPr>
              <a:t> has a lifespan of between two and four years (around 1,000 full charges). Total lifespan depends on the battery type, how you treat the computer, and how often you use your laptop. Additionally, using demanding software programs, your computer reaching high temperatures, or long periods of non-use can cause the battery to lose capacity more quickly.</a:t>
            </a:r>
          </a:p>
          <a:p>
            <a:pPr algn="l"/>
            <a:r>
              <a:rPr lang="en-US" sz="1600" b="0" i="0" dirty="0">
                <a:solidFill>
                  <a:srgbClr val="000000"/>
                </a:solidFill>
                <a:effectLst/>
                <a:latin typeface="HP Simplified"/>
              </a:rPr>
              <a:t>Batteries slowly degrade over time and with each charge-recharge cycle. To combat this, </a:t>
            </a:r>
            <a:r>
              <a:rPr lang="en-US" sz="1600" b="0" i="0" u="none" strike="noStrike" dirty="0">
                <a:solidFill>
                  <a:srgbClr val="000000"/>
                </a:solidFill>
                <a:effectLst/>
                <a:latin typeface="HP Simplified"/>
                <a:hlinkClick r:id="rId3"/>
              </a:rPr>
              <a:t>HP laptops</a:t>
            </a:r>
            <a:r>
              <a:rPr lang="en-US" sz="1600" b="0" i="0" dirty="0">
                <a:solidFill>
                  <a:srgbClr val="000000"/>
                </a:solidFill>
                <a:effectLst/>
                <a:latin typeface="HP Simplified"/>
              </a:rPr>
              <a:t> are designed to discharge a small amount of power after fully charging. The battery starts to charge again when the charge drops to 95%.</a:t>
            </a:r>
          </a:p>
          <a:p>
            <a:pPr algn="l"/>
            <a:r>
              <a:rPr lang="en-US" sz="1600" b="0" i="0" dirty="0">
                <a:solidFill>
                  <a:srgbClr val="000000"/>
                </a:solidFill>
                <a:effectLst/>
                <a:latin typeface="HP Simplified"/>
              </a:rPr>
              <a:t>Also, factors like display brightness, backlit keyboard, processing speed, and using external storage can have an impact on how long your charge lasts in the long term. Some users will even find that after a few years, their laptops no longer hold a charge at all.</a:t>
            </a:r>
          </a:p>
          <a:p>
            <a:pPr algn="l"/>
            <a:r>
              <a:rPr lang="en-US" sz="1600" b="0" i="0" dirty="0">
                <a:solidFill>
                  <a:srgbClr val="000000"/>
                </a:solidFill>
                <a:effectLst/>
                <a:latin typeface="HP Simplified"/>
              </a:rPr>
              <a:t>You do have the option of buying a new battery for your laptop as well. However, if your laptop is older, chances are it has issues that go beyond battery life, so it may make more sense to </a:t>
            </a:r>
            <a:r>
              <a:rPr lang="en-US" sz="1600" b="0" i="0" u="none" strike="noStrike" dirty="0">
                <a:solidFill>
                  <a:srgbClr val="000000"/>
                </a:solidFill>
                <a:effectLst/>
                <a:latin typeface="HP Simplified"/>
                <a:hlinkClick r:id="rId3"/>
              </a:rPr>
              <a:t>buy a new laptop</a:t>
            </a:r>
            <a:r>
              <a:rPr lang="en-US" sz="1600" b="0" i="0" dirty="0">
                <a:solidFill>
                  <a:srgbClr val="000000"/>
                </a:solidFill>
                <a:effectLst/>
                <a:latin typeface="HP Simplified"/>
              </a:rPr>
              <a:t>.</a:t>
            </a:r>
          </a:p>
          <a:p>
            <a:endParaRPr lang="en-US" sz="1600" dirty="0"/>
          </a:p>
        </p:txBody>
      </p:sp>
    </p:spTree>
    <p:extLst>
      <p:ext uri="{BB962C8B-B14F-4D97-AF65-F5344CB8AC3E}">
        <p14:creationId xmlns:p14="http://schemas.microsoft.com/office/powerpoint/2010/main" val="2505434345"/>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AD34-8362-42A8-8270-556D2D4406EC}"/>
              </a:ext>
            </a:extLst>
          </p:cNvPr>
          <p:cNvSpPr>
            <a:spLocks noGrp="1"/>
          </p:cNvSpPr>
          <p:nvPr>
            <p:ph type="title"/>
          </p:nvPr>
        </p:nvSpPr>
        <p:spPr/>
        <p:txBody>
          <a:bodyPr/>
          <a:lstStyle/>
          <a:p>
            <a:r>
              <a:rPr lang="en-US" dirty="0"/>
              <a:t>Life of Cell Phones and Cycles</a:t>
            </a:r>
          </a:p>
        </p:txBody>
      </p:sp>
      <p:pic>
        <p:nvPicPr>
          <p:cNvPr id="5" name="Picture 4">
            <a:extLst>
              <a:ext uri="{FF2B5EF4-FFF2-40B4-BE49-F238E27FC236}">
                <a16:creationId xmlns:a16="http://schemas.microsoft.com/office/drawing/2014/main" id="{7539B7CA-F1C4-4AD7-8EE0-DD1DD903338E}"/>
              </a:ext>
            </a:extLst>
          </p:cNvPr>
          <p:cNvPicPr>
            <a:picLocks noChangeAspect="1"/>
          </p:cNvPicPr>
          <p:nvPr/>
        </p:nvPicPr>
        <p:blipFill>
          <a:blip r:embed="rId2"/>
          <a:stretch>
            <a:fillRect/>
          </a:stretch>
        </p:blipFill>
        <p:spPr>
          <a:xfrm>
            <a:off x="612183" y="1782718"/>
            <a:ext cx="7167966" cy="4417322"/>
          </a:xfrm>
          <a:prstGeom prst="rect">
            <a:avLst/>
          </a:prstGeom>
        </p:spPr>
      </p:pic>
    </p:spTree>
    <p:extLst>
      <p:ext uri="{BB962C8B-B14F-4D97-AF65-F5344CB8AC3E}">
        <p14:creationId xmlns:p14="http://schemas.microsoft.com/office/powerpoint/2010/main" val="3062995909"/>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1FFE88-E767-49F4-93ED-1DDAA52F7EBF}"/>
              </a:ext>
            </a:extLst>
          </p:cNvPr>
          <p:cNvSpPr>
            <a:spLocks noGrp="1"/>
          </p:cNvSpPr>
          <p:nvPr>
            <p:ph type="title"/>
          </p:nvPr>
        </p:nvSpPr>
        <p:spPr/>
        <p:txBody>
          <a:bodyPr>
            <a:normAutofit fontScale="90000"/>
          </a:bodyPr>
          <a:lstStyle/>
          <a:p>
            <a:r>
              <a:rPr lang="en-US" dirty="0"/>
              <a:t>Battery and Cycle Life for Storage Applications</a:t>
            </a:r>
            <a:endParaRPr lang="en-CH" dirty="0"/>
          </a:p>
        </p:txBody>
      </p:sp>
      <p:sp>
        <p:nvSpPr>
          <p:cNvPr id="2" name="Content Placeholder 1">
            <a:extLst>
              <a:ext uri="{FF2B5EF4-FFF2-40B4-BE49-F238E27FC236}">
                <a16:creationId xmlns:a16="http://schemas.microsoft.com/office/drawing/2014/main" id="{9EEF717F-56E9-4C34-A4D4-6EA69937EF1A}"/>
              </a:ext>
            </a:extLst>
          </p:cNvPr>
          <p:cNvSpPr>
            <a:spLocks noGrp="1"/>
          </p:cNvSpPr>
          <p:nvPr>
            <p:ph idx="1"/>
          </p:nvPr>
        </p:nvSpPr>
        <p:spPr/>
        <p:txBody>
          <a:bodyPr>
            <a:normAutofit/>
          </a:bodyPr>
          <a:lstStyle/>
          <a:p>
            <a:pPr algn="l"/>
            <a:r>
              <a:rPr lang="en-US" sz="2000" dirty="0"/>
              <a:t>Home solar battery units last anywhere between 5 and 15 years. </a:t>
            </a:r>
          </a:p>
          <a:p>
            <a:pPr algn="l"/>
            <a:r>
              <a:rPr lang="en-US" sz="2000" dirty="0"/>
              <a:t>Under NREL's scenarios, an energy storage system is expected to last between seven and 10 years. </a:t>
            </a:r>
            <a:r>
              <a:rPr lang="en-US" sz="2000" i="1" dirty="0"/>
              <a:t>"Without active thermal management, 7 years lifetime is possible provided the battery is cycled within a restricted 47% DOD operating range. With active thermal management, 10 years lifetime is possible provided the battery is cycled within a restricted 54% operating range,"</a:t>
            </a:r>
            <a:r>
              <a:rPr lang="en-US" sz="2000" dirty="0"/>
              <a:t> </a:t>
            </a:r>
          </a:p>
          <a:p>
            <a:pPr algn="l"/>
            <a:r>
              <a:rPr lang="en-US" sz="2000" dirty="0"/>
              <a:t>This means that if you decide to install a solar battery today, it’s almost certain you’ll need a replacement in the future to match the 20- to 30-year lifespan of your solar power system.</a:t>
            </a:r>
          </a:p>
          <a:p>
            <a:pPr algn="l"/>
            <a:r>
              <a:rPr lang="en-US" sz="2000" dirty="0"/>
              <a:t>The life expectancy of a solar battery is mostly determined by its usage cycles. Most solar batteries are generally deep-cycle batteries, which allows them to discharge up to 80% of their stored energy before recharging.</a:t>
            </a:r>
          </a:p>
        </p:txBody>
      </p:sp>
      <p:sp>
        <p:nvSpPr>
          <p:cNvPr id="4" name="Slide Number Placeholder 3">
            <a:extLst>
              <a:ext uri="{FF2B5EF4-FFF2-40B4-BE49-F238E27FC236}">
                <a16:creationId xmlns:a16="http://schemas.microsoft.com/office/drawing/2014/main" id="{F854771F-D767-41F9-A7F7-36636703C5A4}"/>
              </a:ext>
            </a:extLst>
          </p:cNvPr>
          <p:cNvSpPr>
            <a:spLocks noGrp="1"/>
          </p:cNvSpPr>
          <p:nvPr>
            <p:ph type="sldNum" sz="quarter" idx="12"/>
          </p:nvPr>
        </p:nvSpPr>
        <p:spPr/>
        <p:txBody>
          <a:bodyPr/>
          <a:lstStyle/>
          <a:p>
            <a:pPr algn="ctr"/>
            <a:fld id="{0C3A1854-6B63-4059-B360-A3C4972BF0FC}" type="slidenum">
              <a:rPr lang="ko-KR" altLang="en-US" smtClean="0"/>
              <a:pPr algn="ctr"/>
              <a:t>384</a:t>
            </a:fld>
            <a:endParaRPr lang="ko-KR" altLang="en-US" dirty="0"/>
          </a:p>
        </p:txBody>
      </p:sp>
    </p:spTree>
    <p:extLst>
      <p:ext uri="{BB962C8B-B14F-4D97-AF65-F5344CB8AC3E}">
        <p14:creationId xmlns:p14="http://schemas.microsoft.com/office/powerpoint/2010/main" val="2603791547"/>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FD998B-6FAD-4D09-928E-6EBD269EB3E5}"/>
              </a:ext>
            </a:extLst>
          </p:cNvPr>
          <p:cNvSpPr>
            <a:spLocks noGrp="1"/>
          </p:cNvSpPr>
          <p:nvPr>
            <p:ph type="title"/>
          </p:nvPr>
        </p:nvSpPr>
        <p:spPr/>
        <p:txBody>
          <a:bodyPr>
            <a:normAutofit fontScale="90000"/>
          </a:bodyPr>
          <a:lstStyle/>
          <a:p>
            <a:r>
              <a:rPr lang="en-US" dirty="0"/>
              <a:t>Battery Life, Discharge and Depth of Discharge</a:t>
            </a:r>
            <a:endParaRPr lang="en-CH" dirty="0"/>
          </a:p>
        </p:txBody>
      </p:sp>
      <p:sp>
        <p:nvSpPr>
          <p:cNvPr id="4" name="Content Placeholder 3">
            <a:extLst>
              <a:ext uri="{FF2B5EF4-FFF2-40B4-BE49-F238E27FC236}">
                <a16:creationId xmlns:a16="http://schemas.microsoft.com/office/drawing/2014/main" id="{BC5861F2-48CA-4D12-8146-6823CB552A2F}"/>
              </a:ext>
            </a:extLst>
          </p:cNvPr>
          <p:cNvSpPr>
            <a:spLocks noGrp="1"/>
          </p:cNvSpPr>
          <p:nvPr>
            <p:ph idx="1"/>
          </p:nvPr>
        </p:nvSpPr>
        <p:spPr/>
        <p:txBody>
          <a:bodyPr>
            <a:normAutofit/>
          </a:bodyPr>
          <a:lstStyle/>
          <a:p>
            <a:r>
              <a:rPr lang="en-US" sz="1800" dirty="0"/>
              <a:t>Anyone who checks the analysis in greater detail recognizes that the price advantage of the lithium product is primarily due to the high number of cycles of 6,000 specified cycles (at 365 days, about 16 years). </a:t>
            </a:r>
          </a:p>
          <a:p>
            <a:r>
              <a:rPr lang="en-US" sz="1800" dirty="0"/>
              <a:t>These cycles are not guaranteed in the warranty terms. So, the question arises, what are 6,000 cycles good for if the manufacturer does not guarantee for them? </a:t>
            </a:r>
          </a:p>
          <a:p>
            <a:r>
              <a:rPr lang="en-US" sz="1800" dirty="0"/>
              <a:t>An analysis rates the lithium product at 3,650 cycles.</a:t>
            </a:r>
          </a:p>
          <a:p>
            <a:r>
              <a:rPr lang="en-US" sz="1800" dirty="0"/>
              <a:t>For larger off-grid systems lead-acid batteries are still one of the most trusted options as they are a well proven technology with a correctly designed system typically lasting 10-15 years.</a:t>
            </a:r>
          </a:p>
          <a:p>
            <a:r>
              <a:rPr lang="en-US" sz="1800" dirty="0"/>
              <a:t>Lithium-ion batteries on the other hand have cycles of between 1,000 and 4,000 cycles.</a:t>
            </a:r>
          </a:p>
          <a:p>
            <a:r>
              <a:rPr lang="en-US" sz="1800" dirty="0"/>
              <a:t>4,000 cycles/365 days = 10.9 years</a:t>
            </a:r>
            <a:endParaRPr lang="en-CH" sz="1800" dirty="0"/>
          </a:p>
          <a:p>
            <a:endParaRPr lang="en-CH" sz="1800" dirty="0"/>
          </a:p>
        </p:txBody>
      </p:sp>
    </p:spTree>
    <p:extLst>
      <p:ext uri="{BB962C8B-B14F-4D97-AF65-F5344CB8AC3E}">
        <p14:creationId xmlns:p14="http://schemas.microsoft.com/office/powerpoint/2010/main" val="1550836012"/>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50B6DB-B2CC-44BB-810F-C066BD5F8A0C}"/>
              </a:ext>
            </a:extLst>
          </p:cNvPr>
          <p:cNvSpPr>
            <a:spLocks noGrp="1"/>
          </p:cNvSpPr>
          <p:nvPr>
            <p:ph type="title"/>
          </p:nvPr>
        </p:nvSpPr>
        <p:spPr/>
        <p:txBody>
          <a:bodyPr/>
          <a:lstStyle/>
          <a:p>
            <a:r>
              <a:rPr lang="en-US" dirty="0"/>
              <a:t>Life Comments from DOE Report</a:t>
            </a:r>
          </a:p>
        </p:txBody>
      </p:sp>
      <p:sp>
        <p:nvSpPr>
          <p:cNvPr id="2" name="Content Placeholder 1">
            <a:extLst>
              <a:ext uri="{FF2B5EF4-FFF2-40B4-BE49-F238E27FC236}">
                <a16:creationId xmlns:a16="http://schemas.microsoft.com/office/drawing/2014/main" id="{86C758F0-A285-4FBC-8D17-3B58BACCD015}"/>
              </a:ext>
            </a:extLst>
          </p:cNvPr>
          <p:cNvSpPr>
            <a:spLocks noGrp="1"/>
          </p:cNvSpPr>
          <p:nvPr>
            <p:ph idx="1"/>
          </p:nvPr>
        </p:nvSpPr>
        <p:spPr/>
        <p:txBody>
          <a:bodyPr>
            <a:normAutofit fontScale="85000" lnSpcReduction="10000"/>
          </a:bodyPr>
          <a:lstStyle/>
          <a:p>
            <a:pPr algn="l"/>
            <a:r>
              <a:rPr lang="en-US" sz="2400" dirty="0"/>
              <a:t>A range of cycle estimates was provided throughout the literature for lithium-ion of up to nearly 6,000 cycles with lower DOD (DiOrio et al., 2015; Greenspon, 2017).  (6000/365=16 years). </a:t>
            </a:r>
          </a:p>
          <a:p>
            <a:pPr lvl="1" algn="l"/>
            <a:r>
              <a:rPr lang="en-US" sz="2000" dirty="0"/>
              <a:t>The analysis conducted here estimates that lithium-ion LFP can typically provide 2,000 cycles at 80% DOD, while NMC systems provide 1,200 cycles for the same DOD, due to positive electrode dissolution and associated increased capacity loss at the negative electrode. In the next phase, more detailed cycle life data for LFP and NMC chemistries will be obtained. For example, based on 70% capacity at end of life, lithium-ion batteries have demonstrated a cycle life of approximately 8,000 cycles at 80% DOD (R. B. Wright &amp; Motloch, 2001).</a:t>
            </a:r>
          </a:p>
          <a:p>
            <a:pPr algn="l"/>
            <a:r>
              <a:rPr lang="en-US" sz="2400" dirty="0"/>
              <a:t>The calendar life of lithium-ion batteries ranges with some stating &gt; 5 years or as high as 20 years (R. B. Wright &amp; Motloch, 2001) and others in the range of 5-15 years (Dubarry, Qin, &amp; Brooker, 2018). </a:t>
            </a:r>
          </a:p>
          <a:p>
            <a:pPr algn="l"/>
            <a:r>
              <a:rPr lang="en-US" sz="2400" dirty="0"/>
              <a:t>This report estimates a 10-year calendar life at 80% DOD, also assuming 5% of that time will also be allocated to downtime. A cycle life of 2,000 cycles for LFP and 1,200 for NMC is assumed with a 5% increase in total cycles each by 2030.</a:t>
            </a:r>
          </a:p>
        </p:txBody>
      </p:sp>
      <p:sp>
        <p:nvSpPr>
          <p:cNvPr id="4" name="Slide Number Placeholder 3">
            <a:extLst>
              <a:ext uri="{FF2B5EF4-FFF2-40B4-BE49-F238E27FC236}">
                <a16:creationId xmlns:a16="http://schemas.microsoft.com/office/drawing/2014/main" id="{1CFE75E8-05B6-4752-BCAE-AE961E0C31C9}"/>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386</a:t>
            </a:fld>
            <a:endParaRPr lang="ko-KR" altLang="en-US" dirty="0"/>
          </a:p>
        </p:txBody>
      </p:sp>
    </p:spTree>
    <p:extLst>
      <p:ext uri="{BB962C8B-B14F-4D97-AF65-F5344CB8AC3E}">
        <p14:creationId xmlns:p14="http://schemas.microsoft.com/office/powerpoint/2010/main" val="3450683874"/>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F4F657-06E8-481C-AFCF-D588E8540167}"/>
              </a:ext>
            </a:extLst>
          </p:cNvPr>
          <p:cNvSpPr>
            <a:spLocks noGrp="1"/>
          </p:cNvSpPr>
          <p:nvPr>
            <p:ph type="title"/>
          </p:nvPr>
        </p:nvSpPr>
        <p:spPr/>
        <p:txBody>
          <a:bodyPr/>
          <a:lstStyle/>
          <a:p>
            <a:r>
              <a:rPr lang="en-US" dirty="0"/>
              <a:t>IEA Assumptions</a:t>
            </a:r>
          </a:p>
        </p:txBody>
      </p:sp>
      <p:sp>
        <p:nvSpPr>
          <p:cNvPr id="2" name="Content Placeholder 1">
            <a:extLst>
              <a:ext uri="{FF2B5EF4-FFF2-40B4-BE49-F238E27FC236}">
                <a16:creationId xmlns:a16="http://schemas.microsoft.com/office/drawing/2014/main" id="{FEC26E6A-3B83-495A-BFFC-92D489BDFCF1}"/>
              </a:ext>
            </a:extLst>
          </p:cNvPr>
          <p:cNvSpPr>
            <a:spLocks noGrp="1"/>
          </p:cNvSpPr>
          <p:nvPr>
            <p:ph idx="1"/>
          </p:nvPr>
        </p:nvSpPr>
        <p:spPr/>
        <p:txBody>
          <a:bodyPr/>
          <a:lstStyle/>
          <a:p>
            <a:r>
              <a:rPr lang="en-US" dirty="0"/>
              <a:t>Note the shorter life for batteries assumed by IEA</a:t>
            </a:r>
          </a:p>
        </p:txBody>
      </p:sp>
      <p:sp>
        <p:nvSpPr>
          <p:cNvPr id="4" name="Slide Number Placeholder 3">
            <a:extLst>
              <a:ext uri="{FF2B5EF4-FFF2-40B4-BE49-F238E27FC236}">
                <a16:creationId xmlns:a16="http://schemas.microsoft.com/office/drawing/2014/main" id="{5BEDEC67-A3BE-4060-88E5-867997A314D0}"/>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387</a:t>
            </a:fld>
            <a:endParaRPr lang="ko-KR" altLang="en-US" dirty="0"/>
          </a:p>
        </p:txBody>
      </p:sp>
      <p:pic>
        <p:nvPicPr>
          <p:cNvPr id="6" name="Picture 5">
            <a:extLst>
              <a:ext uri="{FF2B5EF4-FFF2-40B4-BE49-F238E27FC236}">
                <a16:creationId xmlns:a16="http://schemas.microsoft.com/office/drawing/2014/main" id="{8F7C4AC4-C146-4CDF-8C6F-DEC30839B9EC}"/>
              </a:ext>
            </a:extLst>
          </p:cNvPr>
          <p:cNvPicPr>
            <a:picLocks noChangeAspect="1"/>
          </p:cNvPicPr>
          <p:nvPr/>
        </p:nvPicPr>
        <p:blipFill>
          <a:blip r:embed="rId2"/>
          <a:stretch>
            <a:fillRect/>
          </a:stretch>
        </p:blipFill>
        <p:spPr>
          <a:xfrm>
            <a:off x="211411" y="1968919"/>
            <a:ext cx="8386489" cy="3426045"/>
          </a:xfrm>
          <a:prstGeom prst="rect">
            <a:avLst/>
          </a:prstGeom>
        </p:spPr>
      </p:pic>
    </p:spTree>
    <p:extLst>
      <p:ext uri="{BB962C8B-B14F-4D97-AF65-F5344CB8AC3E}">
        <p14:creationId xmlns:p14="http://schemas.microsoft.com/office/powerpoint/2010/main" val="4259238807"/>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BFE7D-BCED-4FEE-934D-F51FDAAACBCC}"/>
              </a:ext>
            </a:extLst>
          </p:cNvPr>
          <p:cNvSpPr>
            <a:spLocks noGrp="1"/>
          </p:cNvSpPr>
          <p:nvPr>
            <p:ph type="title"/>
          </p:nvPr>
        </p:nvSpPr>
        <p:spPr/>
        <p:txBody>
          <a:bodyPr/>
          <a:lstStyle/>
          <a:p>
            <a:r>
              <a:rPr lang="en-US" dirty="0"/>
              <a:t>Comparison with Useful Life - MIT</a:t>
            </a:r>
            <a:endParaRPr lang="en-CH" dirty="0"/>
          </a:p>
        </p:txBody>
      </p:sp>
      <p:pic>
        <p:nvPicPr>
          <p:cNvPr id="5" name="Content Placeholder 4">
            <a:extLst>
              <a:ext uri="{FF2B5EF4-FFF2-40B4-BE49-F238E27FC236}">
                <a16:creationId xmlns:a16="http://schemas.microsoft.com/office/drawing/2014/main" id="{01A2EAE5-66CD-4716-BE5F-FA039262D602}"/>
              </a:ext>
            </a:extLst>
          </p:cNvPr>
          <p:cNvPicPr>
            <a:picLocks noGrp="1" noChangeAspect="1"/>
          </p:cNvPicPr>
          <p:nvPr>
            <p:ph idx="1"/>
          </p:nvPr>
        </p:nvPicPr>
        <p:blipFill>
          <a:blip r:embed="rId2"/>
          <a:stretch>
            <a:fillRect/>
          </a:stretch>
        </p:blipFill>
        <p:spPr>
          <a:xfrm>
            <a:off x="481022" y="1209675"/>
            <a:ext cx="7964469" cy="4692650"/>
          </a:xfrm>
          <a:prstGeom prst="rect">
            <a:avLst/>
          </a:prstGeom>
        </p:spPr>
      </p:pic>
      <p:sp>
        <p:nvSpPr>
          <p:cNvPr id="4" name="Slide Number Placeholder 3">
            <a:extLst>
              <a:ext uri="{FF2B5EF4-FFF2-40B4-BE49-F238E27FC236}">
                <a16:creationId xmlns:a16="http://schemas.microsoft.com/office/drawing/2014/main" id="{F940E040-E7E4-4F57-8AFE-D7965E180B11}"/>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388</a:t>
            </a:fld>
            <a:endParaRPr lang="ko-KR" altLang="en-US" dirty="0"/>
          </a:p>
        </p:txBody>
      </p:sp>
      <p:cxnSp>
        <p:nvCxnSpPr>
          <p:cNvPr id="6" name="Straight Arrow Connector 5">
            <a:extLst>
              <a:ext uri="{FF2B5EF4-FFF2-40B4-BE49-F238E27FC236}">
                <a16:creationId xmlns:a16="http://schemas.microsoft.com/office/drawing/2014/main" id="{4ACDDB24-5D8C-E02A-35B1-ABCB2FBF2F4C}"/>
              </a:ext>
            </a:extLst>
          </p:cNvPr>
          <p:cNvCxnSpPr/>
          <p:nvPr/>
        </p:nvCxnSpPr>
        <p:spPr>
          <a:xfrm flipH="1">
            <a:off x="5534526" y="495701"/>
            <a:ext cx="2074245" cy="2103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3469783"/>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9F20E9-BFB8-437F-A71C-634194CD3016}"/>
              </a:ext>
            </a:extLst>
          </p:cNvPr>
          <p:cNvSpPr>
            <a:spLocks noGrp="1"/>
          </p:cNvSpPr>
          <p:nvPr>
            <p:ph type="title"/>
          </p:nvPr>
        </p:nvSpPr>
        <p:spPr/>
        <p:txBody>
          <a:bodyPr/>
          <a:lstStyle/>
          <a:p>
            <a:r>
              <a:rPr lang="en-US" dirty="0"/>
              <a:t>Battery Life, Temperature and Charges</a:t>
            </a:r>
            <a:endParaRPr lang="en-CH" dirty="0"/>
          </a:p>
        </p:txBody>
      </p:sp>
      <p:sp>
        <p:nvSpPr>
          <p:cNvPr id="2" name="Content Placeholder 1">
            <a:extLst>
              <a:ext uri="{FF2B5EF4-FFF2-40B4-BE49-F238E27FC236}">
                <a16:creationId xmlns:a16="http://schemas.microsoft.com/office/drawing/2014/main" id="{D0D858E8-341D-4963-B1F8-02E55B73EE07}"/>
              </a:ext>
            </a:extLst>
          </p:cNvPr>
          <p:cNvSpPr>
            <a:spLocks noGrp="1"/>
          </p:cNvSpPr>
          <p:nvPr>
            <p:ph idx="1"/>
          </p:nvPr>
        </p:nvSpPr>
        <p:spPr/>
        <p:txBody>
          <a:bodyPr>
            <a:normAutofit/>
          </a:bodyPr>
          <a:lstStyle/>
          <a:p>
            <a:pPr algn="l"/>
            <a:r>
              <a:rPr lang="en-US" sz="1800" dirty="0"/>
              <a:t>Temperature is a very important factor in the performance of batteries or power storage. </a:t>
            </a:r>
          </a:p>
          <a:p>
            <a:pPr algn="l"/>
            <a:r>
              <a:rPr lang="en-US" sz="1800" dirty="0"/>
              <a:t>Narrow temperature windows for lead batteries  +15 ° to + 25 ° Celsius or + 10 ° to + 30 ° Celsius limit the performance.  As the temperatures get cooler, the capacity of the power storage decreases. </a:t>
            </a:r>
          </a:p>
          <a:p>
            <a:pPr algn="l"/>
            <a:r>
              <a:rPr lang="en-US" sz="1800" dirty="0"/>
              <a:t>A study shows that lead-acid battery life is reduced by 50% when the temperature is 8.3 ° C above the specification level. There are serious increases in costs if the battery is working in high temperature ranges. </a:t>
            </a:r>
          </a:p>
          <a:p>
            <a:pPr algn="l"/>
            <a:r>
              <a:rPr lang="en-US" sz="1800" dirty="0"/>
              <a:t>Each battery is basically a crystalline structure. </a:t>
            </a:r>
          </a:p>
          <a:p>
            <a:pPr lvl="1" algn="l"/>
            <a:r>
              <a:rPr lang="en-US" sz="1600" dirty="0"/>
              <a:t>Each time you charge the battery; you add an electron or remove one from this structure. </a:t>
            </a:r>
          </a:p>
          <a:p>
            <a:pPr lvl="1" algn="l"/>
            <a:r>
              <a:rPr lang="en-US" sz="1600" dirty="0"/>
              <a:t>The fact that you modify the structure time and time again means you weaken it. </a:t>
            </a:r>
          </a:p>
          <a:p>
            <a:pPr lvl="1" algn="l"/>
            <a:r>
              <a:rPr lang="en-US" sz="1600" dirty="0"/>
              <a:t>You could compare it with bending a metal plate over and over again. At a given point, the plate will tear”</a:t>
            </a:r>
            <a:endParaRPr lang="en-CH" sz="1600" dirty="0"/>
          </a:p>
          <a:p>
            <a:pPr algn="l"/>
            <a:endParaRPr lang="en-US" sz="1800" dirty="0"/>
          </a:p>
          <a:p>
            <a:pPr algn="l"/>
            <a:endParaRPr lang="en-CH" sz="1800" dirty="0"/>
          </a:p>
        </p:txBody>
      </p:sp>
      <p:sp>
        <p:nvSpPr>
          <p:cNvPr id="4" name="Slide Number Placeholder 3">
            <a:extLst>
              <a:ext uri="{FF2B5EF4-FFF2-40B4-BE49-F238E27FC236}">
                <a16:creationId xmlns:a16="http://schemas.microsoft.com/office/drawing/2014/main" id="{3D4DD1FE-B7A6-408C-84BA-67C390FC40D9}"/>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389</a:t>
            </a:fld>
            <a:endParaRPr lang="ko-KR" altLang="en-US" dirty="0"/>
          </a:p>
        </p:txBody>
      </p:sp>
    </p:spTree>
    <p:extLst>
      <p:ext uri="{BB962C8B-B14F-4D97-AF65-F5344CB8AC3E}">
        <p14:creationId xmlns:p14="http://schemas.microsoft.com/office/powerpoint/2010/main" val="2762742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65A58-7EDA-AA03-91E1-2B819483526B}"/>
              </a:ext>
            </a:extLst>
          </p:cNvPr>
          <p:cNvSpPr>
            <a:spLocks noGrp="1"/>
          </p:cNvSpPr>
          <p:nvPr>
            <p:ph type="title"/>
          </p:nvPr>
        </p:nvSpPr>
        <p:spPr/>
        <p:txBody>
          <a:bodyPr/>
          <a:lstStyle/>
          <a:p>
            <a:r>
              <a:rPr lang="en-US" dirty="0"/>
              <a:t>Use of Index Function to Change the Graph</a:t>
            </a:r>
          </a:p>
        </p:txBody>
      </p:sp>
      <p:sp>
        <p:nvSpPr>
          <p:cNvPr id="3" name="Content Placeholder 2">
            <a:extLst>
              <a:ext uri="{FF2B5EF4-FFF2-40B4-BE49-F238E27FC236}">
                <a16:creationId xmlns:a16="http://schemas.microsoft.com/office/drawing/2014/main" id="{55874743-EF08-A6ED-4622-1F073C3CD600}"/>
              </a:ext>
            </a:extLst>
          </p:cNvPr>
          <p:cNvSpPr>
            <a:spLocks noGrp="1"/>
          </p:cNvSpPr>
          <p:nvPr>
            <p:ph idx="1"/>
          </p:nvPr>
        </p:nvSpPr>
        <p:spPr>
          <a:xfrm>
            <a:off x="304801" y="1218640"/>
            <a:ext cx="8316686" cy="4693104"/>
          </a:xfrm>
        </p:spPr>
        <p:txBody>
          <a:bodyPr/>
          <a:lstStyle/>
          <a:p>
            <a:r>
              <a:rPr lang="en-US" dirty="0"/>
              <a:t>In this example present Mozambique data for one week and for a different year with the spinner boxes</a:t>
            </a:r>
          </a:p>
          <a:p>
            <a:r>
              <a:rPr lang="en-US" dirty="0"/>
              <a:t>Note how the solar production is often around 1,000 watts/m2</a:t>
            </a:r>
          </a:p>
          <a:p>
            <a:endParaRPr lang="en-US" dirty="0"/>
          </a:p>
          <a:p>
            <a:endParaRPr lang="en-US" dirty="0"/>
          </a:p>
        </p:txBody>
      </p:sp>
      <p:sp>
        <p:nvSpPr>
          <p:cNvPr id="4" name="Slide Number Placeholder 3">
            <a:extLst>
              <a:ext uri="{FF2B5EF4-FFF2-40B4-BE49-F238E27FC236}">
                <a16:creationId xmlns:a16="http://schemas.microsoft.com/office/drawing/2014/main" id="{013D85B0-047B-4BFF-3608-F638F725F2EF}"/>
              </a:ext>
            </a:extLst>
          </p:cNvPr>
          <p:cNvSpPr>
            <a:spLocks noGrp="1"/>
          </p:cNvSpPr>
          <p:nvPr>
            <p:ph type="sldNum" sz="quarter" idx="12"/>
          </p:nvPr>
        </p:nvSpPr>
        <p:spPr/>
        <p:txBody>
          <a:bodyPr/>
          <a:lstStyle/>
          <a:p>
            <a:fld id="{EB241CD2-1E45-42A3-B213-66A034DF9A3B}" type="slidenum">
              <a:rPr lang="en-GB" smtClean="0"/>
              <a:t>39</a:t>
            </a:fld>
            <a:endParaRPr lang="en-GB" dirty="0"/>
          </a:p>
        </p:txBody>
      </p:sp>
      <p:pic>
        <p:nvPicPr>
          <p:cNvPr id="6" name="Picture 5">
            <a:extLst>
              <a:ext uri="{FF2B5EF4-FFF2-40B4-BE49-F238E27FC236}">
                <a16:creationId xmlns:a16="http://schemas.microsoft.com/office/drawing/2014/main" id="{3E73E8C0-0881-2421-D8DE-7F6C90723ED7}"/>
              </a:ext>
            </a:extLst>
          </p:cNvPr>
          <p:cNvPicPr>
            <a:picLocks noChangeAspect="1"/>
          </p:cNvPicPr>
          <p:nvPr/>
        </p:nvPicPr>
        <p:blipFill>
          <a:blip r:embed="rId2"/>
          <a:stretch>
            <a:fillRect/>
          </a:stretch>
        </p:blipFill>
        <p:spPr>
          <a:xfrm>
            <a:off x="1518518" y="2278701"/>
            <a:ext cx="6076784" cy="4376096"/>
          </a:xfrm>
          <a:prstGeom prst="rect">
            <a:avLst/>
          </a:prstGeom>
        </p:spPr>
      </p:pic>
    </p:spTree>
    <p:extLst>
      <p:ext uri="{BB962C8B-B14F-4D97-AF65-F5344CB8AC3E}">
        <p14:creationId xmlns:p14="http://schemas.microsoft.com/office/powerpoint/2010/main" val="1397710101"/>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062B6-701E-CC70-C894-8B94C411D9F9}"/>
              </a:ext>
            </a:extLst>
          </p:cNvPr>
          <p:cNvSpPr>
            <a:spLocks noGrp="1"/>
          </p:cNvSpPr>
          <p:nvPr>
            <p:ph type="ctrTitle"/>
          </p:nvPr>
        </p:nvSpPr>
        <p:spPr>
          <a:xfrm>
            <a:off x="597728" y="2308043"/>
            <a:ext cx="5695496" cy="2326709"/>
          </a:xfrm>
        </p:spPr>
        <p:txBody>
          <a:bodyPr/>
          <a:lstStyle/>
          <a:p>
            <a:r>
              <a:rPr lang="en-US" dirty="0"/>
              <a:t>Battery Characteristic 3:</a:t>
            </a:r>
            <a:br>
              <a:rPr lang="en-US" dirty="0"/>
            </a:br>
            <a:r>
              <a:rPr lang="en-US" dirty="0"/>
              <a:t>Operation and Maintenance</a:t>
            </a:r>
          </a:p>
        </p:txBody>
      </p:sp>
    </p:spTree>
    <p:extLst>
      <p:ext uri="{BB962C8B-B14F-4D97-AF65-F5344CB8AC3E}">
        <p14:creationId xmlns:p14="http://schemas.microsoft.com/office/powerpoint/2010/main" val="1103657069"/>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36EA9-3C1C-D920-A462-3E9BBB0F57C4}"/>
              </a:ext>
            </a:extLst>
          </p:cNvPr>
          <p:cNvSpPr>
            <a:spLocks noGrp="1"/>
          </p:cNvSpPr>
          <p:nvPr>
            <p:ph type="title"/>
          </p:nvPr>
        </p:nvSpPr>
        <p:spPr/>
        <p:txBody>
          <a:bodyPr>
            <a:normAutofit fontScale="90000"/>
          </a:bodyPr>
          <a:lstStyle/>
          <a:p>
            <a:r>
              <a:rPr lang="en-US" dirty="0"/>
              <a:t>Section 2, Part 3 – Operation and Maintenance Cost</a:t>
            </a:r>
          </a:p>
        </p:txBody>
      </p:sp>
      <p:sp>
        <p:nvSpPr>
          <p:cNvPr id="3" name="Content Placeholder 2">
            <a:extLst>
              <a:ext uri="{FF2B5EF4-FFF2-40B4-BE49-F238E27FC236}">
                <a16:creationId xmlns:a16="http://schemas.microsoft.com/office/drawing/2014/main" id="{250EB949-BF8A-BD5A-A753-01D6CC85339D}"/>
              </a:ext>
            </a:extLst>
          </p:cNvPr>
          <p:cNvSpPr>
            <a:spLocks noGrp="1"/>
          </p:cNvSpPr>
          <p:nvPr>
            <p:ph idx="1"/>
          </p:nvPr>
        </p:nvSpPr>
        <p:spPr/>
        <p:txBody>
          <a:bodyPr>
            <a:normAutofit/>
          </a:bodyPr>
          <a:lstStyle/>
          <a:p>
            <a:pPr marL="571500" indent="-285750" algn="l">
              <a:lnSpc>
                <a:spcPct val="100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Costs of Batteries in Caribbean versus other Areas of the World</a:t>
            </a:r>
          </a:p>
          <a:p>
            <a:pPr marL="571500" indent="-285750" algn="l">
              <a:lnSpc>
                <a:spcPct val="100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Costs of Cooling</a:t>
            </a:r>
          </a:p>
          <a:p>
            <a:pPr marL="571500" indent="-285750" algn="l">
              <a:lnSpc>
                <a:spcPct val="100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Other Costs</a:t>
            </a:r>
          </a:p>
          <a:p>
            <a:pPr marL="571500" indent="-285750" algn="l">
              <a:lnSpc>
                <a:spcPct val="100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Inclusion of Augmentation in Operating Costs</a:t>
            </a:r>
          </a:p>
          <a:p>
            <a:pPr marL="571500" indent="-285750" algn="l">
              <a:lnSpc>
                <a:spcPct val="100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Sources of Information from Published Sources and Financial Models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US" sz="2400" dirty="0">
                <a:solidFill>
                  <a:schemeClr val="tx1"/>
                </a:solidFill>
                <a:latin typeface="Calibri" panose="020F0502020204030204" pitchFamily="34" charset="0"/>
              </a:rPr>
              <a:t>Analysis of full O&amp;M costs for battery energy storage systems (i.e. not just auxiliary power for cooling and servicing).</a:t>
            </a:r>
          </a:p>
          <a:p>
            <a:pPr algn="l"/>
            <a:r>
              <a:rPr lang="en-US" sz="2400" dirty="0">
                <a:solidFill>
                  <a:schemeClr val="tx1"/>
                </a:solidFill>
                <a:latin typeface="Calibri" panose="020F0502020204030204" pitchFamily="34" charset="0"/>
              </a:rPr>
              <a:t>Best way to answer this is to examine financial models</a:t>
            </a:r>
            <a:endParaRPr lang="en-US" sz="2400" dirty="0">
              <a:solidFill>
                <a:schemeClr val="tx1"/>
              </a:solidFill>
            </a:endParaRPr>
          </a:p>
          <a:p>
            <a:pPr marL="571500" indent="-285750" algn="l">
              <a:lnSpc>
                <a:spcPct val="120000"/>
              </a:lnSpc>
              <a:spcAft>
                <a:spcPts val="800"/>
              </a:spcAft>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2400" dirty="0"/>
          </a:p>
        </p:txBody>
      </p:sp>
    </p:spTree>
    <p:extLst>
      <p:ext uri="{BB962C8B-B14F-4D97-AF65-F5344CB8AC3E}">
        <p14:creationId xmlns:p14="http://schemas.microsoft.com/office/powerpoint/2010/main" val="3941569629"/>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B6F0C-B836-72B6-6E6F-CAD8AE61A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F1EA0-73B8-D821-78B2-7E46588EF1AB}"/>
              </a:ext>
            </a:extLst>
          </p:cNvPr>
          <p:cNvSpPr>
            <a:spLocks noGrp="1"/>
          </p:cNvSpPr>
          <p:nvPr>
            <p:ph type="title"/>
          </p:nvPr>
        </p:nvSpPr>
        <p:spPr/>
        <p:txBody>
          <a:bodyPr>
            <a:normAutofit fontScale="90000"/>
          </a:bodyPr>
          <a:lstStyle/>
          <a:p>
            <a:r>
              <a:rPr lang="en-US"/>
              <a:t>Temperature and Electricity Usage for Battery</a:t>
            </a:r>
          </a:p>
        </p:txBody>
      </p:sp>
      <p:sp>
        <p:nvSpPr>
          <p:cNvPr id="3" name="Content Placeholder 2">
            <a:extLst>
              <a:ext uri="{FF2B5EF4-FFF2-40B4-BE49-F238E27FC236}">
                <a16:creationId xmlns:a16="http://schemas.microsoft.com/office/drawing/2014/main" id="{1FA2C105-5F06-392D-0329-03C47E1C6BEA}"/>
              </a:ext>
            </a:extLst>
          </p:cNvPr>
          <p:cNvSpPr>
            <a:spLocks noGrp="1"/>
          </p:cNvSpPr>
          <p:nvPr>
            <p:ph idx="1"/>
          </p:nvPr>
        </p:nvSpPr>
        <p:spPr/>
        <p:txBody>
          <a:bodyPr/>
          <a:lstStyle/>
          <a:p>
            <a:r>
              <a:rPr lang="en-US" dirty="0"/>
              <a:t>As further illustration of the data collected by Enabel, the excerpt below shows that the temperature in the battery cabinet was tabulated and managed.</a:t>
            </a:r>
          </a:p>
          <a:p>
            <a:endParaRPr lang="en-US" dirty="0"/>
          </a:p>
        </p:txBody>
      </p:sp>
      <p:pic>
        <p:nvPicPr>
          <p:cNvPr id="4" name="Picture 3" descr="A close-up of a text&#10;&#10;AI-generated content may be incorrect.">
            <a:extLst>
              <a:ext uri="{FF2B5EF4-FFF2-40B4-BE49-F238E27FC236}">
                <a16:creationId xmlns:a16="http://schemas.microsoft.com/office/drawing/2014/main" id="{5F775CB2-EF7C-79B7-4FE5-43BE61E5C417}"/>
              </a:ext>
            </a:extLst>
          </p:cNvPr>
          <p:cNvPicPr>
            <a:picLocks noChangeAspect="1"/>
          </p:cNvPicPr>
          <p:nvPr/>
        </p:nvPicPr>
        <p:blipFill>
          <a:blip r:embed="rId2"/>
          <a:stretch>
            <a:fillRect/>
          </a:stretch>
        </p:blipFill>
        <p:spPr>
          <a:xfrm>
            <a:off x="751318" y="2435883"/>
            <a:ext cx="7423651" cy="3385058"/>
          </a:xfrm>
          <a:prstGeom prst="rect">
            <a:avLst/>
          </a:prstGeom>
        </p:spPr>
      </p:pic>
    </p:spTree>
    <p:extLst>
      <p:ext uri="{BB962C8B-B14F-4D97-AF65-F5344CB8AC3E}">
        <p14:creationId xmlns:p14="http://schemas.microsoft.com/office/powerpoint/2010/main" val="4066325663"/>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42877-87B1-4CAA-B051-6B1A293D3D98}"/>
              </a:ext>
            </a:extLst>
          </p:cNvPr>
          <p:cNvSpPr>
            <a:spLocks noGrp="1"/>
          </p:cNvSpPr>
          <p:nvPr>
            <p:ph type="title"/>
          </p:nvPr>
        </p:nvSpPr>
        <p:spPr/>
        <p:txBody>
          <a:bodyPr/>
          <a:lstStyle/>
          <a:p>
            <a:r>
              <a:rPr lang="en-US" dirty="0"/>
              <a:t>O&amp;M Cost From Lazard</a:t>
            </a:r>
          </a:p>
        </p:txBody>
      </p:sp>
      <p:sp>
        <p:nvSpPr>
          <p:cNvPr id="2" name="Content Placeholder 1">
            <a:extLst>
              <a:ext uri="{FF2B5EF4-FFF2-40B4-BE49-F238E27FC236}">
                <a16:creationId xmlns:a16="http://schemas.microsoft.com/office/drawing/2014/main" id="{82E5D8B1-7400-ABE2-F994-E224203820B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AFA68D0-2BBF-4680-A0AB-46765C790BAE}"/>
              </a:ext>
            </a:extLst>
          </p:cNvPr>
          <p:cNvSpPr>
            <a:spLocks noGrp="1"/>
          </p:cNvSpPr>
          <p:nvPr>
            <p:ph type="sldNum" sz="quarter" idx="12"/>
          </p:nvPr>
        </p:nvSpPr>
        <p:spPr/>
        <p:txBody>
          <a:bodyPr/>
          <a:lstStyle/>
          <a:p>
            <a:pPr algn="ctr"/>
            <a:fld id="{0C3A1854-6B63-4059-B360-A3C4972BF0FC}" type="slidenum">
              <a:rPr lang="ko-KR" altLang="en-US" smtClean="0"/>
              <a:pPr algn="ctr"/>
              <a:t>393</a:t>
            </a:fld>
            <a:endParaRPr lang="ko-KR" altLang="en-US" dirty="0"/>
          </a:p>
        </p:txBody>
      </p:sp>
      <p:pic>
        <p:nvPicPr>
          <p:cNvPr id="7" name="Picture 6">
            <a:extLst>
              <a:ext uri="{FF2B5EF4-FFF2-40B4-BE49-F238E27FC236}">
                <a16:creationId xmlns:a16="http://schemas.microsoft.com/office/drawing/2014/main" id="{9F496ED3-5398-0054-B9E3-F0B0EF294AC8}"/>
              </a:ext>
            </a:extLst>
          </p:cNvPr>
          <p:cNvPicPr>
            <a:picLocks noChangeAspect="1"/>
          </p:cNvPicPr>
          <p:nvPr/>
        </p:nvPicPr>
        <p:blipFill>
          <a:blip r:embed="rId2"/>
          <a:stretch>
            <a:fillRect/>
          </a:stretch>
        </p:blipFill>
        <p:spPr>
          <a:xfrm>
            <a:off x="157664" y="1256761"/>
            <a:ext cx="8819396" cy="4910597"/>
          </a:xfrm>
          <a:prstGeom prst="rect">
            <a:avLst/>
          </a:prstGeom>
        </p:spPr>
      </p:pic>
      <p:sp>
        <p:nvSpPr>
          <p:cNvPr id="5" name="TextBox 4">
            <a:extLst>
              <a:ext uri="{FF2B5EF4-FFF2-40B4-BE49-F238E27FC236}">
                <a16:creationId xmlns:a16="http://schemas.microsoft.com/office/drawing/2014/main" id="{590F2457-6FEC-D70B-A65C-D2B40007D7B0}"/>
              </a:ext>
            </a:extLst>
          </p:cNvPr>
          <p:cNvSpPr txBox="1"/>
          <p:nvPr/>
        </p:nvSpPr>
        <p:spPr>
          <a:xfrm>
            <a:off x="6140824" y="268941"/>
            <a:ext cx="2480663" cy="923330"/>
          </a:xfrm>
          <a:prstGeom prst="rect">
            <a:avLst/>
          </a:prstGeom>
          <a:solidFill>
            <a:srgbClr val="FFFF00"/>
          </a:solidFill>
        </p:spPr>
        <p:txBody>
          <a:bodyPr wrap="square" rtlCol="0">
            <a:spAutoFit/>
          </a:bodyPr>
          <a:lstStyle/>
          <a:p>
            <a:r>
              <a:rPr lang="en-US" dirty="0"/>
              <a:t>Fixed cost of storage measured with USD/kWh</a:t>
            </a:r>
          </a:p>
        </p:txBody>
      </p:sp>
      <p:cxnSp>
        <p:nvCxnSpPr>
          <p:cNvPr id="8" name="Straight Arrow Connector 7">
            <a:extLst>
              <a:ext uri="{FF2B5EF4-FFF2-40B4-BE49-F238E27FC236}">
                <a16:creationId xmlns:a16="http://schemas.microsoft.com/office/drawing/2014/main" id="{613C15F1-3FB6-8A09-2E69-A6E5386C8D7F}"/>
              </a:ext>
            </a:extLst>
          </p:cNvPr>
          <p:cNvCxnSpPr>
            <a:stCxn id="5" idx="1"/>
          </p:cNvCxnSpPr>
          <p:nvPr/>
        </p:nvCxnSpPr>
        <p:spPr>
          <a:xfrm flipH="1">
            <a:off x="4867835" y="730606"/>
            <a:ext cx="1272989" cy="38324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870378"/>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D31DB9-B9C4-4929-B4D7-76D044E0994E}"/>
              </a:ext>
            </a:extLst>
          </p:cNvPr>
          <p:cNvSpPr>
            <a:spLocks noGrp="1"/>
          </p:cNvSpPr>
          <p:nvPr>
            <p:ph type="title"/>
          </p:nvPr>
        </p:nvSpPr>
        <p:spPr/>
        <p:txBody>
          <a:bodyPr/>
          <a:lstStyle/>
          <a:p>
            <a:r>
              <a:rPr lang="en-US" dirty="0"/>
              <a:t>O&amp;M Costs</a:t>
            </a:r>
          </a:p>
        </p:txBody>
      </p:sp>
      <p:sp>
        <p:nvSpPr>
          <p:cNvPr id="2" name="Content Placeholder 1">
            <a:extLst>
              <a:ext uri="{FF2B5EF4-FFF2-40B4-BE49-F238E27FC236}">
                <a16:creationId xmlns:a16="http://schemas.microsoft.com/office/drawing/2014/main" id="{32DDB19E-72E1-4143-A0FC-AE3CEBE84558}"/>
              </a:ext>
            </a:extLst>
          </p:cNvPr>
          <p:cNvSpPr>
            <a:spLocks noGrp="1"/>
          </p:cNvSpPr>
          <p:nvPr>
            <p:ph idx="1"/>
          </p:nvPr>
        </p:nvSpPr>
        <p:spPr/>
        <p:txBody>
          <a:bodyPr/>
          <a:lstStyle/>
          <a:p>
            <a:r>
              <a:rPr lang="en-US" dirty="0"/>
              <a:t>O&amp;M Costs from DOE. With cost per kW can compare to the solar O&amp;M. Careful with the variable cost per O&amp;M – the cost of one cycle or the cost across the year.</a:t>
            </a:r>
          </a:p>
          <a:p>
            <a:endParaRPr lang="en-US" dirty="0"/>
          </a:p>
        </p:txBody>
      </p:sp>
      <p:sp>
        <p:nvSpPr>
          <p:cNvPr id="4" name="Slide Number Placeholder 3">
            <a:extLst>
              <a:ext uri="{FF2B5EF4-FFF2-40B4-BE49-F238E27FC236}">
                <a16:creationId xmlns:a16="http://schemas.microsoft.com/office/drawing/2014/main" id="{21C5F600-603F-4AA2-B093-70CD4CB825E0}"/>
              </a:ext>
            </a:extLst>
          </p:cNvPr>
          <p:cNvSpPr>
            <a:spLocks noGrp="1"/>
          </p:cNvSpPr>
          <p:nvPr>
            <p:ph type="sldNum" sz="quarter" idx="12"/>
          </p:nvPr>
        </p:nvSpPr>
        <p:spPr/>
        <p:txBody>
          <a:bodyPr/>
          <a:lstStyle/>
          <a:p>
            <a:pPr algn="ctr"/>
            <a:endParaRPr lang="ko-KR" altLang="en-US" dirty="0"/>
          </a:p>
        </p:txBody>
      </p:sp>
      <p:pic>
        <p:nvPicPr>
          <p:cNvPr id="8" name="Picture 7">
            <a:extLst>
              <a:ext uri="{FF2B5EF4-FFF2-40B4-BE49-F238E27FC236}">
                <a16:creationId xmlns:a16="http://schemas.microsoft.com/office/drawing/2014/main" id="{52FFE796-D77D-45A4-B353-8497294A6341}"/>
              </a:ext>
            </a:extLst>
          </p:cNvPr>
          <p:cNvPicPr>
            <a:picLocks noChangeAspect="1"/>
          </p:cNvPicPr>
          <p:nvPr/>
        </p:nvPicPr>
        <p:blipFill>
          <a:blip r:embed="rId2"/>
          <a:stretch>
            <a:fillRect/>
          </a:stretch>
        </p:blipFill>
        <p:spPr>
          <a:xfrm>
            <a:off x="155464" y="3766529"/>
            <a:ext cx="8833072" cy="988715"/>
          </a:xfrm>
          <a:prstGeom prst="rect">
            <a:avLst/>
          </a:prstGeom>
        </p:spPr>
      </p:pic>
    </p:spTree>
    <p:extLst>
      <p:ext uri="{BB962C8B-B14F-4D97-AF65-F5344CB8AC3E}">
        <p14:creationId xmlns:p14="http://schemas.microsoft.com/office/powerpoint/2010/main" val="3396112775"/>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52214-1EE3-226F-4319-96703A258A52}"/>
              </a:ext>
            </a:extLst>
          </p:cNvPr>
          <p:cNvSpPr>
            <a:spLocks noGrp="1"/>
          </p:cNvSpPr>
          <p:nvPr>
            <p:ph type="title"/>
          </p:nvPr>
        </p:nvSpPr>
        <p:spPr/>
        <p:txBody>
          <a:bodyPr/>
          <a:lstStyle/>
          <a:p>
            <a:r>
              <a:rPr lang="en-US" dirty="0"/>
              <a:t>O&amp;M Components</a:t>
            </a:r>
          </a:p>
        </p:txBody>
      </p:sp>
      <p:sp>
        <p:nvSpPr>
          <p:cNvPr id="3" name="Content Placeholder 2">
            <a:extLst>
              <a:ext uri="{FF2B5EF4-FFF2-40B4-BE49-F238E27FC236}">
                <a16:creationId xmlns:a16="http://schemas.microsoft.com/office/drawing/2014/main" id="{A26E8764-A199-0C0F-4415-8780AE2C34A9}"/>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F7CF0B1-9D70-99E5-6651-331A90E873A0}"/>
              </a:ext>
            </a:extLst>
          </p:cNvPr>
          <p:cNvPicPr>
            <a:picLocks noChangeAspect="1"/>
          </p:cNvPicPr>
          <p:nvPr/>
        </p:nvPicPr>
        <p:blipFill>
          <a:blip r:embed="rId2"/>
          <a:stretch>
            <a:fillRect/>
          </a:stretch>
        </p:blipFill>
        <p:spPr>
          <a:xfrm>
            <a:off x="228600" y="1910099"/>
            <a:ext cx="8686800" cy="3461093"/>
          </a:xfrm>
          <a:prstGeom prst="rect">
            <a:avLst/>
          </a:prstGeom>
        </p:spPr>
      </p:pic>
    </p:spTree>
    <p:extLst>
      <p:ext uri="{BB962C8B-B14F-4D97-AF65-F5344CB8AC3E}">
        <p14:creationId xmlns:p14="http://schemas.microsoft.com/office/powerpoint/2010/main" val="3345658905"/>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35D32-F47B-1ACF-70BF-921FE0DB1467}"/>
              </a:ext>
            </a:extLst>
          </p:cNvPr>
          <p:cNvSpPr>
            <a:spLocks noGrp="1"/>
          </p:cNvSpPr>
          <p:nvPr>
            <p:ph type="title"/>
          </p:nvPr>
        </p:nvSpPr>
        <p:spPr/>
        <p:txBody>
          <a:bodyPr>
            <a:normAutofit fontScale="90000"/>
          </a:bodyPr>
          <a:lstStyle/>
          <a:p>
            <a:r>
              <a:rPr lang="en-US" dirty="0"/>
              <a:t>Modelling of Battery and Renewable as Baseload</a:t>
            </a:r>
          </a:p>
        </p:txBody>
      </p:sp>
      <p:sp>
        <p:nvSpPr>
          <p:cNvPr id="3" name="Content Placeholder 2">
            <a:extLst>
              <a:ext uri="{FF2B5EF4-FFF2-40B4-BE49-F238E27FC236}">
                <a16:creationId xmlns:a16="http://schemas.microsoft.com/office/drawing/2014/main" id="{34E79E91-EFF6-38D4-82FF-D422F3B5C9ED}"/>
              </a:ext>
            </a:extLst>
          </p:cNvPr>
          <p:cNvSpPr>
            <a:spLocks noGrp="1"/>
          </p:cNvSpPr>
          <p:nvPr>
            <p:ph idx="1"/>
          </p:nvPr>
        </p:nvSpPr>
        <p:spPr/>
        <p:txBody>
          <a:bodyPr>
            <a:normAutofit/>
          </a:bodyPr>
          <a:lstStyle/>
          <a:p>
            <a:r>
              <a:rPr lang="en-US" sz="2000" dirty="0"/>
              <a:t>Very Useful Use Case to think about the world</a:t>
            </a:r>
          </a:p>
          <a:p>
            <a:r>
              <a:rPr lang="en-US" sz="2000" dirty="0"/>
              <a:t>Question was for Solar without wind</a:t>
            </a:r>
          </a:p>
          <a:p>
            <a:r>
              <a:rPr lang="en-US" sz="2000" dirty="0"/>
              <a:t>Compute hours of solar per day</a:t>
            </a:r>
          </a:p>
          <a:p>
            <a:r>
              <a:rPr lang="en-US" sz="2000" dirty="0"/>
              <a:t>Derive remaining hours with battery</a:t>
            </a:r>
          </a:p>
          <a:p>
            <a:r>
              <a:rPr lang="en-US" sz="2000" dirty="0"/>
              <a:t>Account for RTE and minimum SOC</a:t>
            </a:r>
          </a:p>
          <a:p>
            <a:r>
              <a:rPr lang="en-US" sz="2000" dirty="0"/>
              <a:t>Evaluate Sensitivity</a:t>
            </a:r>
          </a:p>
          <a:p>
            <a:r>
              <a:rPr lang="en-US" sz="2000" dirty="0"/>
              <a:t>Note that Ancillary Service Battery is Not Added</a:t>
            </a:r>
          </a:p>
          <a:p>
            <a:endParaRPr lang="en-US" sz="2000" dirty="0"/>
          </a:p>
          <a:p>
            <a:endParaRPr lang="en-US" sz="2000" dirty="0"/>
          </a:p>
        </p:txBody>
      </p:sp>
    </p:spTree>
    <p:extLst>
      <p:ext uri="{BB962C8B-B14F-4D97-AF65-F5344CB8AC3E}">
        <p14:creationId xmlns:p14="http://schemas.microsoft.com/office/powerpoint/2010/main" val="1298886669"/>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A5991-31B2-48DE-B9C9-6D7750BE1FEF}"/>
              </a:ext>
            </a:extLst>
          </p:cNvPr>
          <p:cNvSpPr>
            <a:spLocks noGrp="1"/>
          </p:cNvSpPr>
          <p:nvPr>
            <p:ph type="ctrTitle"/>
          </p:nvPr>
        </p:nvSpPr>
        <p:spPr/>
        <p:txBody>
          <a:bodyPr>
            <a:normAutofit/>
          </a:bodyPr>
          <a:lstStyle/>
          <a:p>
            <a:r>
              <a:rPr lang="en-US" dirty="0"/>
              <a:t>Characteristic Number 3</a:t>
            </a:r>
            <a:br>
              <a:rPr lang="en-US" dirty="0"/>
            </a:br>
            <a:r>
              <a:rPr lang="en-US" dirty="0"/>
              <a:t>Degradation</a:t>
            </a:r>
          </a:p>
        </p:txBody>
      </p:sp>
    </p:spTree>
    <p:extLst>
      <p:ext uri="{BB962C8B-B14F-4D97-AF65-F5344CB8AC3E}">
        <p14:creationId xmlns:p14="http://schemas.microsoft.com/office/powerpoint/2010/main" val="77140781"/>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E37D8-9DE8-2F73-8D4F-9E497C9E66A0}"/>
              </a:ext>
            </a:extLst>
          </p:cNvPr>
          <p:cNvSpPr>
            <a:spLocks noGrp="1"/>
          </p:cNvSpPr>
          <p:nvPr>
            <p:ph type="title"/>
          </p:nvPr>
        </p:nvSpPr>
        <p:spPr/>
        <p:txBody>
          <a:bodyPr/>
          <a:lstStyle/>
          <a:p>
            <a:r>
              <a:rPr lang="en-US" dirty="0"/>
              <a:t>Section 2, Part 4 – Battery Degradation</a:t>
            </a:r>
          </a:p>
        </p:txBody>
      </p:sp>
      <p:sp>
        <p:nvSpPr>
          <p:cNvPr id="3" name="Content Placeholder 2">
            <a:extLst>
              <a:ext uri="{FF2B5EF4-FFF2-40B4-BE49-F238E27FC236}">
                <a16:creationId xmlns:a16="http://schemas.microsoft.com/office/drawing/2014/main" id="{ECE07E4B-26B2-1EF1-A7A7-1C9877D3C279}"/>
              </a:ext>
            </a:extLst>
          </p:cNvPr>
          <p:cNvSpPr>
            <a:spLocks noGrp="1"/>
          </p:cNvSpPr>
          <p:nvPr>
            <p:ph idx="1"/>
          </p:nvPr>
        </p:nvSpPr>
        <p:spPr/>
        <p:txBody>
          <a:bodyPr>
            <a:normAutofit/>
          </a:bodyPr>
          <a:lstStyle/>
          <a:p>
            <a:pPr marL="285750" marR="0" indent="0">
              <a:lnSpc>
                <a:spcPct val="120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Battery Degradation</a:t>
            </a:r>
          </a:p>
          <a:p>
            <a:pPr marL="285750" marR="0" indent="0">
              <a:lnSpc>
                <a:spcPct val="120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Changes in Degradation over Time</a:t>
            </a:r>
          </a:p>
          <a:p>
            <a:pPr marL="285750" marR="0" indent="0">
              <a:lnSpc>
                <a:spcPct val="120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Degradation and end of life </a:t>
            </a:r>
          </a:p>
          <a:p>
            <a:endParaRPr lang="en-US" sz="2400" dirty="0"/>
          </a:p>
        </p:txBody>
      </p:sp>
      <p:pic>
        <p:nvPicPr>
          <p:cNvPr id="5" name="Picture 4">
            <a:extLst>
              <a:ext uri="{FF2B5EF4-FFF2-40B4-BE49-F238E27FC236}">
                <a16:creationId xmlns:a16="http://schemas.microsoft.com/office/drawing/2014/main" id="{34431880-3F9B-D331-57F2-542D202FAFCA}"/>
              </a:ext>
            </a:extLst>
          </p:cNvPr>
          <p:cNvPicPr>
            <a:picLocks noChangeAspect="1"/>
          </p:cNvPicPr>
          <p:nvPr/>
        </p:nvPicPr>
        <p:blipFill>
          <a:blip r:embed="rId2"/>
          <a:stretch>
            <a:fillRect/>
          </a:stretch>
        </p:blipFill>
        <p:spPr>
          <a:xfrm>
            <a:off x="644586" y="3966520"/>
            <a:ext cx="7122835" cy="1419950"/>
          </a:xfrm>
          <a:prstGeom prst="rect">
            <a:avLst/>
          </a:prstGeom>
        </p:spPr>
      </p:pic>
    </p:spTree>
    <p:extLst>
      <p:ext uri="{BB962C8B-B14F-4D97-AF65-F5344CB8AC3E}">
        <p14:creationId xmlns:p14="http://schemas.microsoft.com/office/powerpoint/2010/main" val="9865823"/>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583D00-DE9C-4E77-961E-C8388ABD0AA2}"/>
              </a:ext>
            </a:extLst>
          </p:cNvPr>
          <p:cNvSpPr>
            <a:spLocks noGrp="1"/>
          </p:cNvSpPr>
          <p:nvPr>
            <p:ph type="title"/>
          </p:nvPr>
        </p:nvSpPr>
        <p:spPr/>
        <p:txBody>
          <a:bodyPr>
            <a:normAutofit fontScale="90000"/>
          </a:bodyPr>
          <a:lstStyle/>
          <a:p>
            <a:r>
              <a:rPr lang="en-US" dirty="0"/>
              <a:t>Degradation, Depth of Discharge and Usable Capacity</a:t>
            </a:r>
            <a:endParaRPr lang="en-CH" dirty="0"/>
          </a:p>
        </p:txBody>
      </p:sp>
      <p:sp>
        <p:nvSpPr>
          <p:cNvPr id="2" name="Content Placeholder 1">
            <a:extLst>
              <a:ext uri="{FF2B5EF4-FFF2-40B4-BE49-F238E27FC236}">
                <a16:creationId xmlns:a16="http://schemas.microsoft.com/office/drawing/2014/main" id="{A57331CE-588A-4168-A167-5C7F6A4B316E}"/>
              </a:ext>
            </a:extLst>
          </p:cNvPr>
          <p:cNvSpPr>
            <a:spLocks noGrp="1"/>
          </p:cNvSpPr>
          <p:nvPr>
            <p:ph idx="1"/>
          </p:nvPr>
        </p:nvSpPr>
        <p:spPr/>
        <p:txBody>
          <a:bodyPr>
            <a:normAutofit/>
          </a:bodyPr>
          <a:lstStyle/>
          <a:p>
            <a:pPr algn="l"/>
            <a:r>
              <a:rPr lang="en-US" sz="2000" dirty="0"/>
              <a:t>How many kWh per cycle can be used by the battery? </a:t>
            </a:r>
          </a:p>
          <a:p>
            <a:pPr algn="l"/>
            <a:r>
              <a:rPr lang="en-US" sz="2000" dirty="0"/>
              <a:t>Meaning how many kWh can be discharged from the storage. </a:t>
            </a:r>
          </a:p>
          <a:p>
            <a:pPr algn="l"/>
            <a:r>
              <a:rPr lang="en-US" sz="2000" dirty="0"/>
              <a:t>The usable capacity of the battery storage degrades (decreases) the more frequently the battery is used. Depending on the number of cycles, degradation is between 2% and 4% per year. </a:t>
            </a:r>
          </a:p>
          <a:p>
            <a:pPr algn="l"/>
            <a:r>
              <a:rPr lang="en-US" sz="2000" dirty="0"/>
              <a:t>The usable capacity differs from the nominal capacity or gross capacity because depth of discharge (DoD) limits the nominal capacity. </a:t>
            </a:r>
          </a:p>
          <a:p>
            <a:pPr algn="l"/>
            <a:r>
              <a:rPr lang="en-US" sz="2000" dirty="0"/>
              <a:t>You can calculate the usable capacity by multiplying the nominal capacity and discharging depth (in%).</a:t>
            </a:r>
            <a:endParaRPr lang="en-CH" sz="2000" dirty="0"/>
          </a:p>
        </p:txBody>
      </p:sp>
      <p:sp>
        <p:nvSpPr>
          <p:cNvPr id="4" name="Slide Number Placeholder 3">
            <a:extLst>
              <a:ext uri="{FF2B5EF4-FFF2-40B4-BE49-F238E27FC236}">
                <a16:creationId xmlns:a16="http://schemas.microsoft.com/office/drawing/2014/main" id="{DB9D51AB-7DA2-45B7-A96E-5C733B39A767}"/>
              </a:ext>
            </a:extLst>
          </p:cNvPr>
          <p:cNvSpPr>
            <a:spLocks noGrp="1"/>
          </p:cNvSpPr>
          <p:nvPr>
            <p:ph type="sldNum" sz="quarter" idx="12"/>
          </p:nvPr>
        </p:nvSpPr>
        <p:spPr/>
        <p:txBody>
          <a:bodyPr/>
          <a:lstStyle/>
          <a:p>
            <a:pPr algn="ctr"/>
            <a:fld id="{0C3A1854-6B63-4059-B360-A3C4972BF0FC}" type="slidenum">
              <a:rPr lang="ko-KR" altLang="en-US" smtClean="0"/>
              <a:pPr algn="ctr"/>
              <a:t>399</a:t>
            </a:fld>
            <a:endParaRPr lang="ko-KR" altLang="en-US" dirty="0"/>
          </a:p>
        </p:txBody>
      </p:sp>
    </p:spTree>
    <p:extLst>
      <p:ext uri="{BB962C8B-B14F-4D97-AF65-F5344CB8AC3E}">
        <p14:creationId xmlns:p14="http://schemas.microsoft.com/office/powerpoint/2010/main" val="2162788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9F842-C970-8F99-219C-274AFD0B845A}"/>
              </a:ext>
            </a:extLst>
          </p:cNvPr>
          <p:cNvSpPr>
            <a:spLocks noGrp="1"/>
          </p:cNvSpPr>
          <p:nvPr>
            <p:ph type="title"/>
          </p:nvPr>
        </p:nvSpPr>
        <p:spPr/>
        <p:txBody>
          <a:bodyPr/>
          <a:lstStyle/>
          <a:p>
            <a:r>
              <a:rPr lang="en-US" dirty="0"/>
              <a:t>General Idea 1 – Technical Details</a:t>
            </a:r>
          </a:p>
        </p:txBody>
      </p:sp>
      <p:sp>
        <p:nvSpPr>
          <p:cNvPr id="3" name="Text Placeholder 2">
            <a:extLst>
              <a:ext uri="{FF2B5EF4-FFF2-40B4-BE49-F238E27FC236}">
                <a16:creationId xmlns:a16="http://schemas.microsoft.com/office/drawing/2014/main" id="{5438DB8F-4C22-80F1-2CEE-F36DBB97E73B}"/>
              </a:ext>
            </a:extLst>
          </p:cNvPr>
          <p:cNvSpPr>
            <a:spLocks noGrp="1"/>
          </p:cNvSpPr>
          <p:nvPr>
            <p:ph type="body" idx="1"/>
          </p:nvPr>
        </p:nvSpPr>
        <p:spPr/>
        <p:txBody>
          <a:bodyPr/>
          <a:lstStyle/>
          <a:p>
            <a:r>
              <a:rPr lang="en-US" dirty="0"/>
              <a:t>You should know the technical details before making an economic or financial analysis that assesses risk and required return</a:t>
            </a:r>
          </a:p>
        </p:txBody>
      </p:sp>
      <p:sp>
        <p:nvSpPr>
          <p:cNvPr id="4" name="Slide Number Placeholder 3">
            <a:extLst>
              <a:ext uri="{FF2B5EF4-FFF2-40B4-BE49-F238E27FC236}">
                <a16:creationId xmlns:a16="http://schemas.microsoft.com/office/drawing/2014/main" id="{F7431EE2-6028-4D2B-461A-D67281E760BE}"/>
              </a:ext>
            </a:extLst>
          </p:cNvPr>
          <p:cNvSpPr>
            <a:spLocks noGrp="1"/>
          </p:cNvSpPr>
          <p:nvPr>
            <p:ph type="sldNum" sz="quarter" idx="12"/>
          </p:nvPr>
        </p:nvSpPr>
        <p:spPr/>
        <p:txBody>
          <a:bodyPr/>
          <a:lstStyle/>
          <a:p>
            <a:fld id="{EB241CD2-1E45-42A3-B213-66A034DF9A3B}" type="slidenum">
              <a:rPr lang="en-GB" smtClean="0"/>
              <a:t>4</a:t>
            </a:fld>
            <a:endParaRPr lang="en-GB" dirty="0"/>
          </a:p>
        </p:txBody>
      </p:sp>
    </p:spTree>
    <p:extLst>
      <p:ext uri="{BB962C8B-B14F-4D97-AF65-F5344CB8AC3E}">
        <p14:creationId xmlns:p14="http://schemas.microsoft.com/office/powerpoint/2010/main" val="4253859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A3974-72D2-F657-C864-9874D14EB5BD}"/>
              </a:ext>
            </a:extLst>
          </p:cNvPr>
          <p:cNvSpPr>
            <a:spLocks noGrp="1"/>
          </p:cNvSpPr>
          <p:nvPr>
            <p:ph type="title"/>
          </p:nvPr>
        </p:nvSpPr>
        <p:spPr/>
        <p:txBody>
          <a:bodyPr>
            <a:normAutofit fontScale="90000"/>
          </a:bodyPr>
          <a:lstStyle/>
          <a:p>
            <a:r>
              <a:rPr lang="en-US" dirty="0"/>
              <a:t>We could also change to one day for different presentations – this is used for battery and solar</a:t>
            </a:r>
          </a:p>
        </p:txBody>
      </p:sp>
      <p:sp>
        <p:nvSpPr>
          <p:cNvPr id="3" name="Content Placeholder 2">
            <a:extLst>
              <a:ext uri="{FF2B5EF4-FFF2-40B4-BE49-F238E27FC236}">
                <a16:creationId xmlns:a16="http://schemas.microsoft.com/office/drawing/2014/main" id="{E1F7629D-1F73-4D22-2593-F6668EEA4747}"/>
              </a:ext>
            </a:extLst>
          </p:cNvPr>
          <p:cNvSpPr>
            <a:spLocks noGrp="1"/>
          </p:cNvSpPr>
          <p:nvPr>
            <p:ph idx="1"/>
          </p:nvPr>
        </p:nvSpPr>
        <p:spPr/>
        <p:txBody>
          <a:bodyPr/>
          <a:lstStyle/>
          <a:p>
            <a:r>
              <a:rPr lang="en-US" dirty="0"/>
              <a:t>Example of one day graph for Korea solar and temperature</a:t>
            </a:r>
          </a:p>
          <a:p>
            <a:r>
              <a:rPr lang="en-US" dirty="0"/>
              <a:t>Again, this is with LOOKUP and NA</a:t>
            </a:r>
          </a:p>
          <a:p>
            <a:endParaRPr lang="en-US" dirty="0"/>
          </a:p>
        </p:txBody>
      </p:sp>
      <p:sp>
        <p:nvSpPr>
          <p:cNvPr id="4" name="Slide Number Placeholder 3">
            <a:extLst>
              <a:ext uri="{FF2B5EF4-FFF2-40B4-BE49-F238E27FC236}">
                <a16:creationId xmlns:a16="http://schemas.microsoft.com/office/drawing/2014/main" id="{EE6F43B9-0876-B127-61F3-E51CE6694E13}"/>
              </a:ext>
            </a:extLst>
          </p:cNvPr>
          <p:cNvSpPr>
            <a:spLocks noGrp="1"/>
          </p:cNvSpPr>
          <p:nvPr>
            <p:ph type="sldNum" sz="quarter" idx="12"/>
          </p:nvPr>
        </p:nvSpPr>
        <p:spPr/>
        <p:txBody>
          <a:bodyPr/>
          <a:lstStyle/>
          <a:p>
            <a:fld id="{EB241CD2-1E45-42A3-B213-66A034DF9A3B}" type="slidenum">
              <a:rPr lang="en-GB" smtClean="0"/>
              <a:t>40</a:t>
            </a:fld>
            <a:endParaRPr lang="en-GB" dirty="0"/>
          </a:p>
        </p:txBody>
      </p:sp>
      <p:pic>
        <p:nvPicPr>
          <p:cNvPr id="6" name="Picture 5">
            <a:extLst>
              <a:ext uri="{FF2B5EF4-FFF2-40B4-BE49-F238E27FC236}">
                <a16:creationId xmlns:a16="http://schemas.microsoft.com/office/drawing/2014/main" id="{43AE159F-AFBF-F3B4-1B6D-A627F560C335}"/>
              </a:ext>
            </a:extLst>
          </p:cNvPr>
          <p:cNvPicPr>
            <a:picLocks noChangeAspect="1"/>
          </p:cNvPicPr>
          <p:nvPr/>
        </p:nvPicPr>
        <p:blipFill>
          <a:blip r:embed="rId2"/>
          <a:stretch>
            <a:fillRect/>
          </a:stretch>
        </p:blipFill>
        <p:spPr>
          <a:xfrm>
            <a:off x="1359533" y="2177207"/>
            <a:ext cx="6228937" cy="4540721"/>
          </a:xfrm>
          <a:prstGeom prst="rect">
            <a:avLst/>
          </a:prstGeom>
        </p:spPr>
      </p:pic>
    </p:spTree>
    <p:extLst>
      <p:ext uri="{BB962C8B-B14F-4D97-AF65-F5344CB8AC3E}">
        <p14:creationId xmlns:p14="http://schemas.microsoft.com/office/powerpoint/2010/main" val="997223393"/>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BABBA9-CCBB-411F-9E7A-95BB33348C0E}"/>
              </a:ext>
            </a:extLst>
          </p:cNvPr>
          <p:cNvSpPr>
            <a:spLocks noGrp="1"/>
          </p:cNvSpPr>
          <p:nvPr>
            <p:ph type="title"/>
          </p:nvPr>
        </p:nvSpPr>
        <p:spPr/>
        <p:txBody>
          <a:bodyPr/>
          <a:lstStyle/>
          <a:p>
            <a:r>
              <a:rPr lang="en-US" dirty="0"/>
              <a:t>Degradation</a:t>
            </a:r>
            <a:endParaRPr lang="en-CH" dirty="0"/>
          </a:p>
        </p:txBody>
      </p:sp>
      <p:sp>
        <p:nvSpPr>
          <p:cNvPr id="2" name="Content Placeholder 1">
            <a:extLst>
              <a:ext uri="{FF2B5EF4-FFF2-40B4-BE49-F238E27FC236}">
                <a16:creationId xmlns:a16="http://schemas.microsoft.com/office/drawing/2014/main" id="{F3B4DCD6-75F5-4C8C-A4CF-F22E9C399BAA}"/>
              </a:ext>
            </a:extLst>
          </p:cNvPr>
          <p:cNvSpPr>
            <a:spLocks noGrp="1"/>
          </p:cNvSpPr>
          <p:nvPr>
            <p:ph idx="1"/>
          </p:nvPr>
        </p:nvSpPr>
        <p:spPr/>
        <p:txBody>
          <a:bodyPr/>
          <a:lstStyle/>
          <a:p>
            <a:r>
              <a:rPr lang="en-US" dirty="0"/>
              <a:t>Different batteries have different degradation.</a:t>
            </a:r>
          </a:p>
          <a:p>
            <a:endParaRPr lang="en-CH" dirty="0"/>
          </a:p>
        </p:txBody>
      </p:sp>
      <p:sp>
        <p:nvSpPr>
          <p:cNvPr id="4" name="Slide Number Placeholder 3">
            <a:extLst>
              <a:ext uri="{FF2B5EF4-FFF2-40B4-BE49-F238E27FC236}">
                <a16:creationId xmlns:a16="http://schemas.microsoft.com/office/drawing/2014/main" id="{4EC2ADCB-CA4D-4911-AD12-D4A66A212C19}"/>
              </a:ext>
            </a:extLst>
          </p:cNvPr>
          <p:cNvSpPr>
            <a:spLocks noGrp="1"/>
          </p:cNvSpPr>
          <p:nvPr>
            <p:ph type="sldNum" sz="quarter" idx="12"/>
          </p:nvPr>
        </p:nvSpPr>
        <p:spPr/>
        <p:txBody>
          <a:bodyPr/>
          <a:lstStyle/>
          <a:p>
            <a:pPr algn="ctr"/>
            <a:fld id="{0C3A1854-6B63-4059-B360-A3C4972BF0FC}" type="slidenum">
              <a:rPr lang="ko-KR" altLang="en-US" smtClean="0"/>
              <a:pPr algn="ctr"/>
              <a:t>400</a:t>
            </a:fld>
            <a:endParaRPr lang="ko-KR" altLang="en-US" dirty="0"/>
          </a:p>
        </p:txBody>
      </p:sp>
      <p:pic>
        <p:nvPicPr>
          <p:cNvPr id="5" name="Picture 4">
            <a:extLst>
              <a:ext uri="{FF2B5EF4-FFF2-40B4-BE49-F238E27FC236}">
                <a16:creationId xmlns:a16="http://schemas.microsoft.com/office/drawing/2014/main" id="{DE320B63-54FB-4474-84C7-17B72D99A31B}"/>
              </a:ext>
            </a:extLst>
          </p:cNvPr>
          <p:cNvPicPr>
            <a:picLocks noChangeAspect="1"/>
          </p:cNvPicPr>
          <p:nvPr/>
        </p:nvPicPr>
        <p:blipFill>
          <a:blip r:embed="rId2"/>
          <a:stretch>
            <a:fillRect/>
          </a:stretch>
        </p:blipFill>
        <p:spPr>
          <a:xfrm>
            <a:off x="246218" y="2029115"/>
            <a:ext cx="8651564" cy="3534955"/>
          </a:xfrm>
          <a:prstGeom prst="rect">
            <a:avLst/>
          </a:prstGeom>
        </p:spPr>
      </p:pic>
    </p:spTree>
    <p:extLst>
      <p:ext uri="{BB962C8B-B14F-4D97-AF65-F5344CB8AC3E}">
        <p14:creationId xmlns:p14="http://schemas.microsoft.com/office/powerpoint/2010/main" val="2169219047"/>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2B66DF-B96F-4E16-8ECD-A92BF7C5FAB2}"/>
              </a:ext>
            </a:extLst>
          </p:cNvPr>
          <p:cNvSpPr>
            <a:spLocks noGrp="1"/>
          </p:cNvSpPr>
          <p:nvPr>
            <p:ph type="title"/>
          </p:nvPr>
        </p:nvSpPr>
        <p:spPr/>
        <p:txBody>
          <a:bodyPr/>
          <a:lstStyle/>
          <a:p>
            <a:r>
              <a:rPr lang="en-US" dirty="0"/>
              <a:t>Degradation and Age</a:t>
            </a:r>
            <a:endParaRPr lang="en-CH" dirty="0"/>
          </a:p>
        </p:txBody>
      </p:sp>
      <p:sp>
        <p:nvSpPr>
          <p:cNvPr id="2" name="Content Placeholder 1">
            <a:extLst>
              <a:ext uri="{FF2B5EF4-FFF2-40B4-BE49-F238E27FC236}">
                <a16:creationId xmlns:a16="http://schemas.microsoft.com/office/drawing/2014/main" id="{B20016E8-8AE9-43DB-8E45-23A96A468C90}"/>
              </a:ext>
            </a:extLst>
          </p:cNvPr>
          <p:cNvSpPr>
            <a:spLocks noGrp="1"/>
          </p:cNvSpPr>
          <p:nvPr>
            <p:ph idx="1"/>
          </p:nvPr>
        </p:nvSpPr>
        <p:spPr/>
        <p:txBody>
          <a:bodyPr/>
          <a:lstStyle/>
          <a:p>
            <a:r>
              <a:rPr lang="en-US" dirty="0"/>
              <a:t>Compute the implied annual degradation</a:t>
            </a:r>
          </a:p>
          <a:p>
            <a:endParaRPr lang="en-CH" dirty="0"/>
          </a:p>
        </p:txBody>
      </p:sp>
      <p:sp>
        <p:nvSpPr>
          <p:cNvPr id="4" name="Slide Number Placeholder 3">
            <a:extLst>
              <a:ext uri="{FF2B5EF4-FFF2-40B4-BE49-F238E27FC236}">
                <a16:creationId xmlns:a16="http://schemas.microsoft.com/office/drawing/2014/main" id="{EEF74860-527D-4BA7-8F85-60F11BB077C6}"/>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401</a:t>
            </a:fld>
            <a:endParaRPr lang="ko-KR" altLang="en-US" dirty="0"/>
          </a:p>
        </p:txBody>
      </p:sp>
      <p:pic>
        <p:nvPicPr>
          <p:cNvPr id="5" name="Picture 4">
            <a:extLst>
              <a:ext uri="{FF2B5EF4-FFF2-40B4-BE49-F238E27FC236}">
                <a16:creationId xmlns:a16="http://schemas.microsoft.com/office/drawing/2014/main" id="{FF9FAB72-B6AA-42AE-AF3D-F149138E0B95}"/>
              </a:ext>
            </a:extLst>
          </p:cNvPr>
          <p:cNvPicPr>
            <a:picLocks noChangeAspect="1"/>
          </p:cNvPicPr>
          <p:nvPr/>
        </p:nvPicPr>
        <p:blipFill>
          <a:blip r:embed="rId2"/>
          <a:stretch>
            <a:fillRect/>
          </a:stretch>
        </p:blipFill>
        <p:spPr>
          <a:xfrm>
            <a:off x="242608" y="2131678"/>
            <a:ext cx="7405694" cy="4618372"/>
          </a:xfrm>
          <a:prstGeom prst="rect">
            <a:avLst/>
          </a:prstGeom>
        </p:spPr>
      </p:pic>
    </p:spTree>
    <p:extLst>
      <p:ext uri="{BB962C8B-B14F-4D97-AF65-F5344CB8AC3E}">
        <p14:creationId xmlns:p14="http://schemas.microsoft.com/office/powerpoint/2010/main" val="102033522"/>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F9EB24-C079-4874-BABC-F3DFFAD1F227}"/>
              </a:ext>
            </a:extLst>
          </p:cNvPr>
          <p:cNvSpPr>
            <a:spLocks noGrp="1"/>
          </p:cNvSpPr>
          <p:nvPr>
            <p:ph type="title"/>
          </p:nvPr>
        </p:nvSpPr>
        <p:spPr/>
        <p:txBody>
          <a:bodyPr/>
          <a:lstStyle/>
          <a:p>
            <a:r>
              <a:rPr lang="en-US" dirty="0"/>
              <a:t>Questions Regarding Degradation</a:t>
            </a:r>
            <a:endParaRPr lang="en-CH" dirty="0"/>
          </a:p>
        </p:txBody>
      </p:sp>
      <p:sp>
        <p:nvSpPr>
          <p:cNvPr id="2" name="Content Placeholder 1">
            <a:extLst>
              <a:ext uri="{FF2B5EF4-FFF2-40B4-BE49-F238E27FC236}">
                <a16:creationId xmlns:a16="http://schemas.microsoft.com/office/drawing/2014/main" id="{AA76FCA6-33A2-47A4-8241-2937B44EEE89}"/>
              </a:ext>
            </a:extLst>
          </p:cNvPr>
          <p:cNvSpPr>
            <a:spLocks noGrp="1"/>
          </p:cNvSpPr>
          <p:nvPr>
            <p:ph idx="1"/>
          </p:nvPr>
        </p:nvSpPr>
        <p:spPr/>
        <p:txBody>
          <a:bodyPr/>
          <a:lstStyle/>
          <a:p>
            <a:r>
              <a:rPr lang="en-US" dirty="0"/>
              <a:t>Traditional lithium ion-batteries begin to degrade after a few hundred cycles of fully charging and fully discharging, or 1,000 cycles at most. </a:t>
            </a:r>
          </a:p>
          <a:p>
            <a:endParaRPr lang="en-US" dirty="0"/>
          </a:p>
          <a:p>
            <a:endParaRPr lang="en-CH" dirty="0"/>
          </a:p>
        </p:txBody>
      </p:sp>
      <p:sp>
        <p:nvSpPr>
          <p:cNvPr id="4" name="Slide Number Placeholder 3">
            <a:extLst>
              <a:ext uri="{FF2B5EF4-FFF2-40B4-BE49-F238E27FC236}">
                <a16:creationId xmlns:a16="http://schemas.microsoft.com/office/drawing/2014/main" id="{78E96DE1-230F-4D8F-9714-5BBDC6C8B486}"/>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402</a:t>
            </a:fld>
            <a:endParaRPr lang="ko-KR" altLang="en-US" dirty="0"/>
          </a:p>
        </p:txBody>
      </p:sp>
      <p:pic>
        <p:nvPicPr>
          <p:cNvPr id="5" name="Picture 4">
            <a:extLst>
              <a:ext uri="{FF2B5EF4-FFF2-40B4-BE49-F238E27FC236}">
                <a16:creationId xmlns:a16="http://schemas.microsoft.com/office/drawing/2014/main" id="{4F960604-921C-4CAF-95A7-460A399B713F}"/>
              </a:ext>
            </a:extLst>
          </p:cNvPr>
          <p:cNvPicPr>
            <a:picLocks noChangeAspect="1"/>
          </p:cNvPicPr>
          <p:nvPr/>
        </p:nvPicPr>
        <p:blipFill>
          <a:blip r:embed="rId2"/>
          <a:stretch>
            <a:fillRect/>
          </a:stretch>
        </p:blipFill>
        <p:spPr>
          <a:xfrm>
            <a:off x="487445" y="2772834"/>
            <a:ext cx="7981950" cy="2305050"/>
          </a:xfrm>
          <a:prstGeom prst="rect">
            <a:avLst/>
          </a:prstGeom>
        </p:spPr>
      </p:pic>
    </p:spTree>
    <p:extLst>
      <p:ext uri="{BB962C8B-B14F-4D97-AF65-F5344CB8AC3E}">
        <p14:creationId xmlns:p14="http://schemas.microsoft.com/office/powerpoint/2010/main" val="3036287382"/>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5F182E-3E0D-4FD1-A378-8EDD47537641}"/>
              </a:ext>
            </a:extLst>
          </p:cNvPr>
          <p:cNvSpPr>
            <a:spLocks noGrp="1"/>
          </p:cNvSpPr>
          <p:nvPr>
            <p:ph type="ctrTitle"/>
          </p:nvPr>
        </p:nvSpPr>
        <p:spPr/>
        <p:txBody>
          <a:bodyPr/>
          <a:lstStyle/>
          <a:p>
            <a:r>
              <a:rPr lang="en-US" dirty="0"/>
              <a:t>Degradation from Age and Cycling</a:t>
            </a:r>
            <a:endParaRPr lang="en-CH" dirty="0"/>
          </a:p>
        </p:txBody>
      </p:sp>
      <p:sp>
        <p:nvSpPr>
          <p:cNvPr id="4" name="Content Placeholder 3">
            <a:extLst>
              <a:ext uri="{FF2B5EF4-FFF2-40B4-BE49-F238E27FC236}">
                <a16:creationId xmlns:a16="http://schemas.microsoft.com/office/drawing/2014/main" id="{7D992A5D-01D4-4CB5-B1B8-0532BD2B2DAC}"/>
              </a:ext>
            </a:extLst>
          </p:cNvPr>
          <p:cNvSpPr>
            <a:spLocks noGrp="1"/>
          </p:cNvSpPr>
          <p:nvPr>
            <p:ph type="body" sz="quarter" idx="13"/>
          </p:nvPr>
        </p:nvSpPr>
        <p:spPr/>
        <p:txBody>
          <a:bodyPr>
            <a:normAutofit/>
          </a:bodyPr>
          <a:lstStyle/>
          <a:p>
            <a:r>
              <a:rPr lang="en-US" dirty="0"/>
              <a:t>For the annual battery degradation, the calendar capacity loss contributes more to the total capacity loss than the cycling capacity loss. The battery degradation can largely increase the energy consumption and GHG emissions of EV per km driven.</a:t>
            </a:r>
          </a:p>
          <a:p>
            <a:endParaRPr lang="en-CH" dirty="0"/>
          </a:p>
        </p:txBody>
      </p:sp>
      <p:pic>
        <p:nvPicPr>
          <p:cNvPr id="5" name="Picture 4">
            <a:extLst>
              <a:ext uri="{FF2B5EF4-FFF2-40B4-BE49-F238E27FC236}">
                <a16:creationId xmlns:a16="http://schemas.microsoft.com/office/drawing/2014/main" id="{008FD2CF-5858-4867-8BA5-D7B765B69258}"/>
              </a:ext>
            </a:extLst>
          </p:cNvPr>
          <p:cNvPicPr>
            <a:picLocks noChangeAspect="1"/>
          </p:cNvPicPr>
          <p:nvPr/>
        </p:nvPicPr>
        <p:blipFill>
          <a:blip r:embed="rId2"/>
          <a:stretch>
            <a:fillRect/>
          </a:stretch>
        </p:blipFill>
        <p:spPr>
          <a:xfrm>
            <a:off x="2193256" y="3015484"/>
            <a:ext cx="4748212" cy="3072372"/>
          </a:xfrm>
          <a:prstGeom prst="rect">
            <a:avLst/>
          </a:prstGeom>
        </p:spPr>
      </p:pic>
    </p:spTree>
    <p:extLst>
      <p:ext uri="{BB962C8B-B14F-4D97-AF65-F5344CB8AC3E}">
        <p14:creationId xmlns:p14="http://schemas.microsoft.com/office/powerpoint/2010/main" val="1219409451"/>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71A0B-E5D0-C2BA-3F56-D32D6994E84D}"/>
              </a:ext>
            </a:extLst>
          </p:cNvPr>
          <p:cNvSpPr>
            <a:spLocks noGrp="1"/>
          </p:cNvSpPr>
          <p:nvPr>
            <p:ph type="title"/>
          </p:nvPr>
        </p:nvSpPr>
        <p:spPr/>
        <p:txBody>
          <a:bodyPr>
            <a:normAutofit fontScale="90000"/>
          </a:bodyPr>
          <a:lstStyle/>
          <a:p>
            <a:r>
              <a:rPr lang="en-US" dirty="0"/>
              <a:t>Implied Degradation and Augmentation from India RFP</a:t>
            </a:r>
          </a:p>
        </p:txBody>
      </p:sp>
      <p:sp>
        <p:nvSpPr>
          <p:cNvPr id="3" name="Content Placeholder 2">
            <a:extLst>
              <a:ext uri="{FF2B5EF4-FFF2-40B4-BE49-F238E27FC236}">
                <a16:creationId xmlns:a16="http://schemas.microsoft.com/office/drawing/2014/main" id="{E3F0FF2E-762B-F0EC-2103-9771B6E614FA}"/>
              </a:ext>
            </a:extLst>
          </p:cNvPr>
          <p:cNvSpPr>
            <a:spLocks noGrp="1"/>
          </p:cNvSpPr>
          <p:nvPr>
            <p:ph idx="1"/>
          </p:nvPr>
        </p:nvSpPr>
        <p:spPr/>
        <p:txBody>
          <a:bodyPr/>
          <a:lstStyle/>
          <a:p>
            <a:r>
              <a:rPr lang="en-US" dirty="0"/>
              <a:t>Compute the annual degradation</a:t>
            </a:r>
          </a:p>
          <a:p>
            <a:endParaRPr lang="en-US" dirty="0"/>
          </a:p>
        </p:txBody>
      </p:sp>
      <p:pic>
        <p:nvPicPr>
          <p:cNvPr id="5" name="Picture 4">
            <a:extLst>
              <a:ext uri="{FF2B5EF4-FFF2-40B4-BE49-F238E27FC236}">
                <a16:creationId xmlns:a16="http://schemas.microsoft.com/office/drawing/2014/main" id="{B9C85CA9-2789-1365-C3D9-F7A39A5F8832}"/>
              </a:ext>
            </a:extLst>
          </p:cNvPr>
          <p:cNvPicPr>
            <a:picLocks noChangeAspect="1"/>
          </p:cNvPicPr>
          <p:nvPr/>
        </p:nvPicPr>
        <p:blipFill>
          <a:blip r:embed="rId2"/>
          <a:stretch>
            <a:fillRect/>
          </a:stretch>
        </p:blipFill>
        <p:spPr>
          <a:xfrm>
            <a:off x="3020917" y="1375447"/>
            <a:ext cx="6123083" cy="4696170"/>
          </a:xfrm>
          <a:prstGeom prst="rect">
            <a:avLst/>
          </a:prstGeom>
        </p:spPr>
      </p:pic>
      <p:sp>
        <p:nvSpPr>
          <p:cNvPr id="6" name="TextBox 5">
            <a:extLst>
              <a:ext uri="{FF2B5EF4-FFF2-40B4-BE49-F238E27FC236}">
                <a16:creationId xmlns:a16="http://schemas.microsoft.com/office/drawing/2014/main" id="{D9EC5A68-EA89-12DC-989D-702A1DF0985A}"/>
              </a:ext>
            </a:extLst>
          </p:cNvPr>
          <p:cNvSpPr txBox="1"/>
          <p:nvPr/>
        </p:nvSpPr>
        <p:spPr>
          <a:xfrm>
            <a:off x="304800" y="2632841"/>
            <a:ext cx="2716117" cy="2585323"/>
          </a:xfrm>
          <a:prstGeom prst="rect">
            <a:avLst/>
          </a:prstGeom>
          <a:solidFill>
            <a:srgbClr val="FFFF00"/>
          </a:solidFill>
        </p:spPr>
        <p:txBody>
          <a:bodyPr wrap="square" rtlCol="0">
            <a:spAutoFit/>
          </a:bodyPr>
          <a:lstStyle/>
          <a:p>
            <a:r>
              <a:rPr lang="en-US" dirty="0"/>
              <a:t>Annual degradation</a:t>
            </a:r>
          </a:p>
          <a:p>
            <a:endParaRPr lang="en-US" dirty="0"/>
          </a:p>
          <a:p>
            <a:r>
              <a:rPr lang="en-US" dirty="0"/>
              <a:t>.7 = (1-annual) ^ (12)</a:t>
            </a:r>
          </a:p>
          <a:p>
            <a:endParaRPr lang="en-US" dirty="0"/>
          </a:p>
          <a:p>
            <a:r>
              <a:rPr lang="en-US" dirty="0"/>
              <a:t>.7 ^ (1/12) = 1 – annual</a:t>
            </a:r>
          </a:p>
          <a:p>
            <a:endParaRPr lang="en-US" dirty="0"/>
          </a:p>
          <a:p>
            <a:r>
              <a:rPr lang="en-US" dirty="0"/>
              <a:t>Annual = 1 - .7 ^ (1/12)</a:t>
            </a:r>
          </a:p>
          <a:p>
            <a:endParaRPr lang="en-US" dirty="0"/>
          </a:p>
          <a:p>
            <a:r>
              <a:rPr lang="en-US" dirty="0"/>
              <a:t>Annual = </a:t>
            </a:r>
          </a:p>
        </p:txBody>
      </p:sp>
    </p:spTree>
    <p:extLst>
      <p:ext uri="{BB962C8B-B14F-4D97-AF65-F5344CB8AC3E}">
        <p14:creationId xmlns:p14="http://schemas.microsoft.com/office/powerpoint/2010/main" val="447231876"/>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8217A-75A5-2795-8CB3-DF353CC83393}"/>
              </a:ext>
            </a:extLst>
          </p:cNvPr>
          <p:cNvSpPr>
            <a:spLocks noGrp="1"/>
          </p:cNvSpPr>
          <p:nvPr>
            <p:ph type="title"/>
          </p:nvPr>
        </p:nvSpPr>
        <p:spPr/>
        <p:txBody>
          <a:bodyPr/>
          <a:lstStyle/>
          <a:p>
            <a:r>
              <a:rPr lang="en-US" dirty="0"/>
              <a:t>Degradation, Cycles and Battery Life</a:t>
            </a:r>
          </a:p>
        </p:txBody>
      </p:sp>
      <p:sp>
        <p:nvSpPr>
          <p:cNvPr id="3" name="Content Placeholder 2">
            <a:extLst>
              <a:ext uri="{FF2B5EF4-FFF2-40B4-BE49-F238E27FC236}">
                <a16:creationId xmlns:a16="http://schemas.microsoft.com/office/drawing/2014/main" id="{0552CE24-29A2-D9D9-47AD-37911951CE6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CC06B505-47F6-6880-BAC1-048C48684004}"/>
              </a:ext>
            </a:extLst>
          </p:cNvPr>
          <p:cNvPicPr>
            <a:picLocks noChangeAspect="1"/>
          </p:cNvPicPr>
          <p:nvPr/>
        </p:nvPicPr>
        <p:blipFill>
          <a:blip r:embed="rId2"/>
          <a:stretch>
            <a:fillRect/>
          </a:stretch>
        </p:blipFill>
        <p:spPr>
          <a:xfrm>
            <a:off x="536027" y="1465288"/>
            <a:ext cx="7394028" cy="5219842"/>
          </a:xfrm>
          <a:prstGeom prst="rect">
            <a:avLst/>
          </a:prstGeom>
        </p:spPr>
      </p:pic>
    </p:spTree>
    <p:extLst>
      <p:ext uri="{BB962C8B-B14F-4D97-AF65-F5344CB8AC3E}">
        <p14:creationId xmlns:p14="http://schemas.microsoft.com/office/powerpoint/2010/main" val="1294675931"/>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4CB8-610C-1BDA-D8AC-62CF685599CD}"/>
              </a:ext>
            </a:extLst>
          </p:cNvPr>
          <p:cNvSpPr>
            <a:spLocks noGrp="1"/>
          </p:cNvSpPr>
          <p:nvPr>
            <p:ph type="title"/>
          </p:nvPr>
        </p:nvSpPr>
        <p:spPr/>
        <p:txBody>
          <a:bodyPr/>
          <a:lstStyle/>
          <a:p>
            <a:r>
              <a:rPr lang="en-US" dirty="0"/>
              <a:t>Degradation in PPA</a:t>
            </a:r>
          </a:p>
        </p:txBody>
      </p:sp>
      <p:sp>
        <p:nvSpPr>
          <p:cNvPr id="3" name="Content Placeholder 2">
            <a:extLst>
              <a:ext uri="{FF2B5EF4-FFF2-40B4-BE49-F238E27FC236}">
                <a16:creationId xmlns:a16="http://schemas.microsoft.com/office/drawing/2014/main" id="{87456711-7DA7-AEF9-E9E5-EECB3013683F}"/>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40514D9F-0FBD-AD08-575F-261AC0C03CD5}"/>
              </a:ext>
            </a:extLst>
          </p:cNvPr>
          <p:cNvPicPr>
            <a:picLocks noChangeAspect="1"/>
          </p:cNvPicPr>
          <p:nvPr/>
        </p:nvPicPr>
        <p:blipFill>
          <a:blip r:embed="rId2"/>
          <a:stretch>
            <a:fillRect/>
          </a:stretch>
        </p:blipFill>
        <p:spPr>
          <a:xfrm>
            <a:off x="1291901" y="1047647"/>
            <a:ext cx="5868219" cy="3057952"/>
          </a:xfrm>
          <a:prstGeom prst="rect">
            <a:avLst/>
          </a:prstGeom>
        </p:spPr>
      </p:pic>
      <p:pic>
        <p:nvPicPr>
          <p:cNvPr id="7" name="Picture 6">
            <a:extLst>
              <a:ext uri="{FF2B5EF4-FFF2-40B4-BE49-F238E27FC236}">
                <a16:creationId xmlns:a16="http://schemas.microsoft.com/office/drawing/2014/main" id="{DD667544-712D-BE60-ADF2-6393AE0F02AD}"/>
              </a:ext>
            </a:extLst>
          </p:cNvPr>
          <p:cNvPicPr>
            <a:picLocks noChangeAspect="1"/>
          </p:cNvPicPr>
          <p:nvPr/>
        </p:nvPicPr>
        <p:blipFill>
          <a:blip r:embed="rId3"/>
          <a:stretch>
            <a:fillRect/>
          </a:stretch>
        </p:blipFill>
        <p:spPr>
          <a:xfrm>
            <a:off x="1691611" y="4144101"/>
            <a:ext cx="5430008" cy="1295581"/>
          </a:xfrm>
          <a:prstGeom prst="rect">
            <a:avLst/>
          </a:prstGeom>
        </p:spPr>
      </p:pic>
    </p:spTree>
    <p:extLst>
      <p:ext uri="{BB962C8B-B14F-4D97-AF65-F5344CB8AC3E}">
        <p14:creationId xmlns:p14="http://schemas.microsoft.com/office/powerpoint/2010/main" val="1352605464"/>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44853-6423-ED36-035F-EEB79625B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DE3723-2899-47C7-AC80-F761F6291BDE}"/>
              </a:ext>
            </a:extLst>
          </p:cNvPr>
          <p:cNvSpPr>
            <a:spLocks noGrp="1"/>
          </p:cNvSpPr>
          <p:nvPr>
            <p:ph type="title"/>
          </p:nvPr>
        </p:nvSpPr>
        <p:spPr/>
        <p:txBody>
          <a:bodyPr>
            <a:normAutofit/>
          </a:bodyPr>
          <a:lstStyle/>
          <a:p>
            <a:r>
              <a:rPr lang="en-US" dirty="0"/>
              <a:t>Modelling Degradation in LCOE Calculation</a:t>
            </a:r>
          </a:p>
        </p:txBody>
      </p:sp>
      <p:sp>
        <p:nvSpPr>
          <p:cNvPr id="3" name="Content Placeholder 2">
            <a:extLst>
              <a:ext uri="{FF2B5EF4-FFF2-40B4-BE49-F238E27FC236}">
                <a16:creationId xmlns:a16="http://schemas.microsoft.com/office/drawing/2014/main" id="{9F5F1549-7C28-EC8A-E38F-04B30517FE20}"/>
              </a:ext>
            </a:extLst>
          </p:cNvPr>
          <p:cNvSpPr>
            <a:spLocks noGrp="1"/>
          </p:cNvSpPr>
          <p:nvPr>
            <p:ph idx="1"/>
          </p:nvPr>
        </p:nvSpPr>
        <p:spPr/>
        <p:txBody>
          <a:bodyPr>
            <a:normAutofit/>
          </a:bodyPr>
          <a:lstStyle/>
          <a:p>
            <a:r>
              <a:rPr lang="en-US" sz="2000" dirty="0"/>
              <a:t>Can model as the inverse of inflation</a:t>
            </a:r>
          </a:p>
          <a:p>
            <a:r>
              <a:rPr lang="en-US" sz="2000" dirty="0"/>
              <a:t>Adjusted IRR = (1+Base IRR)/(1-Degradation)</a:t>
            </a:r>
          </a:p>
          <a:p>
            <a:r>
              <a:rPr lang="en-US" sz="2000" dirty="0"/>
              <a:t>Also need an adjustment to O&amp;M cost because the same O&amp;M cost results in less production</a:t>
            </a:r>
          </a:p>
          <a:p>
            <a:r>
              <a:rPr lang="en-US" sz="2000" dirty="0"/>
              <a:t>Can use the formula</a:t>
            </a:r>
          </a:p>
          <a:p>
            <a:r>
              <a:rPr lang="en-US" sz="2000" dirty="0"/>
              <a:t>Adjustment Factor = PV(Adjusted IRR, Life, -1)/PV(Base IRR, Life, -1)</a:t>
            </a:r>
          </a:p>
        </p:txBody>
      </p:sp>
    </p:spTree>
    <p:extLst>
      <p:ext uri="{BB962C8B-B14F-4D97-AF65-F5344CB8AC3E}">
        <p14:creationId xmlns:p14="http://schemas.microsoft.com/office/powerpoint/2010/main" val="2042773789"/>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D6971-FD74-996B-30E6-28F1B348E5E2}"/>
              </a:ext>
            </a:extLst>
          </p:cNvPr>
          <p:cNvSpPr>
            <a:spLocks noGrp="1"/>
          </p:cNvSpPr>
          <p:nvPr>
            <p:ph type="title"/>
          </p:nvPr>
        </p:nvSpPr>
        <p:spPr/>
        <p:txBody>
          <a:bodyPr/>
          <a:lstStyle/>
          <a:p>
            <a:r>
              <a:rPr lang="en-US" dirty="0"/>
              <a:t>Increased Degradation with Worse Solar</a:t>
            </a:r>
          </a:p>
        </p:txBody>
      </p:sp>
      <p:sp>
        <p:nvSpPr>
          <p:cNvPr id="3" name="Content Placeholder 2">
            <a:extLst>
              <a:ext uri="{FF2B5EF4-FFF2-40B4-BE49-F238E27FC236}">
                <a16:creationId xmlns:a16="http://schemas.microsoft.com/office/drawing/2014/main" id="{F842F8E8-2A80-5BEE-AFFA-FAA4EF192DB9}"/>
              </a:ext>
            </a:extLst>
          </p:cNvPr>
          <p:cNvSpPr>
            <a:spLocks noGrp="1"/>
          </p:cNvSpPr>
          <p:nvPr>
            <p:ph idx="1"/>
          </p:nvPr>
        </p:nvSpPr>
        <p:spPr/>
        <p:txBody>
          <a:bodyPr/>
          <a:lstStyle/>
          <a:p>
            <a:r>
              <a:rPr lang="en-US" dirty="0"/>
              <a:t>The price increases to 19.8 cents per kWh. </a:t>
            </a:r>
          </a:p>
        </p:txBody>
      </p:sp>
      <p:pic>
        <p:nvPicPr>
          <p:cNvPr id="5" name="Picture 4">
            <a:extLst>
              <a:ext uri="{FF2B5EF4-FFF2-40B4-BE49-F238E27FC236}">
                <a16:creationId xmlns:a16="http://schemas.microsoft.com/office/drawing/2014/main" id="{191AFB8E-1666-5ACD-3746-E0D215FDCA15}"/>
              </a:ext>
            </a:extLst>
          </p:cNvPr>
          <p:cNvPicPr>
            <a:picLocks noChangeAspect="1"/>
          </p:cNvPicPr>
          <p:nvPr/>
        </p:nvPicPr>
        <p:blipFill>
          <a:blip r:embed="rId2"/>
          <a:stretch>
            <a:fillRect/>
          </a:stretch>
        </p:blipFill>
        <p:spPr>
          <a:xfrm>
            <a:off x="765439" y="1744148"/>
            <a:ext cx="6939584" cy="4297487"/>
          </a:xfrm>
          <a:prstGeom prst="rect">
            <a:avLst/>
          </a:prstGeom>
        </p:spPr>
      </p:pic>
    </p:spTree>
    <p:extLst>
      <p:ext uri="{BB962C8B-B14F-4D97-AF65-F5344CB8AC3E}">
        <p14:creationId xmlns:p14="http://schemas.microsoft.com/office/powerpoint/2010/main" val="1678769588"/>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A8886-5A34-4CC6-A3CD-E614A3E8A9D4}"/>
              </a:ext>
            </a:extLst>
          </p:cNvPr>
          <p:cNvSpPr>
            <a:spLocks noGrp="1"/>
          </p:cNvSpPr>
          <p:nvPr>
            <p:ph type="ctrTitle"/>
          </p:nvPr>
        </p:nvSpPr>
        <p:spPr/>
        <p:txBody>
          <a:bodyPr/>
          <a:lstStyle/>
          <a:p>
            <a:r>
              <a:rPr lang="en-US" dirty="0"/>
              <a:t>Operating Characteristic 5</a:t>
            </a:r>
            <a:br>
              <a:rPr lang="en-US" dirty="0"/>
            </a:br>
            <a:r>
              <a:rPr lang="en-US" dirty="0"/>
              <a:t>Round Trip Efficiency</a:t>
            </a:r>
          </a:p>
        </p:txBody>
      </p:sp>
    </p:spTree>
    <p:extLst>
      <p:ext uri="{BB962C8B-B14F-4D97-AF65-F5344CB8AC3E}">
        <p14:creationId xmlns:p14="http://schemas.microsoft.com/office/powerpoint/2010/main" val="1325059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4ECB8-E3DE-FA94-E9F1-5A79C5314039}"/>
              </a:ext>
            </a:extLst>
          </p:cNvPr>
          <p:cNvSpPr>
            <a:spLocks noGrp="1"/>
          </p:cNvSpPr>
          <p:nvPr>
            <p:ph type="title"/>
          </p:nvPr>
        </p:nvSpPr>
        <p:spPr/>
        <p:txBody>
          <a:bodyPr/>
          <a:lstStyle/>
          <a:p>
            <a:r>
              <a:rPr lang="en-US" dirty="0"/>
              <a:t>Average Solar by Year – Little Variation</a:t>
            </a:r>
          </a:p>
        </p:txBody>
      </p:sp>
      <p:sp>
        <p:nvSpPr>
          <p:cNvPr id="3" name="Content Placeholder 2">
            <a:extLst>
              <a:ext uri="{FF2B5EF4-FFF2-40B4-BE49-F238E27FC236}">
                <a16:creationId xmlns:a16="http://schemas.microsoft.com/office/drawing/2014/main" id="{6FD69381-5141-1CBE-69E8-A5EE6FE3A194}"/>
              </a:ext>
            </a:extLst>
          </p:cNvPr>
          <p:cNvSpPr>
            <a:spLocks noGrp="1"/>
          </p:cNvSpPr>
          <p:nvPr>
            <p:ph idx="1"/>
          </p:nvPr>
        </p:nvSpPr>
        <p:spPr/>
        <p:txBody>
          <a:bodyPr/>
          <a:lstStyle/>
          <a:p>
            <a:r>
              <a:rPr lang="en-US" dirty="0"/>
              <a:t>With the long-term data you can compute the variation in solar per year</a:t>
            </a:r>
          </a:p>
          <a:p>
            <a:r>
              <a:rPr lang="en-US" dirty="0"/>
              <a:t>You can see the lack of variation in solar from year to year.</a:t>
            </a:r>
          </a:p>
          <a:p>
            <a:r>
              <a:rPr lang="en-US" dirty="0"/>
              <a:t>Standard deviation allows you to compute P90 with NORMSIM. </a:t>
            </a:r>
          </a:p>
          <a:p>
            <a:r>
              <a:rPr lang="en-US" dirty="0"/>
              <a:t>This is not meant to be too technical</a:t>
            </a:r>
          </a:p>
        </p:txBody>
      </p:sp>
      <p:pic>
        <p:nvPicPr>
          <p:cNvPr id="5" name="Picture 4">
            <a:extLst>
              <a:ext uri="{FF2B5EF4-FFF2-40B4-BE49-F238E27FC236}">
                <a16:creationId xmlns:a16="http://schemas.microsoft.com/office/drawing/2014/main" id="{F191BD0D-22A6-9EE4-C19C-FB3566A7ABA0}"/>
              </a:ext>
            </a:extLst>
          </p:cNvPr>
          <p:cNvPicPr>
            <a:picLocks noChangeAspect="1"/>
          </p:cNvPicPr>
          <p:nvPr/>
        </p:nvPicPr>
        <p:blipFill>
          <a:blip r:embed="rId2"/>
          <a:stretch>
            <a:fillRect/>
          </a:stretch>
        </p:blipFill>
        <p:spPr>
          <a:xfrm>
            <a:off x="3053248" y="2215557"/>
            <a:ext cx="5260879" cy="3847508"/>
          </a:xfrm>
          <a:prstGeom prst="rect">
            <a:avLst/>
          </a:prstGeom>
        </p:spPr>
      </p:pic>
      <p:sp>
        <p:nvSpPr>
          <p:cNvPr id="4" name="TextBox 3">
            <a:extLst>
              <a:ext uri="{FF2B5EF4-FFF2-40B4-BE49-F238E27FC236}">
                <a16:creationId xmlns:a16="http://schemas.microsoft.com/office/drawing/2014/main" id="{3CC8F2B0-3BE2-4243-6552-9CAB91DC4B13}"/>
              </a:ext>
            </a:extLst>
          </p:cNvPr>
          <p:cNvSpPr txBox="1"/>
          <p:nvPr/>
        </p:nvSpPr>
        <p:spPr>
          <a:xfrm>
            <a:off x="452230" y="2777987"/>
            <a:ext cx="1883466" cy="2308324"/>
          </a:xfrm>
          <a:prstGeom prst="rect">
            <a:avLst/>
          </a:prstGeom>
          <a:solidFill>
            <a:srgbClr val="FFFF00"/>
          </a:solidFill>
        </p:spPr>
        <p:txBody>
          <a:bodyPr wrap="square" rtlCol="0">
            <a:spAutoFit/>
          </a:bodyPr>
          <a:lstStyle/>
          <a:p>
            <a:r>
              <a:rPr lang="en-US" dirty="0"/>
              <a:t>This risk is easy, and it is mean reverting. </a:t>
            </a:r>
          </a:p>
          <a:p>
            <a:endParaRPr lang="en-US" dirty="0"/>
          </a:p>
          <a:p>
            <a:r>
              <a:rPr lang="en-US" dirty="0"/>
              <a:t>The technical risks discussed next are much more important</a:t>
            </a:r>
          </a:p>
        </p:txBody>
      </p:sp>
    </p:spTree>
    <p:extLst>
      <p:ext uri="{BB962C8B-B14F-4D97-AF65-F5344CB8AC3E}">
        <p14:creationId xmlns:p14="http://schemas.microsoft.com/office/powerpoint/2010/main" val="4294770543"/>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50C34E-0851-4E62-A63C-EDD0503324C8}"/>
              </a:ext>
            </a:extLst>
          </p:cNvPr>
          <p:cNvSpPr>
            <a:spLocks noGrp="1"/>
          </p:cNvSpPr>
          <p:nvPr>
            <p:ph type="title"/>
          </p:nvPr>
        </p:nvSpPr>
        <p:spPr/>
        <p:txBody>
          <a:bodyPr/>
          <a:lstStyle/>
          <a:p>
            <a:r>
              <a:rPr lang="en-US" dirty="0"/>
              <a:t>Roundtrip Efficiency</a:t>
            </a:r>
            <a:endParaRPr lang="en-CH" dirty="0"/>
          </a:p>
        </p:txBody>
      </p:sp>
      <p:sp>
        <p:nvSpPr>
          <p:cNvPr id="4" name="Content Placeholder 3">
            <a:extLst>
              <a:ext uri="{FF2B5EF4-FFF2-40B4-BE49-F238E27FC236}">
                <a16:creationId xmlns:a16="http://schemas.microsoft.com/office/drawing/2014/main" id="{B70CD514-A8AE-4080-AFCE-430D245EC199}"/>
              </a:ext>
            </a:extLst>
          </p:cNvPr>
          <p:cNvSpPr>
            <a:spLocks noGrp="1"/>
          </p:cNvSpPr>
          <p:nvPr>
            <p:ph idx="1"/>
          </p:nvPr>
        </p:nvSpPr>
        <p:spPr/>
        <p:txBody>
          <a:bodyPr>
            <a:normAutofit/>
          </a:bodyPr>
          <a:lstStyle/>
          <a:p>
            <a:r>
              <a:rPr lang="en-US" sz="2000" dirty="0"/>
              <a:t>Efficiency is the charging and discharging efficiency or losses during cycle use.  The kWh capacity is measured at the discharge.</a:t>
            </a:r>
          </a:p>
          <a:p>
            <a:r>
              <a:rPr lang="en-US" sz="2000" dirty="0"/>
              <a:t>The transfer of energy from one form to another (in the case of batteries from electrical to chemical energy) will always result in some losses. </a:t>
            </a:r>
          </a:p>
          <a:p>
            <a:r>
              <a:rPr lang="en-US" sz="2000" dirty="0"/>
              <a:t>Generally, charge/discharge losses from a lead-acid based battery is close to 20% </a:t>
            </a:r>
          </a:p>
          <a:p>
            <a:r>
              <a:rPr lang="en-US" sz="2000" dirty="0"/>
              <a:t>Most new lithium-based batteries can be as low as 2% but generally in the 5-8% range.</a:t>
            </a:r>
            <a:endParaRPr lang="en-CH" sz="2000" dirty="0"/>
          </a:p>
        </p:txBody>
      </p:sp>
    </p:spTree>
    <p:extLst>
      <p:ext uri="{BB962C8B-B14F-4D97-AF65-F5344CB8AC3E}">
        <p14:creationId xmlns:p14="http://schemas.microsoft.com/office/powerpoint/2010/main" val="1109888845"/>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9474-456E-59D7-108F-97AF3E010A7B}"/>
              </a:ext>
            </a:extLst>
          </p:cNvPr>
          <p:cNvSpPr>
            <a:spLocks noGrp="1"/>
          </p:cNvSpPr>
          <p:nvPr>
            <p:ph type="title"/>
          </p:nvPr>
        </p:nvSpPr>
        <p:spPr/>
        <p:txBody>
          <a:bodyPr>
            <a:normAutofit fontScale="90000"/>
          </a:bodyPr>
          <a:lstStyle/>
          <a:p>
            <a:r>
              <a:rPr lang="en-US" dirty="0"/>
              <a:t>Implications for Round Trip Efficiency and Analysis</a:t>
            </a:r>
          </a:p>
        </p:txBody>
      </p:sp>
      <p:sp>
        <p:nvSpPr>
          <p:cNvPr id="3" name="Content Placeholder 2">
            <a:extLst>
              <a:ext uri="{FF2B5EF4-FFF2-40B4-BE49-F238E27FC236}">
                <a16:creationId xmlns:a16="http://schemas.microsoft.com/office/drawing/2014/main" id="{A9B46A9A-AD5E-4DA7-95AE-1C7AC8859C2E}"/>
              </a:ext>
            </a:extLst>
          </p:cNvPr>
          <p:cNvSpPr>
            <a:spLocks noGrp="1"/>
          </p:cNvSpPr>
          <p:nvPr>
            <p:ph idx="1"/>
          </p:nvPr>
        </p:nvSpPr>
        <p:spPr/>
        <p:txBody>
          <a:bodyPr>
            <a:normAutofit/>
          </a:bodyPr>
          <a:lstStyle/>
          <a:p>
            <a:r>
              <a:rPr lang="en-US" sz="1800" dirty="0"/>
              <a:t>If the round-trip efficiency is 90% then to get 100 MWH you need to have 100/.9 0r 111.11 MWH of solar produced</a:t>
            </a:r>
          </a:p>
          <a:p>
            <a:r>
              <a:rPr lang="en-US" sz="1800" dirty="0"/>
              <a:t>You need also to increase the capacity of the battery to be able to input the energy</a:t>
            </a:r>
          </a:p>
          <a:p>
            <a:r>
              <a:rPr lang="en-US" sz="1800" dirty="0"/>
              <a:t>The minimum constraint on the kWh capacity should account for the round-trip efficiency</a:t>
            </a:r>
          </a:p>
        </p:txBody>
      </p:sp>
    </p:spTree>
    <p:extLst>
      <p:ext uri="{BB962C8B-B14F-4D97-AF65-F5344CB8AC3E}">
        <p14:creationId xmlns:p14="http://schemas.microsoft.com/office/powerpoint/2010/main" val="286876802"/>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23C9C7-F7A5-47C0-85DB-73E0A5378037}"/>
              </a:ext>
            </a:extLst>
          </p:cNvPr>
          <p:cNvSpPr>
            <a:spLocks noGrp="1"/>
          </p:cNvSpPr>
          <p:nvPr>
            <p:ph type="title"/>
          </p:nvPr>
        </p:nvSpPr>
        <p:spPr/>
        <p:txBody>
          <a:bodyPr/>
          <a:lstStyle/>
          <a:p>
            <a:r>
              <a:rPr lang="en-US" dirty="0"/>
              <a:t>Differences in Battery Efficiency </a:t>
            </a:r>
            <a:endParaRPr lang="en-CH" dirty="0"/>
          </a:p>
        </p:txBody>
      </p:sp>
      <p:pic>
        <p:nvPicPr>
          <p:cNvPr id="5" name="Content Placeholder 4">
            <a:extLst>
              <a:ext uri="{FF2B5EF4-FFF2-40B4-BE49-F238E27FC236}">
                <a16:creationId xmlns:a16="http://schemas.microsoft.com/office/drawing/2014/main" id="{AFE4B407-FD5C-4BB3-B420-C754A7B21D19}"/>
              </a:ext>
            </a:extLst>
          </p:cNvPr>
          <p:cNvPicPr>
            <a:picLocks noGrp="1" noChangeAspect="1"/>
          </p:cNvPicPr>
          <p:nvPr>
            <p:ph idx="1"/>
          </p:nvPr>
        </p:nvPicPr>
        <p:blipFill>
          <a:blip r:embed="rId2"/>
          <a:stretch>
            <a:fillRect/>
          </a:stretch>
        </p:blipFill>
        <p:spPr>
          <a:xfrm>
            <a:off x="473178" y="1209675"/>
            <a:ext cx="7980156" cy="4692650"/>
          </a:xfrm>
          <a:prstGeom prst="rect">
            <a:avLst/>
          </a:prstGeom>
        </p:spPr>
      </p:pic>
      <p:sp>
        <p:nvSpPr>
          <p:cNvPr id="4" name="Slide Number Placeholder 3">
            <a:extLst>
              <a:ext uri="{FF2B5EF4-FFF2-40B4-BE49-F238E27FC236}">
                <a16:creationId xmlns:a16="http://schemas.microsoft.com/office/drawing/2014/main" id="{9DD8A49E-F343-414E-B990-AB5467B3D3A3}"/>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412</a:t>
            </a:fld>
            <a:endParaRPr lang="ko-KR" altLang="en-US" dirty="0"/>
          </a:p>
        </p:txBody>
      </p:sp>
    </p:spTree>
    <p:extLst>
      <p:ext uri="{BB962C8B-B14F-4D97-AF65-F5344CB8AC3E}">
        <p14:creationId xmlns:p14="http://schemas.microsoft.com/office/powerpoint/2010/main" val="1190896586"/>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C8C515-5435-4CB1-8BA5-78D37D92C9D7}"/>
              </a:ext>
            </a:extLst>
          </p:cNvPr>
          <p:cNvSpPr>
            <a:spLocks noGrp="1"/>
          </p:cNvSpPr>
          <p:nvPr>
            <p:ph type="title"/>
          </p:nvPr>
        </p:nvSpPr>
        <p:spPr/>
        <p:txBody>
          <a:bodyPr/>
          <a:lstStyle/>
          <a:p>
            <a:r>
              <a:rPr lang="en-US" dirty="0"/>
              <a:t>Round Trip Efficiency</a:t>
            </a:r>
          </a:p>
        </p:txBody>
      </p:sp>
      <p:pic>
        <p:nvPicPr>
          <p:cNvPr id="6" name="Content Placeholder 5">
            <a:extLst>
              <a:ext uri="{FF2B5EF4-FFF2-40B4-BE49-F238E27FC236}">
                <a16:creationId xmlns:a16="http://schemas.microsoft.com/office/drawing/2014/main" id="{3DFA780F-701B-45FC-A7C4-EC293F174588}"/>
              </a:ext>
            </a:extLst>
          </p:cNvPr>
          <p:cNvPicPr>
            <a:picLocks noGrp="1" noChangeAspect="1"/>
          </p:cNvPicPr>
          <p:nvPr>
            <p:ph idx="1"/>
          </p:nvPr>
        </p:nvPicPr>
        <p:blipFill>
          <a:blip r:embed="rId2"/>
          <a:stretch>
            <a:fillRect/>
          </a:stretch>
        </p:blipFill>
        <p:spPr>
          <a:xfrm>
            <a:off x="1840571" y="2285934"/>
            <a:ext cx="5245370" cy="2540131"/>
          </a:xfrm>
        </p:spPr>
      </p:pic>
      <p:sp>
        <p:nvSpPr>
          <p:cNvPr id="4" name="Slide Number Placeholder 3">
            <a:extLst>
              <a:ext uri="{FF2B5EF4-FFF2-40B4-BE49-F238E27FC236}">
                <a16:creationId xmlns:a16="http://schemas.microsoft.com/office/drawing/2014/main" id="{754B3F24-B5B8-48F9-9B92-20E3779F4F7D}"/>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413</a:t>
            </a:fld>
            <a:endParaRPr lang="ko-KR" altLang="en-US" dirty="0"/>
          </a:p>
        </p:txBody>
      </p:sp>
    </p:spTree>
    <p:extLst>
      <p:ext uri="{BB962C8B-B14F-4D97-AF65-F5344CB8AC3E}">
        <p14:creationId xmlns:p14="http://schemas.microsoft.com/office/powerpoint/2010/main" val="3949421012"/>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3B2100-FA01-4A6A-945A-21524D4CF994}"/>
              </a:ext>
            </a:extLst>
          </p:cNvPr>
          <p:cNvSpPr>
            <a:spLocks noGrp="1"/>
          </p:cNvSpPr>
          <p:nvPr>
            <p:ph type="title"/>
          </p:nvPr>
        </p:nvSpPr>
        <p:spPr/>
        <p:txBody>
          <a:bodyPr/>
          <a:lstStyle/>
          <a:p>
            <a:r>
              <a:rPr lang="en-US" dirty="0"/>
              <a:t>Round Trip Efficiency in DOE Report</a:t>
            </a:r>
          </a:p>
        </p:txBody>
      </p:sp>
      <p:sp>
        <p:nvSpPr>
          <p:cNvPr id="2" name="Content Placeholder 1">
            <a:extLst>
              <a:ext uri="{FF2B5EF4-FFF2-40B4-BE49-F238E27FC236}">
                <a16:creationId xmlns:a16="http://schemas.microsoft.com/office/drawing/2014/main" id="{E06AA9EE-B0C9-4B57-A063-3D3A616327DF}"/>
              </a:ext>
            </a:extLst>
          </p:cNvPr>
          <p:cNvSpPr>
            <a:spLocks noGrp="1"/>
          </p:cNvSpPr>
          <p:nvPr>
            <p:ph idx="1"/>
          </p:nvPr>
        </p:nvSpPr>
        <p:spPr/>
        <p:txBody>
          <a:bodyPr>
            <a:normAutofit/>
          </a:bodyPr>
          <a:lstStyle/>
          <a:p>
            <a:r>
              <a:rPr lang="en-US" sz="1800" dirty="0"/>
              <a:t>With respect to RTE (round trip efficiency), the literature typically provided estimates between 77-98% (Aquino et al., 2017; DiOrio et al., 2015; EASE, 2016; Greenspon, 2017).</a:t>
            </a:r>
          </a:p>
          <a:p>
            <a:r>
              <a:rPr lang="en-US" sz="1800" dirty="0"/>
              <a:t>PNNL  (U.S. DOE) testing of grid-scale batteries in the past yielded an AC-AC RTE of:</a:t>
            </a:r>
          </a:p>
          <a:p>
            <a:pPr lvl="1"/>
            <a:r>
              <a:rPr lang="en-US" sz="1600" dirty="0"/>
              <a:t>83–87% over 1.5 years of testing, </a:t>
            </a:r>
          </a:p>
          <a:p>
            <a:pPr lvl="1"/>
            <a:r>
              <a:rPr lang="en-US" sz="1600" dirty="0"/>
              <a:t>RTE for a battery &gt; 5 years old was only 81%. </a:t>
            </a:r>
          </a:p>
          <a:p>
            <a:r>
              <a:rPr lang="en-US" sz="1800" dirty="0"/>
              <a:t>A system RTE of 86% was used in this work.</a:t>
            </a:r>
          </a:p>
        </p:txBody>
      </p:sp>
      <p:sp>
        <p:nvSpPr>
          <p:cNvPr id="4" name="Slide Number Placeholder 3">
            <a:extLst>
              <a:ext uri="{FF2B5EF4-FFF2-40B4-BE49-F238E27FC236}">
                <a16:creationId xmlns:a16="http://schemas.microsoft.com/office/drawing/2014/main" id="{F9E267A9-A2E5-4F91-916A-C2B052ECC54F}"/>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414</a:t>
            </a:fld>
            <a:endParaRPr lang="ko-KR" altLang="en-US" dirty="0"/>
          </a:p>
        </p:txBody>
      </p:sp>
    </p:spTree>
    <p:extLst>
      <p:ext uri="{BB962C8B-B14F-4D97-AF65-F5344CB8AC3E}">
        <p14:creationId xmlns:p14="http://schemas.microsoft.com/office/powerpoint/2010/main" val="3140940106"/>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5AD5-AB93-4CF9-9066-3ECE06528C8F}"/>
              </a:ext>
            </a:extLst>
          </p:cNvPr>
          <p:cNvSpPr>
            <a:spLocks noGrp="1"/>
          </p:cNvSpPr>
          <p:nvPr>
            <p:ph type="ctrTitle"/>
          </p:nvPr>
        </p:nvSpPr>
        <p:spPr/>
        <p:txBody>
          <a:bodyPr/>
          <a:lstStyle/>
          <a:p>
            <a:r>
              <a:rPr lang="en-US" dirty="0"/>
              <a:t>Depth of Discharge</a:t>
            </a:r>
          </a:p>
        </p:txBody>
      </p:sp>
    </p:spTree>
    <p:extLst>
      <p:ext uri="{BB962C8B-B14F-4D97-AF65-F5344CB8AC3E}">
        <p14:creationId xmlns:p14="http://schemas.microsoft.com/office/powerpoint/2010/main" val="360929504"/>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9DB18-2DA3-C4D6-FEA1-C53C30AF5E4C}"/>
              </a:ext>
            </a:extLst>
          </p:cNvPr>
          <p:cNvSpPr>
            <a:spLocks noGrp="1"/>
          </p:cNvSpPr>
          <p:nvPr>
            <p:ph type="title"/>
          </p:nvPr>
        </p:nvSpPr>
        <p:spPr/>
        <p:txBody>
          <a:bodyPr>
            <a:normAutofit fontScale="90000"/>
          </a:bodyPr>
          <a:lstStyle/>
          <a:p>
            <a:r>
              <a:rPr lang="en-US" dirty="0"/>
              <a:t>Results of Simulated State of Charge for the Nagonha Case</a:t>
            </a:r>
          </a:p>
        </p:txBody>
      </p:sp>
      <p:sp>
        <p:nvSpPr>
          <p:cNvPr id="3" name="Content Placeholder 2">
            <a:extLst>
              <a:ext uri="{FF2B5EF4-FFF2-40B4-BE49-F238E27FC236}">
                <a16:creationId xmlns:a16="http://schemas.microsoft.com/office/drawing/2014/main" id="{A86432BD-1CB1-C5AB-2D81-EEDA578765F9}"/>
              </a:ext>
            </a:extLst>
          </p:cNvPr>
          <p:cNvSpPr>
            <a:spLocks noGrp="1"/>
          </p:cNvSpPr>
          <p:nvPr>
            <p:ph idx="1"/>
          </p:nvPr>
        </p:nvSpPr>
        <p:spPr>
          <a:xfrm>
            <a:off x="300112" y="1209675"/>
            <a:ext cx="8316686" cy="4395258"/>
          </a:xfrm>
        </p:spPr>
        <p:txBody>
          <a:bodyPr/>
          <a:lstStyle/>
          <a:p>
            <a:r>
              <a:rPr lang="en-US" dirty="0"/>
              <a:t>For the Nagonha case unlike other cases, the state of charge can decline to the minimum state of charge. We have used the same example months as in the prior dispatch examples. As mentioned elsewhere, the quality of data collected and funded by Enabel can be used to simulate alternative potential operations.</a:t>
            </a:r>
          </a:p>
        </p:txBody>
      </p:sp>
      <p:pic>
        <p:nvPicPr>
          <p:cNvPr id="5" name="Picture 4" descr="A graph with blue lines&#10;&#10;AI-generated content may be incorrect.">
            <a:extLst>
              <a:ext uri="{FF2B5EF4-FFF2-40B4-BE49-F238E27FC236}">
                <a16:creationId xmlns:a16="http://schemas.microsoft.com/office/drawing/2014/main" id="{DD046CAB-7A01-D3A0-1ABC-D0BB2FD00260}"/>
              </a:ext>
            </a:extLst>
          </p:cNvPr>
          <p:cNvPicPr>
            <a:picLocks noChangeAspect="1"/>
          </p:cNvPicPr>
          <p:nvPr/>
        </p:nvPicPr>
        <p:blipFill>
          <a:blip r:embed="rId2"/>
          <a:stretch>
            <a:fillRect/>
          </a:stretch>
        </p:blipFill>
        <p:spPr>
          <a:xfrm>
            <a:off x="4655730" y="2414915"/>
            <a:ext cx="4019347" cy="2924138"/>
          </a:xfrm>
          <a:prstGeom prst="rect">
            <a:avLst/>
          </a:prstGeom>
        </p:spPr>
      </p:pic>
      <p:pic>
        <p:nvPicPr>
          <p:cNvPr id="7" name="Picture 6" descr="A screen shot of a graph&#10;&#10;AI-generated content may be incorrect.">
            <a:extLst>
              <a:ext uri="{FF2B5EF4-FFF2-40B4-BE49-F238E27FC236}">
                <a16:creationId xmlns:a16="http://schemas.microsoft.com/office/drawing/2014/main" id="{FA77072D-97E3-373C-B024-1864371E0F4E}"/>
              </a:ext>
            </a:extLst>
          </p:cNvPr>
          <p:cNvPicPr>
            <a:picLocks noChangeAspect="1"/>
          </p:cNvPicPr>
          <p:nvPr/>
        </p:nvPicPr>
        <p:blipFill>
          <a:blip r:embed="rId3"/>
          <a:stretch>
            <a:fillRect/>
          </a:stretch>
        </p:blipFill>
        <p:spPr>
          <a:xfrm>
            <a:off x="389205" y="2414915"/>
            <a:ext cx="3948333" cy="2876642"/>
          </a:xfrm>
          <a:prstGeom prst="rect">
            <a:avLst/>
          </a:prstGeom>
        </p:spPr>
      </p:pic>
    </p:spTree>
    <p:extLst>
      <p:ext uri="{BB962C8B-B14F-4D97-AF65-F5344CB8AC3E}">
        <p14:creationId xmlns:p14="http://schemas.microsoft.com/office/powerpoint/2010/main" val="1403650180"/>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0A6E1-44BD-4E99-88C3-156496EDE56F}"/>
              </a:ext>
            </a:extLst>
          </p:cNvPr>
          <p:cNvSpPr>
            <a:spLocks noGrp="1"/>
          </p:cNvSpPr>
          <p:nvPr>
            <p:ph type="title"/>
          </p:nvPr>
        </p:nvSpPr>
        <p:spPr/>
        <p:txBody>
          <a:bodyPr/>
          <a:lstStyle/>
          <a:p>
            <a:r>
              <a:rPr lang="en-US" dirty="0"/>
              <a:t>Depth of Discharge</a:t>
            </a:r>
          </a:p>
        </p:txBody>
      </p:sp>
      <p:sp>
        <p:nvSpPr>
          <p:cNvPr id="2" name="Content Placeholder 1">
            <a:extLst>
              <a:ext uri="{FF2B5EF4-FFF2-40B4-BE49-F238E27FC236}">
                <a16:creationId xmlns:a16="http://schemas.microsoft.com/office/drawing/2014/main" id="{E26BCBB1-D559-4DBA-82F6-4BCE29CAF467}"/>
              </a:ext>
            </a:extLst>
          </p:cNvPr>
          <p:cNvSpPr>
            <a:spLocks noGrp="1"/>
          </p:cNvSpPr>
          <p:nvPr>
            <p:ph idx="1"/>
          </p:nvPr>
        </p:nvSpPr>
        <p:spPr/>
        <p:txBody>
          <a:bodyPr/>
          <a:lstStyle/>
          <a:p>
            <a:r>
              <a:rPr lang="en-US" dirty="0"/>
              <a:t>Depth of discharge affects the economics of a battery if the capacity stated in gross input kWh does not reflect the limitation. </a:t>
            </a:r>
          </a:p>
          <a:p>
            <a:endParaRPr lang="en-US" dirty="0"/>
          </a:p>
        </p:txBody>
      </p:sp>
      <p:sp>
        <p:nvSpPr>
          <p:cNvPr id="4" name="Slide Number Placeholder 3">
            <a:extLst>
              <a:ext uri="{FF2B5EF4-FFF2-40B4-BE49-F238E27FC236}">
                <a16:creationId xmlns:a16="http://schemas.microsoft.com/office/drawing/2014/main" id="{ACA129DD-8134-4DF2-8D4F-4246CB6686F7}"/>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417</a:t>
            </a:fld>
            <a:endParaRPr lang="ko-KR" altLang="en-US" dirty="0"/>
          </a:p>
        </p:txBody>
      </p:sp>
      <p:pic>
        <p:nvPicPr>
          <p:cNvPr id="5" name="Picture 4">
            <a:extLst>
              <a:ext uri="{FF2B5EF4-FFF2-40B4-BE49-F238E27FC236}">
                <a16:creationId xmlns:a16="http://schemas.microsoft.com/office/drawing/2014/main" id="{7F2B1AD5-1A69-461D-8E63-80353F774E8A}"/>
              </a:ext>
            </a:extLst>
          </p:cNvPr>
          <p:cNvPicPr>
            <a:picLocks noChangeAspect="1"/>
          </p:cNvPicPr>
          <p:nvPr/>
        </p:nvPicPr>
        <p:blipFill>
          <a:blip r:embed="rId2"/>
          <a:stretch>
            <a:fillRect/>
          </a:stretch>
        </p:blipFill>
        <p:spPr>
          <a:xfrm>
            <a:off x="993443" y="2196549"/>
            <a:ext cx="6273127" cy="3754046"/>
          </a:xfrm>
          <a:prstGeom prst="rect">
            <a:avLst/>
          </a:prstGeom>
        </p:spPr>
      </p:pic>
    </p:spTree>
    <p:extLst>
      <p:ext uri="{BB962C8B-B14F-4D97-AF65-F5344CB8AC3E}">
        <p14:creationId xmlns:p14="http://schemas.microsoft.com/office/powerpoint/2010/main" val="3424610353"/>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B8F8D-82BC-4127-BDEF-02DC0F572C1D}"/>
              </a:ext>
            </a:extLst>
          </p:cNvPr>
          <p:cNvSpPr>
            <a:spLocks noGrp="1"/>
          </p:cNvSpPr>
          <p:nvPr>
            <p:ph type="title"/>
          </p:nvPr>
        </p:nvSpPr>
        <p:spPr/>
        <p:txBody>
          <a:bodyPr>
            <a:normAutofit/>
          </a:bodyPr>
          <a:lstStyle/>
          <a:p>
            <a:r>
              <a:rPr lang="en-US" dirty="0"/>
              <a:t>Depth of Discharge and Lifetime in Cycles</a:t>
            </a:r>
          </a:p>
        </p:txBody>
      </p:sp>
      <p:sp>
        <p:nvSpPr>
          <p:cNvPr id="4" name="Content Placeholder 3">
            <a:extLst>
              <a:ext uri="{FF2B5EF4-FFF2-40B4-BE49-F238E27FC236}">
                <a16:creationId xmlns:a16="http://schemas.microsoft.com/office/drawing/2014/main" id="{B90D6DED-655B-4E96-A19A-AAA9D21674FE}"/>
              </a:ext>
            </a:extLst>
          </p:cNvPr>
          <p:cNvSpPr>
            <a:spLocks noGrp="1"/>
          </p:cNvSpPr>
          <p:nvPr>
            <p:ph idx="1"/>
          </p:nvPr>
        </p:nvSpPr>
        <p:spPr/>
        <p:txBody>
          <a:bodyPr/>
          <a:lstStyle/>
          <a:p>
            <a:r>
              <a:rPr lang="en-US" dirty="0"/>
              <a:t>Divide the cycles by 365</a:t>
            </a:r>
          </a:p>
          <a:p>
            <a:endParaRPr lang="en-US" dirty="0"/>
          </a:p>
        </p:txBody>
      </p:sp>
      <p:pic>
        <p:nvPicPr>
          <p:cNvPr id="5" name="Picture 4">
            <a:extLst>
              <a:ext uri="{FF2B5EF4-FFF2-40B4-BE49-F238E27FC236}">
                <a16:creationId xmlns:a16="http://schemas.microsoft.com/office/drawing/2014/main" id="{9C520E98-182C-41C0-A240-FCC430744655}"/>
              </a:ext>
            </a:extLst>
          </p:cNvPr>
          <p:cNvPicPr>
            <a:picLocks noChangeAspect="1"/>
          </p:cNvPicPr>
          <p:nvPr/>
        </p:nvPicPr>
        <p:blipFill>
          <a:blip r:embed="rId2"/>
          <a:stretch>
            <a:fillRect/>
          </a:stretch>
        </p:blipFill>
        <p:spPr>
          <a:xfrm>
            <a:off x="367757" y="2068414"/>
            <a:ext cx="7767587" cy="3189386"/>
          </a:xfrm>
          <a:prstGeom prst="rect">
            <a:avLst/>
          </a:prstGeom>
        </p:spPr>
      </p:pic>
      <p:sp>
        <p:nvSpPr>
          <p:cNvPr id="2" name="TextBox 1">
            <a:extLst>
              <a:ext uri="{FF2B5EF4-FFF2-40B4-BE49-F238E27FC236}">
                <a16:creationId xmlns:a16="http://schemas.microsoft.com/office/drawing/2014/main" id="{AE7E746A-D385-4E45-A5CB-E472136EF82E}"/>
              </a:ext>
            </a:extLst>
          </p:cNvPr>
          <p:cNvSpPr txBox="1"/>
          <p:nvPr/>
        </p:nvSpPr>
        <p:spPr>
          <a:xfrm>
            <a:off x="3637280" y="5374640"/>
            <a:ext cx="2509520" cy="369332"/>
          </a:xfrm>
          <a:prstGeom prst="rect">
            <a:avLst/>
          </a:prstGeom>
          <a:noFill/>
        </p:spPr>
        <p:txBody>
          <a:bodyPr wrap="square" rtlCol="0">
            <a:spAutoFit/>
          </a:bodyPr>
          <a:lstStyle/>
          <a:p>
            <a:r>
              <a:rPr lang="en-US" dirty="0"/>
              <a:t>10,000/365=27 years</a:t>
            </a:r>
          </a:p>
        </p:txBody>
      </p:sp>
    </p:spTree>
    <p:extLst>
      <p:ext uri="{BB962C8B-B14F-4D97-AF65-F5344CB8AC3E}">
        <p14:creationId xmlns:p14="http://schemas.microsoft.com/office/powerpoint/2010/main" val="2873172360"/>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DC16CA-87B9-44AF-A2A0-0E57D8F5DB87}"/>
              </a:ext>
            </a:extLst>
          </p:cNvPr>
          <p:cNvSpPr>
            <a:spLocks noGrp="1"/>
          </p:cNvSpPr>
          <p:nvPr>
            <p:ph type="title"/>
          </p:nvPr>
        </p:nvSpPr>
        <p:spPr/>
        <p:txBody>
          <a:bodyPr/>
          <a:lstStyle/>
          <a:p>
            <a:r>
              <a:rPr lang="en-US" dirty="0"/>
              <a:t>Depth of Discharge Limit</a:t>
            </a:r>
            <a:endParaRPr lang="en-CH" dirty="0"/>
          </a:p>
        </p:txBody>
      </p:sp>
      <p:sp>
        <p:nvSpPr>
          <p:cNvPr id="2" name="Content Placeholder 1">
            <a:extLst>
              <a:ext uri="{FF2B5EF4-FFF2-40B4-BE49-F238E27FC236}">
                <a16:creationId xmlns:a16="http://schemas.microsoft.com/office/drawing/2014/main" id="{721EC3A3-EEE8-4157-AB9A-7ABFE4D7600C}"/>
              </a:ext>
            </a:extLst>
          </p:cNvPr>
          <p:cNvSpPr>
            <a:spLocks noGrp="1"/>
          </p:cNvSpPr>
          <p:nvPr>
            <p:ph idx="1"/>
          </p:nvPr>
        </p:nvSpPr>
        <p:spPr/>
        <p:txBody>
          <a:bodyPr/>
          <a:lstStyle/>
          <a:p>
            <a:r>
              <a:rPr lang="en-US" dirty="0"/>
              <a:t>Should be included in excel table</a:t>
            </a:r>
          </a:p>
          <a:p>
            <a:endParaRPr lang="en-CH" dirty="0"/>
          </a:p>
        </p:txBody>
      </p:sp>
      <p:sp>
        <p:nvSpPr>
          <p:cNvPr id="4" name="Slide Number Placeholder 3">
            <a:extLst>
              <a:ext uri="{FF2B5EF4-FFF2-40B4-BE49-F238E27FC236}">
                <a16:creationId xmlns:a16="http://schemas.microsoft.com/office/drawing/2014/main" id="{732CA279-3E3A-4BE9-84F4-21FF7A776DA0}"/>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419</a:t>
            </a:fld>
            <a:endParaRPr lang="ko-KR" altLang="en-US" dirty="0"/>
          </a:p>
        </p:txBody>
      </p:sp>
      <p:pic>
        <p:nvPicPr>
          <p:cNvPr id="5" name="Picture 4">
            <a:extLst>
              <a:ext uri="{FF2B5EF4-FFF2-40B4-BE49-F238E27FC236}">
                <a16:creationId xmlns:a16="http://schemas.microsoft.com/office/drawing/2014/main" id="{C0CF5331-2284-4E60-8659-5DBB7C1D17B8}"/>
              </a:ext>
            </a:extLst>
          </p:cNvPr>
          <p:cNvPicPr>
            <a:picLocks noChangeAspect="1"/>
          </p:cNvPicPr>
          <p:nvPr/>
        </p:nvPicPr>
        <p:blipFill>
          <a:blip r:embed="rId2"/>
          <a:stretch>
            <a:fillRect/>
          </a:stretch>
        </p:blipFill>
        <p:spPr>
          <a:xfrm>
            <a:off x="1495424" y="1990889"/>
            <a:ext cx="5362575" cy="3978685"/>
          </a:xfrm>
          <a:prstGeom prst="rect">
            <a:avLst/>
          </a:prstGeom>
        </p:spPr>
      </p:pic>
    </p:spTree>
    <p:extLst>
      <p:ext uri="{BB962C8B-B14F-4D97-AF65-F5344CB8AC3E}">
        <p14:creationId xmlns:p14="http://schemas.microsoft.com/office/powerpoint/2010/main" val="354251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C6550-F7E8-91A9-86F5-D36A5B66CEA4}"/>
              </a:ext>
            </a:extLst>
          </p:cNvPr>
          <p:cNvSpPr>
            <a:spLocks noGrp="1"/>
          </p:cNvSpPr>
          <p:nvPr>
            <p:ph type="title"/>
          </p:nvPr>
        </p:nvSpPr>
        <p:spPr/>
        <p:txBody>
          <a:bodyPr/>
          <a:lstStyle/>
          <a:p>
            <a:r>
              <a:rPr lang="en-US" dirty="0"/>
              <a:t>Long-term Wind Data for Off-shore Korea</a:t>
            </a:r>
          </a:p>
        </p:txBody>
      </p:sp>
      <p:sp>
        <p:nvSpPr>
          <p:cNvPr id="3" name="Content Placeholder 2">
            <a:extLst>
              <a:ext uri="{FF2B5EF4-FFF2-40B4-BE49-F238E27FC236}">
                <a16:creationId xmlns:a16="http://schemas.microsoft.com/office/drawing/2014/main" id="{8EA1B8A8-AECD-808F-EBE8-0C05282849AA}"/>
              </a:ext>
            </a:extLst>
          </p:cNvPr>
          <p:cNvSpPr>
            <a:spLocks noGrp="1"/>
          </p:cNvSpPr>
          <p:nvPr>
            <p:ph idx="1"/>
          </p:nvPr>
        </p:nvSpPr>
        <p:spPr/>
        <p:txBody>
          <a:bodyPr/>
          <a:lstStyle/>
          <a:p>
            <a:r>
              <a:rPr lang="en-US" dirty="0"/>
              <a:t>This time we used the AVERAGEIF</a:t>
            </a:r>
          </a:p>
          <a:p>
            <a:r>
              <a:rPr lang="en-US" dirty="0"/>
              <a:t>Note that there is more variation in wind than for solar</a:t>
            </a:r>
          </a:p>
          <a:p>
            <a:endParaRPr lang="en-US" dirty="0"/>
          </a:p>
        </p:txBody>
      </p:sp>
      <p:sp>
        <p:nvSpPr>
          <p:cNvPr id="4" name="Slide Number Placeholder 3">
            <a:extLst>
              <a:ext uri="{FF2B5EF4-FFF2-40B4-BE49-F238E27FC236}">
                <a16:creationId xmlns:a16="http://schemas.microsoft.com/office/drawing/2014/main" id="{2CF400CB-85D1-8D00-4047-1A5F5BEEA5E2}"/>
              </a:ext>
            </a:extLst>
          </p:cNvPr>
          <p:cNvSpPr>
            <a:spLocks noGrp="1"/>
          </p:cNvSpPr>
          <p:nvPr>
            <p:ph type="sldNum" sz="quarter" idx="12"/>
          </p:nvPr>
        </p:nvSpPr>
        <p:spPr/>
        <p:txBody>
          <a:bodyPr/>
          <a:lstStyle/>
          <a:p>
            <a:fld id="{EB241CD2-1E45-42A3-B213-66A034DF9A3B}" type="slidenum">
              <a:rPr lang="en-GB" smtClean="0"/>
              <a:t>42</a:t>
            </a:fld>
            <a:endParaRPr lang="en-GB" dirty="0"/>
          </a:p>
        </p:txBody>
      </p:sp>
      <p:pic>
        <p:nvPicPr>
          <p:cNvPr id="6" name="Picture 5">
            <a:extLst>
              <a:ext uri="{FF2B5EF4-FFF2-40B4-BE49-F238E27FC236}">
                <a16:creationId xmlns:a16="http://schemas.microsoft.com/office/drawing/2014/main" id="{A24F5A49-00D0-A65E-A053-4FBDD08C96F5}"/>
              </a:ext>
            </a:extLst>
          </p:cNvPr>
          <p:cNvPicPr>
            <a:picLocks noChangeAspect="1"/>
          </p:cNvPicPr>
          <p:nvPr/>
        </p:nvPicPr>
        <p:blipFill>
          <a:blip r:embed="rId2"/>
          <a:stretch>
            <a:fillRect/>
          </a:stretch>
        </p:blipFill>
        <p:spPr>
          <a:xfrm>
            <a:off x="1223490" y="2046057"/>
            <a:ext cx="5706227" cy="4104990"/>
          </a:xfrm>
          <a:prstGeom prst="rect">
            <a:avLst/>
          </a:prstGeom>
        </p:spPr>
      </p:pic>
    </p:spTree>
    <p:extLst>
      <p:ext uri="{BB962C8B-B14F-4D97-AF65-F5344CB8AC3E}">
        <p14:creationId xmlns:p14="http://schemas.microsoft.com/office/powerpoint/2010/main" val="1465710205"/>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185395-5FA2-45D4-945E-57F383D9782C}"/>
              </a:ext>
            </a:extLst>
          </p:cNvPr>
          <p:cNvSpPr>
            <a:spLocks noGrp="1"/>
          </p:cNvSpPr>
          <p:nvPr>
            <p:ph type="title"/>
          </p:nvPr>
        </p:nvSpPr>
        <p:spPr/>
        <p:txBody>
          <a:bodyPr>
            <a:normAutofit fontScale="90000"/>
          </a:bodyPr>
          <a:lstStyle/>
          <a:p>
            <a:r>
              <a:rPr lang="en-US" dirty="0"/>
              <a:t>Tradeoffs between Cost, Life and Depth of Discharge</a:t>
            </a:r>
            <a:endParaRPr lang="en-CH" dirty="0"/>
          </a:p>
        </p:txBody>
      </p:sp>
      <p:pic>
        <p:nvPicPr>
          <p:cNvPr id="5" name="Content Placeholder 4">
            <a:extLst>
              <a:ext uri="{FF2B5EF4-FFF2-40B4-BE49-F238E27FC236}">
                <a16:creationId xmlns:a16="http://schemas.microsoft.com/office/drawing/2014/main" id="{4D8456C5-1B16-41BD-9CE9-DA4BE198B3C6}"/>
              </a:ext>
            </a:extLst>
          </p:cNvPr>
          <p:cNvPicPr>
            <a:picLocks noGrp="1" noChangeAspect="1"/>
          </p:cNvPicPr>
          <p:nvPr>
            <p:ph idx="1"/>
          </p:nvPr>
        </p:nvPicPr>
        <p:blipFill>
          <a:blip r:embed="rId2"/>
          <a:stretch>
            <a:fillRect/>
          </a:stretch>
        </p:blipFill>
        <p:spPr>
          <a:xfrm>
            <a:off x="304800" y="1760303"/>
            <a:ext cx="8316913" cy="3591394"/>
          </a:xfrm>
          <a:prstGeom prst="rect">
            <a:avLst/>
          </a:prstGeom>
        </p:spPr>
      </p:pic>
      <p:sp>
        <p:nvSpPr>
          <p:cNvPr id="4" name="Slide Number Placeholder 3">
            <a:extLst>
              <a:ext uri="{FF2B5EF4-FFF2-40B4-BE49-F238E27FC236}">
                <a16:creationId xmlns:a16="http://schemas.microsoft.com/office/drawing/2014/main" id="{FEA9695D-A454-4CAE-89EB-438305C68A41}"/>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420</a:t>
            </a:fld>
            <a:endParaRPr lang="ko-KR" altLang="en-US" dirty="0"/>
          </a:p>
        </p:txBody>
      </p:sp>
    </p:spTree>
    <p:extLst>
      <p:ext uri="{BB962C8B-B14F-4D97-AF65-F5344CB8AC3E}">
        <p14:creationId xmlns:p14="http://schemas.microsoft.com/office/powerpoint/2010/main" val="1637289853"/>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57755-AA87-8DB0-577B-10681CEF4BE2}"/>
              </a:ext>
            </a:extLst>
          </p:cNvPr>
          <p:cNvSpPr>
            <a:spLocks noGrp="1"/>
          </p:cNvSpPr>
          <p:nvPr>
            <p:ph type="title"/>
          </p:nvPr>
        </p:nvSpPr>
        <p:spPr/>
        <p:txBody>
          <a:bodyPr>
            <a:normAutofit/>
          </a:bodyPr>
          <a:lstStyle/>
          <a:p>
            <a:r>
              <a:rPr lang="en-US" dirty="0"/>
              <a:t>Modelling Degradation in LCOE Calculation</a:t>
            </a:r>
          </a:p>
        </p:txBody>
      </p:sp>
      <p:sp>
        <p:nvSpPr>
          <p:cNvPr id="3" name="Content Placeholder 2">
            <a:extLst>
              <a:ext uri="{FF2B5EF4-FFF2-40B4-BE49-F238E27FC236}">
                <a16:creationId xmlns:a16="http://schemas.microsoft.com/office/drawing/2014/main" id="{C23992A8-5D85-219B-E13F-61B112FA4B7F}"/>
              </a:ext>
            </a:extLst>
          </p:cNvPr>
          <p:cNvSpPr>
            <a:spLocks noGrp="1"/>
          </p:cNvSpPr>
          <p:nvPr>
            <p:ph idx="1"/>
          </p:nvPr>
        </p:nvSpPr>
        <p:spPr/>
        <p:txBody>
          <a:bodyPr>
            <a:normAutofit/>
          </a:bodyPr>
          <a:lstStyle/>
          <a:p>
            <a:r>
              <a:rPr lang="en-US" sz="2000" dirty="0"/>
              <a:t>Can model as the inverse of inflation</a:t>
            </a:r>
          </a:p>
          <a:p>
            <a:r>
              <a:rPr lang="en-US" sz="2000" dirty="0"/>
              <a:t>Adjusted IRR = (1+Base IRR)/(1-Degradation)</a:t>
            </a:r>
          </a:p>
          <a:p>
            <a:r>
              <a:rPr lang="en-US" sz="2000" dirty="0"/>
              <a:t>Also need an adjustment to O&amp;M cost because the same O&amp;M cost results in less production</a:t>
            </a:r>
          </a:p>
          <a:p>
            <a:r>
              <a:rPr lang="en-US" sz="2000" dirty="0"/>
              <a:t>Can use the formula</a:t>
            </a:r>
          </a:p>
          <a:p>
            <a:r>
              <a:rPr lang="en-US" sz="2000" dirty="0"/>
              <a:t>Adjustment Factor = PV(Adjusted IRR, Life, -1)/PV(Base IRR, Life, -1)</a:t>
            </a:r>
          </a:p>
        </p:txBody>
      </p:sp>
    </p:spTree>
    <p:extLst>
      <p:ext uri="{BB962C8B-B14F-4D97-AF65-F5344CB8AC3E}">
        <p14:creationId xmlns:p14="http://schemas.microsoft.com/office/powerpoint/2010/main" val="581480713"/>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A42F1-42F5-2797-EAF5-CC52D140ED48}"/>
              </a:ext>
            </a:extLst>
          </p:cNvPr>
          <p:cNvSpPr>
            <a:spLocks noGrp="1"/>
          </p:cNvSpPr>
          <p:nvPr>
            <p:ph type="ctrTitle"/>
          </p:nvPr>
        </p:nvSpPr>
        <p:spPr/>
        <p:txBody>
          <a:bodyPr/>
          <a:lstStyle/>
          <a:p>
            <a:r>
              <a:rPr lang="en-US" dirty="0"/>
              <a:t>Battery Characteristics from Financial Models</a:t>
            </a:r>
          </a:p>
        </p:txBody>
      </p:sp>
    </p:spTree>
    <p:extLst>
      <p:ext uri="{BB962C8B-B14F-4D97-AF65-F5344CB8AC3E}">
        <p14:creationId xmlns:p14="http://schemas.microsoft.com/office/powerpoint/2010/main" val="3944676526"/>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0398A-AE31-201F-5F22-285C7D055FCE}"/>
              </a:ext>
            </a:extLst>
          </p:cNvPr>
          <p:cNvSpPr>
            <a:spLocks noGrp="1"/>
          </p:cNvSpPr>
          <p:nvPr>
            <p:ph type="title"/>
          </p:nvPr>
        </p:nvSpPr>
        <p:spPr/>
        <p:txBody>
          <a:bodyPr/>
          <a:lstStyle/>
          <a:p>
            <a:r>
              <a:rPr lang="en-US" dirty="0"/>
              <a:t>Example of Simple Battery Model</a:t>
            </a:r>
          </a:p>
        </p:txBody>
      </p:sp>
      <p:sp>
        <p:nvSpPr>
          <p:cNvPr id="3" name="Content Placeholder 2">
            <a:extLst>
              <a:ext uri="{FF2B5EF4-FFF2-40B4-BE49-F238E27FC236}">
                <a16:creationId xmlns:a16="http://schemas.microsoft.com/office/drawing/2014/main" id="{72505FC5-617E-80BD-5F00-BED3056B6A60}"/>
              </a:ext>
            </a:extLst>
          </p:cNvPr>
          <p:cNvSpPr>
            <a:spLocks noGrp="1"/>
          </p:cNvSpPr>
          <p:nvPr>
            <p:ph idx="1"/>
          </p:nvPr>
        </p:nvSpPr>
        <p:spPr/>
        <p:txBody>
          <a:bodyPr/>
          <a:lstStyle/>
          <a:p>
            <a:r>
              <a:rPr lang="en-US" dirty="0"/>
              <a:t>Demonstrates crazy assumptions about batteries</a:t>
            </a:r>
          </a:p>
          <a:p>
            <a:endParaRPr lang="en-US" dirty="0"/>
          </a:p>
        </p:txBody>
      </p:sp>
      <p:pic>
        <p:nvPicPr>
          <p:cNvPr id="11" name="Picture 10">
            <a:extLst>
              <a:ext uri="{FF2B5EF4-FFF2-40B4-BE49-F238E27FC236}">
                <a16:creationId xmlns:a16="http://schemas.microsoft.com/office/drawing/2014/main" id="{FAF6DA34-0046-D5D4-7975-FBC244BB5711}"/>
              </a:ext>
            </a:extLst>
          </p:cNvPr>
          <p:cNvPicPr>
            <a:picLocks noChangeAspect="1"/>
          </p:cNvPicPr>
          <p:nvPr/>
        </p:nvPicPr>
        <p:blipFill>
          <a:blip r:embed="rId2"/>
          <a:stretch>
            <a:fillRect/>
          </a:stretch>
        </p:blipFill>
        <p:spPr>
          <a:xfrm>
            <a:off x="189185" y="1752925"/>
            <a:ext cx="8056180" cy="4863775"/>
          </a:xfrm>
          <a:prstGeom prst="rect">
            <a:avLst/>
          </a:prstGeom>
        </p:spPr>
      </p:pic>
    </p:spTree>
    <p:extLst>
      <p:ext uri="{BB962C8B-B14F-4D97-AF65-F5344CB8AC3E}">
        <p14:creationId xmlns:p14="http://schemas.microsoft.com/office/powerpoint/2010/main" val="2999259029"/>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A3543-0EBA-6F5C-FD55-59F1C0F97FCE}"/>
              </a:ext>
            </a:extLst>
          </p:cNvPr>
          <p:cNvSpPr>
            <a:spLocks noGrp="1"/>
          </p:cNvSpPr>
          <p:nvPr>
            <p:ph type="title"/>
          </p:nvPr>
        </p:nvSpPr>
        <p:spPr/>
        <p:txBody>
          <a:bodyPr/>
          <a:lstStyle/>
          <a:p>
            <a:r>
              <a:rPr lang="en-US" dirty="0"/>
              <a:t>Compute Key Valuation Drivers for Battery</a:t>
            </a:r>
          </a:p>
        </p:txBody>
      </p:sp>
      <p:sp>
        <p:nvSpPr>
          <p:cNvPr id="3" name="Content Placeholder 2">
            <a:extLst>
              <a:ext uri="{FF2B5EF4-FFF2-40B4-BE49-F238E27FC236}">
                <a16:creationId xmlns:a16="http://schemas.microsoft.com/office/drawing/2014/main" id="{5023F976-497A-B375-807E-C439DBD2E34B}"/>
              </a:ext>
            </a:extLst>
          </p:cNvPr>
          <p:cNvSpPr>
            <a:spLocks noGrp="1"/>
          </p:cNvSpPr>
          <p:nvPr>
            <p:ph idx="1"/>
          </p:nvPr>
        </p:nvSpPr>
        <p:spPr/>
        <p:txBody>
          <a:bodyPr/>
          <a:lstStyle/>
          <a:p>
            <a:r>
              <a:rPr lang="en-US" dirty="0"/>
              <a:t>From modelling test</a:t>
            </a:r>
          </a:p>
          <a:p>
            <a:endParaRPr lang="en-US" dirty="0"/>
          </a:p>
        </p:txBody>
      </p:sp>
      <p:pic>
        <p:nvPicPr>
          <p:cNvPr id="7" name="Picture 6">
            <a:extLst>
              <a:ext uri="{FF2B5EF4-FFF2-40B4-BE49-F238E27FC236}">
                <a16:creationId xmlns:a16="http://schemas.microsoft.com/office/drawing/2014/main" id="{4ED5799B-04F2-5CED-20B5-987B26277970}"/>
              </a:ext>
            </a:extLst>
          </p:cNvPr>
          <p:cNvPicPr>
            <a:picLocks noChangeAspect="1"/>
          </p:cNvPicPr>
          <p:nvPr/>
        </p:nvPicPr>
        <p:blipFill>
          <a:blip r:embed="rId2"/>
          <a:stretch>
            <a:fillRect/>
          </a:stretch>
        </p:blipFill>
        <p:spPr>
          <a:xfrm>
            <a:off x="129742" y="3929202"/>
            <a:ext cx="8869275" cy="2585897"/>
          </a:xfrm>
          <a:prstGeom prst="rect">
            <a:avLst/>
          </a:prstGeom>
        </p:spPr>
      </p:pic>
      <p:pic>
        <p:nvPicPr>
          <p:cNvPr id="5" name="Picture 4">
            <a:extLst>
              <a:ext uri="{FF2B5EF4-FFF2-40B4-BE49-F238E27FC236}">
                <a16:creationId xmlns:a16="http://schemas.microsoft.com/office/drawing/2014/main" id="{7ED0F235-83CB-AFA1-C647-675ED25F1C17}"/>
              </a:ext>
            </a:extLst>
          </p:cNvPr>
          <p:cNvPicPr>
            <a:picLocks noChangeAspect="1"/>
          </p:cNvPicPr>
          <p:nvPr/>
        </p:nvPicPr>
        <p:blipFill>
          <a:blip r:embed="rId3"/>
          <a:stretch>
            <a:fillRect/>
          </a:stretch>
        </p:blipFill>
        <p:spPr>
          <a:xfrm>
            <a:off x="3595815" y="1028988"/>
            <a:ext cx="5025955" cy="3090414"/>
          </a:xfrm>
          <a:prstGeom prst="rect">
            <a:avLst/>
          </a:prstGeom>
        </p:spPr>
      </p:pic>
      <p:sp>
        <p:nvSpPr>
          <p:cNvPr id="4" name="TextBox 3">
            <a:extLst>
              <a:ext uri="{FF2B5EF4-FFF2-40B4-BE49-F238E27FC236}">
                <a16:creationId xmlns:a16="http://schemas.microsoft.com/office/drawing/2014/main" id="{AF637C50-4810-A903-7E3D-32D5453BA90F}"/>
              </a:ext>
            </a:extLst>
          </p:cNvPr>
          <p:cNvSpPr txBox="1"/>
          <p:nvPr/>
        </p:nvSpPr>
        <p:spPr>
          <a:xfrm>
            <a:off x="304801" y="2052918"/>
            <a:ext cx="2823881" cy="1200329"/>
          </a:xfrm>
          <a:prstGeom prst="rect">
            <a:avLst/>
          </a:prstGeom>
          <a:noFill/>
        </p:spPr>
        <p:txBody>
          <a:bodyPr wrap="square" rtlCol="0">
            <a:spAutoFit/>
          </a:bodyPr>
          <a:lstStyle/>
          <a:p>
            <a:r>
              <a:rPr lang="en-US" dirty="0"/>
              <a:t>Note the capacity charge</a:t>
            </a:r>
          </a:p>
          <a:p>
            <a:r>
              <a:rPr lang="en-US" dirty="0"/>
              <a:t>15-year life</a:t>
            </a:r>
          </a:p>
          <a:p>
            <a:r>
              <a:rPr lang="en-US" dirty="0"/>
              <a:t>Cost of 12 million for 10x4</a:t>
            </a:r>
          </a:p>
          <a:p>
            <a:r>
              <a:rPr lang="en-US" dirty="0"/>
              <a:t>USD 300 per kWh</a:t>
            </a:r>
          </a:p>
        </p:txBody>
      </p:sp>
    </p:spTree>
    <p:extLst>
      <p:ext uri="{BB962C8B-B14F-4D97-AF65-F5344CB8AC3E}">
        <p14:creationId xmlns:p14="http://schemas.microsoft.com/office/powerpoint/2010/main" val="1082365883"/>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CDEBA-48AB-04FE-C66B-C4108DCB8004}"/>
              </a:ext>
            </a:extLst>
          </p:cNvPr>
          <p:cNvSpPr>
            <a:spLocks noGrp="1"/>
          </p:cNvSpPr>
          <p:nvPr>
            <p:ph type="title"/>
          </p:nvPr>
        </p:nvSpPr>
        <p:spPr/>
        <p:txBody>
          <a:bodyPr/>
          <a:lstStyle/>
          <a:p>
            <a:r>
              <a:rPr lang="en-US" dirty="0" err="1"/>
              <a:t>Qcells</a:t>
            </a:r>
            <a:r>
              <a:rPr lang="en-US" dirty="0"/>
              <a:t> Case</a:t>
            </a:r>
          </a:p>
        </p:txBody>
      </p:sp>
      <p:sp>
        <p:nvSpPr>
          <p:cNvPr id="3" name="Content Placeholder 2">
            <a:extLst>
              <a:ext uri="{FF2B5EF4-FFF2-40B4-BE49-F238E27FC236}">
                <a16:creationId xmlns:a16="http://schemas.microsoft.com/office/drawing/2014/main" id="{1E2C7E4E-877B-25D6-9366-88049CA1528E}"/>
              </a:ext>
            </a:extLst>
          </p:cNvPr>
          <p:cNvSpPr>
            <a:spLocks noGrp="1"/>
          </p:cNvSpPr>
          <p:nvPr>
            <p:ph idx="1"/>
          </p:nvPr>
        </p:nvSpPr>
        <p:spPr/>
        <p:txBody>
          <a:bodyPr/>
          <a:lstStyle/>
          <a:p>
            <a:r>
              <a:rPr lang="en-US" dirty="0"/>
              <a:t>From Case Exercise</a:t>
            </a:r>
          </a:p>
          <a:p>
            <a:endParaRPr lang="en-US" dirty="0"/>
          </a:p>
        </p:txBody>
      </p:sp>
      <p:pic>
        <p:nvPicPr>
          <p:cNvPr id="5" name="Picture 4">
            <a:extLst>
              <a:ext uri="{FF2B5EF4-FFF2-40B4-BE49-F238E27FC236}">
                <a16:creationId xmlns:a16="http://schemas.microsoft.com/office/drawing/2014/main" id="{F1A771D0-6FC1-B361-F8AE-CAC30F31214A}"/>
              </a:ext>
            </a:extLst>
          </p:cNvPr>
          <p:cNvPicPr>
            <a:picLocks noChangeAspect="1"/>
          </p:cNvPicPr>
          <p:nvPr/>
        </p:nvPicPr>
        <p:blipFill>
          <a:blip r:embed="rId2"/>
          <a:stretch>
            <a:fillRect/>
          </a:stretch>
        </p:blipFill>
        <p:spPr>
          <a:xfrm>
            <a:off x="130696" y="2128655"/>
            <a:ext cx="8546646" cy="2912902"/>
          </a:xfrm>
          <a:prstGeom prst="rect">
            <a:avLst/>
          </a:prstGeom>
        </p:spPr>
      </p:pic>
      <p:sp>
        <p:nvSpPr>
          <p:cNvPr id="6" name="TextBox 5">
            <a:extLst>
              <a:ext uri="{FF2B5EF4-FFF2-40B4-BE49-F238E27FC236}">
                <a16:creationId xmlns:a16="http://schemas.microsoft.com/office/drawing/2014/main" id="{DDE9F6D9-8A66-1A55-749F-C555E4E68AFC}"/>
              </a:ext>
            </a:extLst>
          </p:cNvPr>
          <p:cNvSpPr txBox="1"/>
          <p:nvPr/>
        </p:nvSpPr>
        <p:spPr>
          <a:xfrm>
            <a:off x="6085490" y="3231931"/>
            <a:ext cx="2490951" cy="369332"/>
          </a:xfrm>
          <a:prstGeom prst="rect">
            <a:avLst/>
          </a:prstGeom>
          <a:noFill/>
        </p:spPr>
        <p:txBody>
          <a:bodyPr wrap="square" rtlCol="0">
            <a:spAutoFit/>
          </a:bodyPr>
          <a:lstStyle/>
          <a:p>
            <a:r>
              <a:rPr lang="en-US" dirty="0"/>
              <a:t>Cap Exp per kWh </a:t>
            </a:r>
          </a:p>
        </p:txBody>
      </p:sp>
      <p:cxnSp>
        <p:nvCxnSpPr>
          <p:cNvPr id="7" name="Straight Arrow Connector 6">
            <a:extLst>
              <a:ext uri="{FF2B5EF4-FFF2-40B4-BE49-F238E27FC236}">
                <a16:creationId xmlns:a16="http://schemas.microsoft.com/office/drawing/2014/main" id="{F8FFFD78-6967-DEF1-9DBC-CA822F2502CF}"/>
              </a:ext>
            </a:extLst>
          </p:cNvPr>
          <p:cNvCxnSpPr/>
          <p:nvPr/>
        </p:nvCxnSpPr>
        <p:spPr>
          <a:xfrm flipH="1" flipV="1">
            <a:off x="3944471" y="3074894"/>
            <a:ext cx="2294964" cy="2689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96513"/>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F4BA-5B89-C808-612C-460F1365A1B5}"/>
              </a:ext>
            </a:extLst>
          </p:cNvPr>
          <p:cNvSpPr>
            <a:spLocks noGrp="1"/>
          </p:cNvSpPr>
          <p:nvPr>
            <p:ph type="title"/>
          </p:nvPr>
        </p:nvSpPr>
        <p:spPr/>
        <p:txBody>
          <a:bodyPr/>
          <a:lstStyle/>
          <a:p>
            <a:r>
              <a:rPr lang="en-US" dirty="0"/>
              <a:t>US Comprehensive Model in California</a:t>
            </a:r>
          </a:p>
        </p:txBody>
      </p:sp>
      <p:sp>
        <p:nvSpPr>
          <p:cNvPr id="3" name="Content Placeholder 2">
            <a:extLst>
              <a:ext uri="{FF2B5EF4-FFF2-40B4-BE49-F238E27FC236}">
                <a16:creationId xmlns:a16="http://schemas.microsoft.com/office/drawing/2014/main" id="{D219E7B9-305E-BA0E-62C9-C94D853764F5}"/>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D233689-4940-AF3F-2AF0-6EBDD09336C0}"/>
              </a:ext>
            </a:extLst>
          </p:cNvPr>
          <p:cNvPicPr>
            <a:picLocks noChangeAspect="1"/>
          </p:cNvPicPr>
          <p:nvPr/>
        </p:nvPicPr>
        <p:blipFill>
          <a:blip r:embed="rId2"/>
          <a:stretch>
            <a:fillRect/>
          </a:stretch>
        </p:blipFill>
        <p:spPr>
          <a:xfrm>
            <a:off x="198261" y="1135144"/>
            <a:ext cx="8791807" cy="2250107"/>
          </a:xfrm>
          <a:prstGeom prst="rect">
            <a:avLst/>
          </a:prstGeom>
        </p:spPr>
      </p:pic>
      <p:pic>
        <p:nvPicPr>
          <p:cNvPr id="7" name="Picture 6">
            <a:extLst>
              <a:ext uri="{FF2B5EF4-FFF2-40B4-BE49-F238E27FC236}">
                <a16:creationId xmlns:a16="http://schemas.microsoft.com/office/drawing/2014/main" id="{A3A8E99A-1B1A-3D2C-849E-F0E90BDD9128}"/>
              </a:ext>
            </a:extLst>
          </p:cNvPr>
          <p:cNvPicPr>
            <a:picLocks noChangeAspect="1"/>
          </p:cNvPicPr>
          <p:nvPr/>
        </p:nvPicPr>
        <p:blipFill>
          <a:blip r:embed="rId3"/>
          <a:stretch>
            <a:fillRect/>
          </a:stretch>
        </p:blipFill>
        <p:spPr>
          <a:xfrm>
            <a:off x="529939" y="3429000"/>
            <a:ext cx="8400560" cy="1808662"/>
          </a:xfrm>
          <a:prstGeom prst="rect">
            <a:avLst/>
          </a:prstGeom>
        </p:spPr>
      </p:pic>
      <p:sp>
        <p:nvSpPr>
          <p:cNvPr id="8" name="TextBox 7">
            <a:extLst>
              <a:ext uri="{FF2B5EF4-FFF2-40B4-BE49-F238E27FC236}">
                <a16:creationId xmlns:a16="http://schemas.microsoft.com/office/drawing/2014/main" id="{7AB43B65-CFC4-D8A5-5535-F73A1642DDD4}"/>
              </a:ext>
            </a:extLst>
          </p:cNvPr>
          <p:cNvSpPr txBox="1"/>
          <p:nvPr/>
        </p:nvSpPr>
        <p:spPr>
          <a:xfrm>
            <a:off x="1258945" y="5325159"/>
            <a:ext cx="6432331" cy="646331"/>
          </a:xfrm>
          <a:prstGeom prst="rect">
            <a:avLst/>
          </a:prstGeom>
          <a:noFill/>
        </p:spPr>
        <p:txBody>
          <a:bodyPr wrap="square" rtlCol="0">
            <a:spAutoFit/>
          </a:bodyPr>
          <a:lstStyle/>
          <a:p>
            <a:r>
              <a:rPr lang="en-US" dirty="0"/>
              <a:t>Assume per year</a:t>
            </a:r>
          </a:p>
          <a:p>
            <a:r>
              <a:rPr lang="en-US" dirty="0"/>
              <a:t>Cost is very low</a:t>
            </a:r>
          </a:p>
        </p:txBody>
      </p:sp>
    </p:spTree>
    <p:extLst>
      <p:ext uri="{BB962C8B-B14F-4D97-AF65-F5344CB8AC3E}">
        <p14:creationId xmlns:p14="http://schemas.microsoft.com/office/powerpoint/2010/main" val="4135618047"/>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DF6F-C457-1E9E-2D49-CCF7D1E63ABD}"/>
              </a:ext>
            </a:extLst>
          </p:cNvPr>
          <p:cNvSpPr>
            <a:spLocks noGrp="1"/>
          </p:cNvSpPr>
          <p:nvPr>
            <p:ph type="title"/>
          </p:nvPr>
        </p:nvSpPr>
        <p:spPr/>
        <p:txBody>
          <a:bodyPr/>
          <a:lstStyle/>
          <a:p>
            <a:r>
              <a:rPr lang="en-US" dirty="0"/>
              <a:t>US Model for Solar and Battery</a:t>
            </a:r>
          </a:p>
        </p:txBody>
      </p:sp>
      <p:sp>
        <p:nvSpPr>
          <p:cNvPr id="3" name="Content Placeholder 2">
            <a:extLst>
              <a:ext uri="{FF2B5EF4-FFF2-40B4-BE49-F238E27FC236}">
                <a16:creationId xmlns:a16="http://schemas.microsoft.com/office/drawing/2014/main" id="{69DAE321-DF25-F2CD-1FBB-7CE4591A07F1}"/>
              </a:ext>
            </a:extLst>
          </p:cNvPr>
          <p:cNvSpPr>
            <a:spLocks noGrp="1"/>
          </p:cNvSpPr>
          <p:nvPr>
            <p:ph idx="1"/>
          </p:nvPr>
        </p:nvSpPr>
        <p:spPr>
          <a:xfrm>
            <a:off x="304801" y="1204862"/>
            <a:ext cx="8316686" cy="4693104"/>
          </a:xfrm>
        </p:spPr>
        <p:txBody>
          <a:bodyPr/>
          <a:lstStyle/>
          <a:p>
            <a:r>
              <a:rPr lang="en-US" dirty="0"/>
              <a:t>.</a:t>
            </a:r>
          </a:p>
          <a:p>
            <a:endParaRPr lang="en-US" dirty="0"/>
          </a:p>
        </p:txBody>
      </p:sp>
      <p:pic>
        <p:nvPicPr>
          <p:cNvPr id="5" name="Picture 4">
            <a:extLst>
              <a:ext uri="{FF2B5EF4-FFF2-40B4-BE49-F238E27FC236}">
                <a16:creationId xmlns:a16="http://schemas.microsoft.com/office/drawing/2014/main" id="{5B9F0422-5EF4-BEDF-8CCD-43AC90E711B5}"/>
              </a:ext>
            </a:extLst>
          </p:cNvPr>
          <p:cNvPicPr>
            <a:picLocks noChangeAspect="1"/>
          </p:cNvPicPr>
          <p:nvPr/>
        </p:nvPicPr>
        <p:blipFill>
          <a:blip r:embed="rId2"/>
          <a:stretch>
            <a:fillRect/>
          </a:stretch>
        </p:blipFill>
        <p:spPr>
          <a:xfrm>
            <a:off x="997170" y="1545020"/>
            <a:ext cx="6580993" cy="830035"/>
          </a:xfrm>
          <a:prstGeom prst="rect">
            <a:avLst/>
          </a:prstGeom>
        </p:spPr>
      </p:pic>
      <p:pic>
        <p:nvPicPr>
          <p:cNvPr id="7" name="Picture 6">
            <a:extLst>
              <a:ext uri="{FF2B5EF4-FFF2-40B4-BE49-F238E27FC236}">
                <a16:creationId xmlns:a16="http://schemas.microsoft.com/office/drawing/2014/main" id="{2B888B23-5CA5-EB6F-4691-CFD478E1CFB1}"/>
              </a:ext>
            </a:extLst>
          </p:cNvPr>
          <p:cNvPicPr>
            <a:picLocks noChangeAspect="1"/>
          </p:cNvPicPr>
          <p:nvPr/>
        </p:nvPicPr>
        <p:blipFill>
          <a:blip r:embed="rId3"/>
          <a:stretch>
            <a:fillRect/>
          </a:stretch>
        </p:blipFill>
        <p:spPr>
          <a:xfrm>
            <a:off x="997170" y="2752730"/>
            <a:ext cx="6444154" cy="3199387"/>
          </a:xfrm>
          <a:prstGeom prst="rect">
            <a:avLst/>
          </a:prstGeom>
        </p:spPr>
      </p:pic>
      <p:cxnSp>
        <p:nvCxnSpPr>
          <p:cNvPr id="6" name="Straight Arrow Connector 5">
            <a:extLst>
              <a:ext uri="{FF2B5EF4-FFF2-40B4-BE49-F238E27FC236}">
                <a16:creationId xmlns:a16="http://schemas.microsoft.com/office/drawing/2014/main" id="{CF9711E3-D813-FDA1-1328-14A671FE23BF}"/>
              </a:ext>
            </a:extLst>
          </p:cNvPr>
          <p:cNvCxnSpPr/>
          <p:nvPr/>
        </p:nvCxnSpPr>
        <p:spPr>
          <a:xfrm flipH="1">
            <a:off x="6833937" y="2752730"/>
            <a:ext cx="1318661" cy="1333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4820351"/>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67D14-7243-6F79-2A8D-F92E28BA4B79}"/>
              </a:ext>
            </a:extLst>
          </p:cNvPr>
          <p:cNvSpPr>
            <a:spLocks noGrp="1"/>
          </p:cNvSpPr>
          <p:nvPr>
            <p:ph type="title"/>
          </p:nvPr>
        </p:nvSpPr>
        <p:spPr/>
        <p:txBody>
          <a:bodyPr/>
          <a:lstStyle/>
          <a:p>
            <a:r>
              <a:rPr lang="en-US" dirty="0"/>
              <a:t>Total Capital Expenditures</a:t>
            </a:r>
          </a:p>
        </p:txBody>
      </p:sp>
      <p:sp>
        <p:nvSpPr>
          <p:cNvPr id="3" name="Content Placeholder 2">
            <a:extLst>
              <a:ext uri="{FF2B5EF4-FFF2-40B4-BE49-F238E27FC236}">
                <a16:creationId xmlns:a16="http://schemas.microsoft.com/office/drawing/2014/main" id="{58FF0AF5-5A1A-1556-E688-1CC243F28521}"/>
              </a:ext>
            </a:extLst>
          </p:cNvPr>
          <p:cNvSpPr>
            <a:spLocks noGrp="1"/>
          </p:cNvSpPr>
          <p:nvPr>
            <p:ph idx="1"/>
          </p:nvPr>
        </p:nvSpPr>
        <p:spPr>
          <a:xfrm>
            <a:off x="304801" y="1200049"/>
            <a:ext cx="8316686" cy="4693104"/>
          </a:xfrm>
        </p:spPr>
        <p:txBody>
          <a:bodyPr/>
          <a:lstStyle/>
          <a:p>
            <a:r>
              <a:rPr lang="en-US" dirty="0"/>
              <a:t>.</a:t>
            </a:r>
          </a:p>
          <a:p>
            <a:endParaRPr lang="en-US" dirty="0"/>
          </a:p>
        </p:txBody>
      </p:sp>
      <p:pic>
        <p:nvPicPr>
          <p:cNvPr id="5" name="Picture 4">
            <a:extLst>
              <a:ext uri="{FF2B5EF4-FFF2-40B4-BE49-F238E27FC236}">
                <a16:creationId xmlns:a16="http://schemas.microsoft.com/office/drawing/2014/main" id="{72F62A6B-B3A0-0C23-3397-27EA8A857ADA}"/>
              </a:ext>
            </a:extLst>
          </p:cNvPr>
          <p:cNvPicPr>
            <a:picLocks noChangeAspect="1"/>
          </p:cNvPicPr>
          <p:nvPr/>
        </p:nvPicPr>
        <p:blipFill>
          <a:blip r:embed="rId2"/>
          <a:stretch>
            <a:fillRect/>
          </a:stretch>
        </p:blipFill>
        <p:spPr>
          <a:xfrm>
            <a:off x="801270" y="1209675"/>
            <a:ext cx="6613669" cy="3358415"/>
          </a:xfrm>
          <a:prstGeom prst="rect">
            <a:avLst/>
          </a:prstGeom>
        </p:spPr>
      </p:pic>
      <p:sp>
        <p:nvSpPr>
          <p:cNvPr id="6" name="TextBox 5">
            <a:extLst>
              <a:ext uri="{FF2B5EF4-FFF2-40B4-BE49-F238E27FC236}">
                <a16:creationId xmlns:a16="http://schemas.microsoft.com/office/drawing/2014/main" id="{E30BA3DF-EB59-D156-89EF-9D835938FF9C}"/>
              </a:ext>
            </a:extLst>
          </p:cNvPr>
          <p:cNvSpPr txBox="1"/>
          <p:nvPr/>
        </p:nvSpPr>
        <p:spPr>
          <a:xfrm>
            <a:off x="1024759" y="4903076"/>
            <a:ext cx="7157544" cy="923330"/>
          </a:xfrm>
          <a:prstGeom prst="rect">
            <a:avLst/>
          </a:prstGeom>
          <a:noFill/>
        </p:spPr>
        <p:txBody>
          <a:bodyPr wrap="square" rtlCol="0">
            <a:spAutoFit/>
          </a:bodyPr>
          <a:lstStyle/>
          <a:p>
            <a:r>
              <a:rPr lang="en-US" dirty="0"/>
              <a:t>Battery Cost – 306,827</a:t>
            </a:r>
          </a:p>
          <a:p>
            <a:r>
              <a:rPr lang="en-US" dirty="0"/>
              <a:t>MWH – 800</a:t>
            </a:r>
          </a:p>
          <a:p>
            <a:r>
              <a:rPr lang="en-US" dirty="0"/>
              <a:t>Cost per kWh --  $ 383.5</a:t>
            </a:r>
          </a:p>
        </p:txBody>
      </p:sp>
      <p:cxnSp>
        <p:nvCxnSpPr>
          <p:cNvPr id="7" name="Straight Arrow Connector 6">
            <a:extLst>
              <a:ext uri="{FF2B5EF4-FFF2-40B4-BE49-F238E27FC236}">
                <a16:creationId xmlns:a16="http://schemas.microsoft.com/office/drawing/2014/main" id="{9CD2D9E7-2296-CE0C-D6A4-2E3A546D2AA1}"/>
              </a:ext>
            </a:extLst>
          </p:cNvPr>
          <p:cNvCxnSpPr/>
          <p:nvPr/>
        </p:nvCxnSpPr>
        <p:spPr>
          <a:xfrm flipH="1">
            <a:off x="6997566" y="654518"/>
            <a:ext cx="1184737" cy="2478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736469"/>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135AD-8BAF-C8F5-D327-CC30C81C835B}"/>
              </a:ext>
            </a:extLst>
          </p:cNvPr>
          <p:cNvSpPr>
            <a:spLocks noGrp="1"/>
          </p:cNvSpPr>
          <p:nvPr>
            <p:ph type="title"/>
          </p:nvPr>
        </p:nvSpPr>
        <p:spPr/>
        <p:txBody>
          <a:bodyPr/>
          <a:lstStyle/>
          <a:p>
            <a:r>
              <a:rPr lang="en-US" dirty="0"/>
              <a:t>Mongolia Cost 2020</a:t>
            </a:r>
          </a:p>
        </p:txBody>
      </p:sp>
      <p:sp>
        <p:nvSpPr>
          <p:cNvPr id="3" name="Content Placeholder 2">
            <a:extLst>
              <a:ext uri="{FF2B5EF4-FFF2-40B4-BE49-F238E27FC236}">
                <a16:creationId xmlns:a16="http://schemas.microsoft.com/office/drawing/2014/main" id="{C10353C0-37E5-D5D1-EE5C-1919FC0F439C}"/>
              </a:ext>
            </a:extLst>
          </p:cNvPr>
          <p:cNvSpPr>
            <a:spLocks noGrp="1"/>
          </p:cNvSpPr>
          <p:nvPr>
            <p:ph idx="1"/>
          </p:nvPr>
        </p:nvSpPr>
        <p:spPr>
          <a:xfrm>
            <a:off x="304801" y="1214488"/>
            <a:ext cx="8316686" cy="4693104"/>
          </a:xfrm>
        </p:spPr>
        <p:txBody>
          <a:bodyPr/>
          <a:lstStyle/>
          <a:p>
            <a:r>
              <a:rPr lang="en-US" dirty="0"/>
              <a:t>.</a:t>
            </a:r>
          </a:p>
          <a:p>
            <a:endParaRPr lang="en-US" dirty="0"/>
          </a:p>
        </p:txBody>
      </p:sp>
      <p:pic>
        <p:nvPicPr>
          <p:cNvPr id="5" name="Picture 4">
            <a:extLst>
              <a:ext uri="{FF2B5EF4-FFF2-40B4-BE49-F238E27FC236}">
                <a16:creationId xmlns:a16="http://schemas.microsoft.com/office/drawing/2014/main" id="{D8A97808-6F28-83FA-D791-C9ACFEFB53A6}"/>
              </a:ext>
            </a:extLst>
          </p:cNvPr>
          <p:cNvPicPr>
            <a:picLocks noChangeAspect="1"/>
          </p:cNvPicPr>
          <p:nvPr/>
        </p:nvPicPr>
        <p:blipFill>
          <a:blip r:embed="rId2"/>
          <a:stretch>
            <a:fillRect/>
          </a:stretch>
        </p:blipFill>
        <p:spPr>
          <a:xfrm>
            <a:off x="977717" y="1047647"/>
            <a:ext cx="7173326" cy="2791215"/>
          </a:xfrm>
          <a:prstGeom prst="rect">
            <a:avLst/>
          </a:prstGeom>
        </p:spPr>
      </p:pic>
      <p:pic>
        <p:nvPicPr>
          <p:cNvPr id="7" name="Picture 6">
            <a:extLst>
              <a:ext uri="{FF2B5EF4-FFF2-40B4-BE49-F238E27FC236}">
                <a16:creationId xmlns:a16="http://schemas.microsoft.com/office/drawing/2014/main" id="{BE6BAE68-F01F-D17D-9F59-1452CD6C6501}"/>
              </a:ext>
            </a:extLst>
          </p:cNvPr>
          <p:cNvPicPr>
            <a:picLocks noChangeAspect="1"/>
          </p:cNvPicPr>
          <p:nvPr/>
        </p:nvPicPr>
        <p:blipFill>
          <a:blip r:embed="rId3"/>
          <a:stretch>
            <a:fillRect/>
          </a:stretch>
        </p:blipFill>
        <p:spPr>
          <a:xfrm>
            <a:off x="992957" y="2894031"/>
            <a:ext cx="7368676" cy="3621068"/>
          </a:xfrm>
          <a:prstGeom prst="rect">
            <a:avLst/>
          </a:prstGeom>
        </p:spPr>
      </p:pic>
      <p:cxnSp>
        <p:nvCxnSpPr>
          <p:cNvPr id="6" name="Straight Arrow Connector 5">
            <a:extLst>
              <a:ext uri="{FF2B5EF4-FFF2-40B4-BE49-F238E27FC236}">
                <a16:creationId xmlns:a16="http://schemas.microsoft.com/office/drawing/2014/main" id="{416E5028-24A3-767F-2658-52B7A8903E14}"/>
              </a:ext>
            </a:extLst>
          </p:cNvPr>
          <p:cNvCxnSpPr/>
          <p:nvPr/>
        </p:nvCxnSpPr>
        <p:spPr>
          <a:xfrm flipH="1">
            <a:off x="2858703" y="385011"/>
            <a:ext cx="2800952" cy="1713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3372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90BE-4FD7-A547-8E0D-5EFC5DCC5444}"/>
              </a:ext>
            </a:extLst>
          </p:cNvPr>
          <p:cNvSpPr>
            <a:spLocks noGrp="1"/>
          </p:cNvSpPr>
          <p:nvPr>
            <p:ph type="title"/>
          </p:nvPr>
        </p:nvSpPr>
        <p:spPr/>
        <p:txBody>
          <a:bodyPr/>
          <a:lstStyle/>
          <a:p>
            <a:r>
              <a:rPr lang="en-US" dirty="0"/>
              <a:t>Average Temperature by Year</a:t>
            </a:r>
          </a:p>
        </p:txBody>
      </p:sp>
      <p:sp>
        <p:nvSpPr>
          <p:cNvPr id="3" name="Content Placeholder 2">
            <a:extLst>
              <a:ext uri="{FF2B5EF4-FFF2-40B4-BE49-F238E27FC236}">
                <a16:creationId xmlns:a16="http://schemas.microsoft.com/office/drawing/2014/main" id="{37E15474-C4E0-A6B7-CF17-70E22EDF7CAB}"/>
              </a:ext>
            </a:extLst>
          </p:cNvPr>
          <p:cNvSpPr>
            <a:spLocks noGrp="1"/>
          </p:cNvSpPr>
          <p:nvPr>
            <p:ph idx="1"/>
          </p:nvPr>
        </p:nvSpPr>
        <p:spPr/>
        <p:txBody>
          <a:bodyPr/>
          <a:lstStyle/>
          <a:p>
            <a:r>
              <a:rPr lang="en-US" dirty="0"/>
              <a:t>Get the temperature data from PVGIS and use AverageIF</a:t>
            </a:r>
          </a:p>
          <a:p>
            <a:r>
              <a:rPr lang="en-US" dirty="0"/>
              <a:t>You cannot control the temperature, but you can control the temperature coefficient by using different types of panels.</a:t>
            </a:r>
          </a:p>
          <a:p>
            <a:endParaRPr lang="en-US" dirty="0"/>
          </a:p>
          <a:p>
            <a:endParaRPr lang="en-US" dirty="0"/>
          </a:p>
          <a:p>
            <a:endParaRPr lang="en-US" dirty="0"/>
          </a:p>
        </p:txBody>
      </p:sp>
      <p:pic>
        <p:nvPicPr>
          <p:cNvPr id="4" name="Picture 3">
            <a:extLst>
              <a:ext uri="{FF2B5EF4-FFF2-40B4-BE49-F238E27FC236}">
                <a16:creationId xmlns:a16="http://schemas.microsoft.com/office/drawing/2014/main" id="{98AD0DD8-4E6A-A544-753D-6CE0224CFFFA}"/>
              </a:ext>
            </a:extLst>
          </p:cNvPr>
          <p:cNvPicPr>
            <a:picLocks noChangeAspect="1"/>
          </p:cNvPicPr>
          <p:nvPr/>
        </p:nvPicPr>
        <p:blipFill>
          <a:blip r:embed="rId2"/>
          <a:stretch>
            <a:fillRect/>
          </a:stretch>
        </p:blipFill>
        <p:spPr>
          <a:xfrm>
            <a:off x="1689232" y="2150010"/>
            <a:ext cx="5967995" cy="4297605"/>
          </a:xfrm>
          <a:prstGeom prst="rect">
            <a:avLst/>
          </a:prstGeom>
        </p:spPr>
      </p:pic>
    </p:spTree>
    <p:extLst>
      <p:ext uri="{BB962C8B-B14F-4D97-AF65-F5344CB8AC3E}">
        <p14:creationId xmlns:p14="http://schemas.microsoft.com/office/powerpoint/2010/main" val="2423711621"/>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63F9A-B4C3-623A-89B5-2723B47FD3A6}"/>
              </a:ext>
            </a:extLst>
          </p:cNvPr>
          <p:cNvSpPr>
            <a:spLocks noGrp="1"/>
          </p:cNvSpPr>
          <p:nvPr>
            <p:ph type="title"/>
          </p:nvPr>
        </p:nvSpPr>
        <p:spPr/>
        <p:txBody>
          <a:bodyPr/>
          <a:lstStyle/>
          <a:p>
            <a:r>
              <a:rPr lang="en-US" dirty="0"/>
              <a:t>Mongolia Cost Components</a:t>
            </a:r>
          </a:p>
        </p:txBody>
      </p:sp>
      <p:sp>
        <p:nvSpPr>
          <p:cNvPr id="3" name="Content Placeholder 2">
            <a:extLst>
              <a:ext uri="{FF2B5EF4-FFF2-40B4-BE49-F238E27FC236}">
                <a16:creationId xmlns:a16="http://schemas.microsoft.com/office/drawing/2014/main" id="{532AD178-9E3B-E42F-9912-6013A052BAA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436214CE-D077-EBA2-0426-F3DDA70A7025}"/>
              </a:ext>
            </a:extLst>
          </p:cNvPr>
          <p:cNvPicPr>
            <a:picLocks noChangeAspect="1"/>
          </p:cNvPicPr>
          <p:nvPr/>
        </p:nvPicPr>
        <p:blipFill>
          <a:blip r:embed="rId2"/>
          <a:stretch>
            <a:fillRect/>
          </a:stretch>
        </p:blipFill>
        <p:spPr>
          <a:xfrm>
            <a:off x="582366" y="1720092"/>
            <a:ext cx="7979267" cy="4351525"/>
          </a:xfrm>
          <a:prstGeom prst="rect">
            <a:avLst/>
          </a:prstGeom>
        </p:spPr>
      </p:pic>
    </p:spTree>
    <p:extLst>
      <p:ext uri="{BB962C8B-B14F-4D97-AF65-F5344CB8AC3E}">
        <p14:creationId xmlns:p14="http://schemas.microsoft.com/office/powerpoint/2010/main" val="941774246"/>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51689-BA7C-297D-75BC-8B573215DF48}"/>
              </a:ext>
            </a:extLst>
          </p:cNvPr>
          <p:cNvSpPr>
            <a:spLocks noGrp="1"/>
          </p:cNvSpPr>
          <p:nvPr>
            <p:ph type="title"/>
          </p:nvPr>
        </p:nvSpPr>
        <p:spPr/>
        <p:txBody>
          <a:bodyPr>
            <a:normAutofit fontScale="90000"/>
          </a:bodyPr>
          <a:lstStyle/>
          <a:p>
            <a:r>
              <a:rPr lang="en-US" dirty="0"/>
              <a:t>Example – Start with Solar and Note Assumption of Long Battery Life</a:t>
            </a:r>
          </a:p>
        </p:txBody>
      </p:sp>
      <p:pic>
        <p:nvPicPr>
          <p:cNvPr id="5" name="Picture 4">
            <a:extLst>
              <a:ext uri="{FF2B5EF4-FFF2-40B4-BE49-F238E27FC236}">
                <a16:creationId xmlns:a16="http://schemas.microsoft.com/office/drawing/2014/main" id="{0AB12B08-2001-EF38-63A4-5E03F3A99F11}"/>
              </a:ext>
            </a:extLst>
          </p:cNvPr>
          <p:cNvPicPr>
            <a:picLocks noChangeAspect="1"/>
          </p:cNvPicPr>
          <p:nvPr/>
        </p:nvPicPr>
        <p:blipFill>
          <a:blip r:embed="rId2"/>
          <a:stretch>
            <a:fillRect/>
          </a:stretch>
        </p:blipFill>
        <p:spPr>
          <a:xfrm>
            <a:off x="1162050" y="2162175"/>
            <a:ext cx="6819900" cy="2533650"/>
          </a:xfrm>
          <a:prstGeom prst="rect">
            <a:avLst/>
          </a:prstGeom>
        </p:spPr>
      </p:pic>
    </p:spTree>
    <p:extLst>
      <p:ext uri="{BB962C8B-B14F-4D97-AF65-F5344CB8AC3E}">
        <p14:creationId xmlns:p14="http://schemas.microsoft.com/office/powerpoint/2010/main" val="1110009480"/>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929A9-D2B4-FDF7-F015-EFC6A02C31E6}"/>
              </a:ext>
            </a:extLst>
          </p:cNvPr>
          <p:cNvSpPr>
            <a:spLocks noGrp="1"/>
          </p:cNvSpPr>
          <p:nvPr>
            <p:ph type="title"/>
          </p:nvPr>
        </p:nvSpPr>
        <p:spPr/>
        <p:txBody>
          <a:bodyPr/>
          <a:lstStyle/>
          <a:p>
            <a:r>
              <a:rPr lang="en-US" dirty="0"/>
              <a:t>Example of Battery Cost – Part 1</a:t>
            </a:r>
          </a:p>
        </p:txBody>
      </p:sp>
      <p:sp>
        <p:nvSpPr>
          <p:cNvPr id="3" name="Text Placeholder 2">
            <a:extLst>
              <a:ext uri="{FF2B5EF4-FFF2-40B4-BE49-F238E27FC236}">
                <a16:creationId xmlns:a16="http://schemas.microsoft.com/office/drawing/2014/main" id="{EC630E4C-1CB0-15A5-8CAE-EF0A62DA74F7}"/>
              </a:ext>
            </a:extLst>
          </p:cNvPr>
          <p:cNvSpPr>
            <a:spLocks noGrp="1"/>
          </p:cNvSpPr>
          <p:nvPr>
            <p:ph idx="1"/>
          </p:nvPr>
        </p:nvSpPr>
        <p:spPr/>
        <p:txBody>
          <a:bodyPr/>
          <a:lstStyle/>
          <a:p>
            <a:r>
              <a:rPr lang="en-US" dirty="0"/>
              <a:t>Note the lifetime and the battery duration</a:t>
            </a:r>
          </a:p>
          <a:p>
            <a:r>
              <a:rPr lang="en-US" dirty="0"/>
              <a:t>Also note the oversize</a:t>
            </a:r>
          </a:p>
        </p:txBody>
      </p:sp>
      <p:pic>
        <p:nvPicPr>
          <p:cNvPr id="5" name="Picture 4">
            <a:extLst>
              <a:ext uri="{FF2B5EF4-FFF2-40B4-BE49-F238E27FC236}">
                <a16:creationId xmlns:a16="http://schemas.microsoft.com/office/drawing/2014/main" id="{F00EA642-12BA-F9FA-435B-C8F36E01252B}"/>
              </a:ext>
            </a:extLst>
          </p:cNvPr>
          <p:cNvPicPr>
            <a:picLocks noChangeAspect="1"/>
          </p:cNvPicPr>
          <p:nvPr/>
        </p:nvPicPr>
        <p:blipFill>
          <a:blip r:embed="rId2"/>
          <a:stretch>
            <a:fillRect/>
          </a:stretch>
        </p:blipFill>
        <p:spPr>
          <a:xfrm>
            <a:off x="629587" y="2441006"/>
            <a:ext cx="7875549" cy="2860687"/>
          </a:xfrm>
          <a:prstGeom prst="rect">
            <a:avLst/>
          </a:prstGeom>
        </p:spPr>
      </p:pic>
    </p:spTree>
    <p:extLst>
      <p:ext uri="{BB962C8B-B14F-4D97-AF65-F5344CB8AC3E}">
        <p14:creationId xmlns:p14="http://schemas.microsoft.com/office/powerpoint/2010/main" val="1956586169"/>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929A9-D2B4-FDF7-F015-EFC6A02C31E6}"/>
              </a:ext>
            </a:extLst>
          </p:cNvPr>
          <p:cNvSpPr>
            <a:spLocks noGrp="1"/>
          </p:cNvSpPr>
          <p:nvPr>
            <p:ph type="title"/>
          </p:nvPr>
        </p:nvSpPr>
        <p:spPr/>
        <p:txBody>
          <a:bodyPr/>
          <a:lstStyle/>
          <a:p>
            <a:r>
              <a:rPr lang="en-US" dirty="0"/>
              <a:t>Example of Battery Cost – Part 2</a:t>
            </a:r>
          </a:p>
        </p:txBody>
      </p:sp>
      <p:sp>
        <p:nvSpPr>
          <p:cNvPr id="3" name="Text Placeholder 2">
            <a:extLst>
              <a:ext uri="{FF2B5EF4-FFF2-40B4-BE49-F238E27FC236}">
                <a16:creationId xmlns:a16="http://schemas.microsoft.com/office/drawing/2014/main" id="{EC630E4C-1CB0-15A5-8CAE-EF0A62DA74F7}"/>
              </a:ext>
            </a:extLst>
          </p:cNvPr>
          <p:cNvSpPr>
            <a:spLocks noGrp="1"/>
          </p:cNvSpPr>
          <p:nvPr>
            <p:ph idx="1"/>
          </p:nvPr>
        </p:nvSpPr>
        <p:spPr/>
        <p:txBody>
          <a:bodyPr/>
          <a:lstStyle/>
          <a:p>
            <a:r>
              <a:rPr lang="en-US" dirty="0"/>
              <a:t>Most of the cost is the battery management cost</a:t>
            </a:r>
          </a:p>
        </p:txBody>
      </p:sp>
      <p:pic>
        <p:nvPicPr>
          <p:cNvPr id="6" name="Picture 5">
            <a:extLst>
              <a:ext uri="{FF2B5EF4-FFF2-40B4-BE49-F238E27FC236}">
                <a16:creationId xmlns:a16="http://schemas.microsoft.com/office/drawing/2014/main" id="{8A7F9EAA-DB5D-C754-C9F8-D09A67E3BBFF}"/>
              </a:ext>
            </a:extLst>
          </p:cNvPr>
          <p:cNvPicPr>
            <a:picLocks noChangeAspect="1"/>
          </p:cNvPicPr>
          <p:nvPr/>
        </p:nvPicPr>
        <p:blipFill>
          <a:blip r:embed="rId2"/>
          <a:stretch>
            <a:fillRect/>
          </a:stretch>
        </p:blipFill>
        <p:spPr>
          <a:xfrm>
            <a:off x="335151" y="1588850"/>
            <a:ext cx="8286537" cy="4643201"/>
          </a:xfrm>
          <a:prstGeom prst="rect">
            <a:avLst/>
          </a:prstGeom>
        </p:spPr>
      </p:pic>
      <p:cxnSp>
        <p:nvCxnSpPr>
          <p:cNvPr id="5" name="Straight Arrow Connector 4">
            <a:extLst>
              <a:ext uri="{FF2B5EF4-FFF2-40B4-BE49-F238E27FC236}">
                <a16:creationId xmlns:a16="http://schemas.microsoft.com/office/drawing/2014/main" id="{C1BB34E0-F6EA-C9E5-3DE2-3702AA540642}"/>
              </a:ext>
            </a:extLst>
          </p:cNvPr>
          <p:cNvCxnSpPr/>
          <p:nvPr/>
        </p:nvCxnSpPr>
        <p:spPr>
          <a:xfrm flipH="1">
            <a:off x="5625966" y="1020278"/>
            <a:ext cx="1169470" cy="47500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0524547"/>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4A8A-B437-441C-15B2-C619DEA25D96}"/>
              </a:ext>
            </a:extLst>
          </p:cNvPr>
          <p:cNvSpPr>
            <a:spLocks noGrp="1"/>
          </p:cNvSpPr>
          <p:nvPr>
            <p:ph type="title"/>
          </p:nvPr>
        </p:nvSpPr>
        <p:spPr/>
        <p:txBody>
          <a:bodyPr/>
          <a:lstStyle/>
          <a:p>
            <a:r>
              <a:rPr lang="en-US" dirty="0"/>
              <a:t>O&amp;M Cost</a:t>
            </a:r>
          </a:p>
        </p:txBody>
      </p:sp>
      <p:sp>
        <p:nvSpPr>
          <p:cNvPr id="3" name="Text Placeholder 2">
            <a:extLst>
              <a:ext uri="{FF2B5EF4-FFF2-40B4-BE49-F238E27FC236}">
                <a16:creationId xmlns:a16="http://schemas.microsoft.com/office/drawing/2014/main" id="{A4A7901C-6974-1654-A7C5-E43579EB4FA4}"/>
              </a:ext>
            </a:extLst>
          </p:cNvPr>
          <p:cNvSpPr>
            <a:spLocks noGrp="1"/>
          </p:cNvSpPr>
          <p:nvPr>
            <p:ph idx="1"/>
          </p:nvPr>
        </p:nvSpPr>
        <p:spPr/>
        <p:txBody>
          <a:bodyPr/>
          <a:lstStyle/>
          <a:p>
            <a:r>
              <a:rPr lang="en-US" dirty="0"/>
              <a:t>O&amp;M cost 1.06% of total </a:t>
            </a:r>
            <a:r>
              <a:rPr lang="en-US"/>
              <a:t>capital expenditure</a:t>
            </a:r>
            <a:endParaRPr lang="en-US" dirty="0"/>
          </a:p>
        </p:txBody>
      </p:sp>
      <p:pic>
        <p:nvPicPr>
          <p:cNvPr id="5" name="Picture 4">
            <a:extLst>
              <a:ext uri="{FF2B5EF4-FFF2-40B4-BE49-F238E27FC236}">
                <a16:creationId xmlns:a16="http://schemas.microsoft.com/office/drawing/2014/main" id="{ABC2EE31-8CC0-8D6A-EBBA-6C3EEA118889}"/>
              </a:ext>
            </a:extLst>
          </p:cNvPr>
          <p:cNvPicPr>
            <a:picLocks noChangeAspect="1"/>
          </p:cNvPicPr>
          <p:nvPr/>
        </p:nvPicPr>
        <p:blipFill>
          <a:blip r:embed="rId2"/>
          <a:stretch>
            <a:fillRect/>
          </a:stretch>
        </p:blipFill>
        <p:spPr>
          <a:xfrm>
            <a:off x="124379" y="1723201"/>
            <a:ext cx="8589853" cy="3679571"/>
          </a:xfrm>
          <a:prstGeom prst="rect">
            <a:avLst/>
          </a:prstGeom>
        </p:spPr>
      </p:pic>
    </p:spTree>
    <p:extLst>
      <p:ext uri="{BB962C8B-B14F-4D97-AF65-F5344CB8AC3E}">
        <p14:creationId xmlns:p14="http://schemas.microsoft.com/office/powerpoint/2010/main" val="1678691281"/>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CD685F-19DB-413A-9E5D-DC765FDB1758}"/>
              </a:ext>
            </a:extLst>
          </p:cNvPr>
          <p:cNvSpPr>
            <a:spLocks noGrp="1"/>
          </p:cNvSpPr>
          <p:nvPr>
            <p:ph type="title"/>
          </p:nvPr>
        </p:nvSpPr>
        <p:spPr/>
        <p:txBody>
          <a:bodyPr/>
          <a:lstStyle/>
          <a:p>
            <a:r>
              <a:rPr lang="en-US" dirty="0"/>
              <a:t>Cost Targets for Flow Batteries</a:t>
            </a:r>
            <a:endParaRPr lang="en-CH" dirty="0"/>
          </a:p>
        </p:txBody>
      </p:sp>
      <p:sp>
        <p:nvSpPr>
          <p:cNvPr id="2" name="Content Placeholder 1">
            <a:extLst>
              <a:ext uri="{FF2B5EF4-FFF2-40B4-BE49-F238E27FC236}">
                <a16:creationId xmlns:a16="http://schemas.microsoft.com/office/drawing/2014/main" id="{FAADBE74-F1D8-40A7-9BE9-FB202FDE73BE}"/>
              </a:ext>
            </a:extLst>
          </p:cNvPr>
          <p:cNvSpPr>
            <a:spLocks noGrp="1"/>
          </p:cNvSpPr>
          <p:nvPr>
            <p:ph idx="1"/>
          </p:nvPr>
        </p:nvSpPr>
        <p:spPr/>
        <p:txBody>
          <a:bodyPr>
            <a:normAutofit/>
          </a:bodyPr>
          <a:lstStyle/>
          <a:p>
            <a:r>
              <a:rPr lang="en-US" dirty="0"/>
              <a:t>Capital costs for Flow Batteries are expected to be broadly similar to lithium-ion costs over the long term and at similar scale. </a:t>
            </a:r>
          </a:p>
          <a:p>
            <a:r>
              <a:rPr lang="en-US" dirty="0"/>
              <a:t>Most flow battery companies have $100 / kwh capital cost as a target in their minds or one that they’ve publicly talked about. (ARPA-E has used $100 / kwh as a target.) </a:t>
            </a:r>
          </a:p>
          <a:p>
            <a:r>
              <a:rPr lang="en-US" dirty="0"/>
              <a:t>Because a flow battery or compressed air system lasts for so many more cycles, the overall cost of electricity is likely to be many times lower.</a:t>
            </a:r>
            <a:endParaRPr lang="en-CH" dirty="0"/>
          </a:p>
        </p:txBody>
      </p:sp>
      <p:sp>
        <p:nvSpPr>
          <p:cNvPr id="4" name="Slide Number Placeholder 3">
            <a:extLst>
              <a:ext uri="{FF2B5EF4-FFF2-40B4-BE49-F238E27FC236}">
                <a16:creationId xmlns:a16="http://schemas.microsoft.com/office/drawing/2014/main" id="{029C60AE-2688-45DD-89FE-364B16FFCBF6}"/>
              </a:ext>
            </a:extLst>
          </p:cNvPr>
          <p:cNvSpPr>
            <a:spLocks noGrp="1"/>
          </p:cNvSpPr>
          <p:nvPr>
            <p:ph type="sldNum" sz="quarter" idx="12"/>
          </p:nvPr>
        </p:nvSpPr>
        <p:spPr/>
        <p:txBody>
          <a:bodyPr/>
          <a:lstStyle/>
          <a:p>
            <a:pPr algn="ctr"/>
            <a:fld id="{0C3A1854-6B63-4059-B360-A3C4972BF0FC}" type="slidenum">
              <a:rPr lang="ko-KR" altLang="en-US" smtClean="0"/>
              <a:pPr algn="ctr"/>
              <a:t>435</a:t>
            </a:fld>
            <a:endParaRPr lang="ko-KR" altLang="en-US" dirty="0"/>
          </a:p>
        </p:txBody>
      </p:sp>
    </p:spTree>
    <p:extLst>
      <p:ext uri="{BB962C8B-B14F-4D97-AF65-F5344CB8AC3E}">
        <p14:creationId xmlns:p14="http://schemas.microsoft.com/office/powerpoint/2010/main" val="105416202"/>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C64DF6-67D2-AB4F-B035-A3F5545B54EA}"/>
              </a:ext>
            </a:extLst>
          </p:cNvPr>
          <p:cNvSpPr>
            <a:spLocks noGrp="1"/>
          </p:cNvSpPr>
          <p:nvPr>
            <p:ph type="ctrTitle"/>
          </p:nvPr>
        </p:nvSpPr>
        <p:spPr>
          <a:xfrm>
            <a:off x="597728" y="2308043"/>
            <a:ext cx="5316996" cy="2408335"/>
          </a:xfrm>
        </p:spPr>
        <p:txBody>
          <a:bodyPr>
            <a:normAutofit/>
          </a:bodyPr>
          <a:lstStyle/>
          <a:p>
            <a:r>
              <a:rPr lang="en-US" dirty="0"/>
              <a:t>PPA Agreements with Renewable and Batteries	</a:t>
            </a:r>
          </a:p>
        </p:txBody>
      </p:sp>
    </p:spTree>
    <p:extLst>
      <p:ext uri="{BB962C8B-B14F-4D97-AF65-F5344CB8AC3E}">
        <p14:creationId xmlns:p14="http://schemas.microsoft.com/office/powerpoint/2010/main" val="1583925234"/>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AF9C0-609F-8860-21D2-266E9123975E}"/>
              </a:ext>
            </a:extLst>
          </p:cNvPr>
          <p:cNvSpPr>
            <a:spLocks noGrp="1"/>
          </p:cNvSpPr>
          <p:nvPr>
            <p:ph type="title"/>
          </p:nvPr>
        </p:nvSpPr>
        <p:spPr/>
        <p:txBody>
          <a:bodyPr/>
          <a:lstStyle/>
          <a:p>
            <a:r>
              <a:rPr lang="en-US" dirty="0"/>
              <a:t>PPA Example 1</a:t>
            </a:r>
          </a:p>
        </p:txBody>
      </p:sp>
      <p:sp>
        <p:nvSpPr>
          <p:cNvPr id="3" name="Content Placeholder 2">
            <a:extLst>
              <a:ext uri="{FF2B5EF4-FFF2-40B4-BE49-F238E27FC236}">
                <a16:creationId xmlns:a16="http://schemas.microsoft.com/office/drawing/2014/main" id="{66D0182A-69F4-2A6C-EA15-7D12E004268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B194A89-CDE1-AF99-25A3-31CB02A7A288}"/>
              </a:ext>
            </a:extLst>
          </p:cNvPr>
          <p:cNvPicPr>
            <a:picLocks noChangeAspect="1"/>
          </p:cNvPicPr>
          <p:nvPr/>
        </p:nvPicPr>
        <p:blipFill>
          <a:blip r:embed="rId2"/>
          <a:stretch>
            <a:fillRect/>
          </a:stretch>
        </p:blipFill>
        <p:spPr>
          <a:xfrm>
            <a:off x="2273470" y="1555664"/>
            <a:ext cx="4057373" cy="5167724"/>
          </a:xfrm>
          <a:prstGeom prst="rect">
            <a:avLst/>
          </a:prstGeom>
        </p:spPr>
      </p:pic>
    </p:spTree>
    <p:extLst>
      <p:ext uri="{BB962C8B-B14F-4D97-AF65-F5344CB8AC3E}">
        <p14:creationId xmlns:p14="http://schemas.microsoft.com/office/powerpoint/2010/main" val="898371789"/>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08C45-4505-D357-0DD8-CBF0E5881662}"/>
              </a:ext>
            </a:extLst>
          </p:cNvPr>
          <p:cNvSpPr>
            <a:spLocks noGrp="1"/>
          </p:cNvSpPr>
          <p:nvPr>
            <p:ph type="title"/>
          </p:nvPr>
        </p:nvSpPr>
        <p:spPr/>
        <p:txBody>
          <a:bodyPr/>
          <a:lstStyle/>
          <a:p>
            <a:r>
              <a:rPr lang="en-US" dirty="0"/>
              <a:t>PPA Example 2</a:t>
            </a:r>
          </a:p>
        </p:txBody>
      </p:sp>
      <p:sp>
        <p:nvSpPr>
          <p:cNvPr id="3" name="Content Placeholder 2">
            <a:extLst>
              <a:ext uri="{FF2B5EF4-FFF2-40B4-BE49-F238E27FC236}">
                <a16:creationId xmlns:a16="http://schemas.microsoft.com/office/drawing/2014/main" id="{3555E692-6009-5D3C-C568-2465FB0511D7}"/>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99216A3E-65FA-540B-190D-A77FB7D59924}"/>
              </a:ext>
            </a:extLst>
          </p:cNvPr>
          <p:cNvPicPr>
            <a:picLocks noChangeAspect="1"/>
          </p:cNvPicPr>
          <p:nvPr/>
        </p:nvPicPr>
        <p:blipFill>
          <a:blip r:embed="rId2"/>
          <a:stretch>
            <a:fillRect/>
          </a:stretch>
        </p:blipFill>
        <p:spPr>
          <a:xfrm>
            <a:off x="1752206" y="1223654"/>
            <a:ext cx="5639587" cy="4410691"/>
          </a:xfrm>
          <a:prstGeom prst="rect">
            <a:avLst/>
          </a:prstGeom>
        </p:spPr>
      </p:pic>
    </p:spTree>
    <p:extLst>
      <p:ext uri="{BB962C8B-B14F-4D97-AF65-F5344CB8AC3E}">
        <p14:creationId xmlns:p14="http://schemas.microsoft.com/office/powerpoint/2010/main" val="1154244154"/>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4FAC5-1332-8405-4347-9B76A33ECEDE}"/>
              </a:ext>
            </a:extLst>
          </p:cNvPr>
          <p:cNvSpPr>
            <a:spLocks noGrp="1"/>
          </p:cNvSpPr>
          <p:nvPr>
            <p:ph type="title"/>
          </p:nvPr>
        </p:nvSpPr>
        <p:spPr/>
        <p:txBody>
          <a:bodyPr/>
          <a:lstStyle/>
          <a:p>
            <a:r>
              <a:rPr lang="en-US" dirty="0"/>
              <a:t>PPA Example 3</a:t>
            </a:r>
          </a:p>
        </p:txBody>
      </p:sp>
      <p:sp>
        <p:nvSpPr>
          <p:cNvPr id="3" name="Content Placeholder 2">
            <a:extLst>
              <a:ext uri="{FF2B5EF4-FFF2-40B4-BE49-F238E27FC236}">
                <a16:creationId xmlns:a16="http://schemas.microsoft.com/office/drawing/2014/main" id="{85981591-7F31-36F2-832A-2A99C450F49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B4EA9F48-68C2-24CA-4014-C6B2B9B73AFC}"/>
              </a:ext>
            </a:extLst>
          </p:cNvPr>
          <p:cNvPicPr>
            <a:picLocks noChangeAspect="1"/>
          </p:cNvPicPr>
          <p:nvPr/>
        </p:nvPicPr>
        <p:blipFill>
          <a:blip r:embed="rId2"/>
          <a:stretch>
            <a:fillRect/>
          </a:stretch>
        </p:blipFill>
        <p:spPr>
          <a:xfrm>
            <a:off x="1742680" y="942628"/>
            <a:ext cx="5658640" cy="4972744"/>
          </a:xfrm>
          <a:prstGeom prst="rect">
            <a:avLst/>
          </a:prstGeom>
        </p:spPr>
      </p:pic>
    </p:spTree>
    <p:extLst>
      <p:ext uri="{BB962C8B-B14F-4D97-AF65-F5344CB8AC3E}">
        <p14:creationId xmlns:p14="http://schemas.microsoft.com/office/powerpoint/2010/main" val="13895756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AA09F-C38B-BF81-3570-9BBAA49F329C}"/>
              </a:ext>
            </a:extLst>
          </p:cNvPr>
          <p:cNvSpPr>
            <a:spLocks noGrp="1"/>
          </p:cNvSpPr>
          <p:nvPr>
            <p:ph type="title"/>
          </p:nvPr>
        </p:nvSpPr>
        <p:spPr/>
        <p:txBody>
          <a:bodyPr>
            <a:normAutofit fontScale="90000"/>
          </a:bodyPr>
          <a:lstStyle/>
          <a:p>
            <a:r>
              <a:rPr lang="en-US" dirty="0"/>
              <a:t>Using Long-term Data for Standard Deviation and for Computing P90 or Other P values</a:t>
            </a:r>
          </a:p>
        </p:txBody>
      </p:sp>
      <p:sp>
        <p:nvSpPr>
          <p:cNvPr id="3" name="Content Placeholder 2">
            <a:extLst>
              <a:ext uri="{FF2B5EF4-FFF2-40B4-BE49-F238E27FC236}">
                <a16:creationId xmlns:a16="http://schemas.microsoft.com/office/drawing/2014/main" id="{252FD039-CEEB-D160-D68E-2CE6D9E77806}"/>
              </a:ext>
            </a:extLst>
          </p:cNvPr>
          <p:cNvSpPr>
            <a:spLocks noGrp="1"/>
          </p:cNvSpPr>
          <p:nvPr>
            <p:ph idx="1"/>
          </p:nvPr>
        </p:nvSpPr>
        <p:spPr/>
        <p:txBody>
          <a:bodyPr/>
          <a:lstStyle/>
          <a:p>
            <a:r>
              <a:rPr lang="en-US" dirty="0"/>
              <a:t>Standard Deviation to compute P90</a:t>
            </a:r>
          </a:p>
          <a:p>
            <a:r>
              <a:rPr lang="en-US" dirty="0"/>
              <a:t>Note the Norminv formula to compute the P90</a:t>
            </a:r>
          </a:p>
          <a:p>
            <a:endParaRPr lang="en-US" dirty="0"/>
          </a:p>
        </p:txBody>
      </p:sp>
      <p:sp>
        <p:nvSpPr>
          <p:cNvPr id="4" name="Slide Number Placeholder 3">
            <a:extLst>
              <a:ext uri="{FF2B5EF4-FFF2-40B4-BE49-F238E27FC236}">
                <a16:creationId xmlns:a16="http://schemas.microsoft.com/office/drawing/2014/main" id="{C5D8D246-C946-7D17-8E70-4781D0AF1250}"/>
              </a:ext>
            </a:extLst>
          </p:cNvPr>
          <p:cNvSpPr>
            <a:spLocks noGrp="1"/>
          </p:cNvSpPr>
          <p:nvPr>
            <p:ph type="sldNum" sz="quarter" idx="12"/>
          </p:nvPr>
        </p:nvSpPr>
        <p:spPr/>
        <p:txBody>
          <a:bodyPr/>
          <a:lstStyle/>
          <a:p>
            <a:fld id="{EB241CD2-1E45-42A3-B213-66A034DF9A3B}" type="slidenum">
              <a:rPr lang="en-GB" smtClean="0"/>
              <a:t>44</a:t>
            </a:fld>
            <a:endParaRPr lang="en-GB" dirty="0"/>
          </a:p>
        </p:txBody>
      </p:sp>
      <p:pic>
        <p:nvPicPr>
          <p:cNvPr id="6" name="Picture 5">
            <a:extLst>
              <a:ext uri="{FF2B5EF4-FFF2-40B4-BE49-F238E27FC236}">
                <a16:creationId xmlns:a16="http://schemas.microsoft.com/office/drawing/2014/main" id="{46D13EA0-D95B-BA6B-B107-7DF14FBC7458}"/>
              </a:ext>
            </a:extLst>
          </p:cNvPr>
          <p:cNvPicPr>
            <a:picLocks noChangeAspect="1"/>
          </p:cNvPicPr>
          <p:nvPr/>
        </p:nvPicPr>
        <p:blipFill>
          <a:blip r:embed="rId2"/>
          <a:stretch>
            <a:fillRect/>
          </a:stretch>
        </p:blipFill>
        <p:spPr>
          <a:xfrm>
            <a:off x="604678" y="1907654"/>
            <a:ext cx="6796935" cy="4550297"/>
          </a:xfrm>
          <a:prstGeom prst="rect">
            <a:avLst/>
          </a:prstGeom>
        </p:spPr>
      </p:pic>
    </p:spTree>
    <p:extLst>
      <p:ext uri="{BB962C8B-B14F-4D97-AF65-F5344CB8AC3E}">
        <p14:creationId xmlns:p14="http://schemas.microsoft.com/office/powerpoint/2010/main" val="3925222867"/>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718B-D12C-2430-DB8C-2CA72E5B5F86}"/>
              </a:ext>
            </a:extLst>
          </p:cNvPr>
          <p:cNvSpPr>
            <a:spLocks noGrp="1"/>
          </p:cNvSpPr>
          <p:nvPr>
            <p:ph type="title"/>
          </p:nvPr>
        </p:nvSpPr>
        <p:spPr/>
        <p:txBody>
          <a:bodyPr/>
          <a:lstStyle/>
          <a:p>
            <a:r>
              <a:rPr lang="en-US" dirty="0"/>
              <a:t>PPA Issues from Examples</a:t>
            </a:r>
          </a:p>
        </p:txBody>
      </p:sp>
      <p:sp>
        <p:nvSpPr>
          <p:cNvPr id="3" name="Content Placeholder 2">
            <a:extLst>
              <a:ext uri="{FF2B5EF4-FFF2-40B4-BE49-F238E27FC236}">
                <a16:creationId xmlns:a16="http://schemas.microsoft.com/office/drawing/2014/main" id="{0A7B9000-4376-5FBC-F4A5-8AF4A6CDE9CC}"/>
              </a:ext>
            </a:extLst>
          </p:cNvPr>
          <p:cNvSpPr>
            <a:spLocks noGrp="1"/>
          </p:cNvSpPr>
          <p:nvPr>
            <p:ph idx="1"/>
          </p:nvPr>
        </p:nvSpPr>
        <p:spPr/>
        <p:txBody>
          <a:bodyPr/>
          <a:lstStyle/>
          <a:p>
            <a:r>
              <a:rPr lang="en-US" dirty="0"/>
              <a:t>Risks of construction over-run to investors</a:t>
            </a:r>
          </a:p>
          <a:p>
            <a:r>
              <a:rPr lang="en-US" dirty="0"/>
              <a:t>Risks of O&amp;M to investors</a:t>
            </a:r>
          </a:p>
          <a:p>
            <a:r>
              <a:rPr lang="en-US" dirty="0"/>
              <a:t>Risks of initial capacity in performance test</a:t>
            </a:r>
          </a:p>
          <a:p>
            <a:endParaRPr lang="en-US" dirty="0"/>
          </a:p>
          <a:p>
            <a:r>
              <a:rPr lang="en-US" dirty="0"/>
              <a:t>Should capacity be required or should it be allowed to degrade</a:t>
            </a:r>
          </a:p>
          <a:p>
            <a:r>
              <a:rPr lang="en-US" dirty="0"/>
              <a:t>Should capacity price be based on the kW of capacity or on the kWh of storage</a:t>
            </a:r>
          </a:p>
          <a:p>
            <a:r>
              <a:rPr lang="en-US" dirty="0"/>
              <a:t>Should risks of round-trip efficiency be allocated to battery investors</a:t>
            </a:r>
          </a:p>
          <a:p>
            <a:r>
              <a:rPr lang="en-US" dirty="0"/>
              <a:t>Should risks of degradation rate be allocated to investors</a:t>
            </a:r>
          </a:p>
          <a:p>
            <a:r>
              <a:rPr lang="en-US" dirty="0"/>
              <a:t>Should the risks of lifespan be allocated to investors</a:t>
            </a:r>
          </a:p>
          <a:p>
            <a:endParaRPr lang="en-US" dirty="0"/>
          </a:p>
          <a:p>
            <a:r>
              <a:rPr lang="en-US" dirty="0"/>
              <a:t>If buyer controls the cycles and operation, the degradation is affected</a:t>
            </a:r>
          </a:p>
          <a:p>
            <a:r>
              <a:rPr lang="en-US" dirty="0"/>
              <a:t> Could address with augmentation</a:t>
            </a:r>
          </a:p>
          <a:p>
            <a:r>
              <a:rPr lang="en-US" dirty="0"/>
              <a:t>Derivation of optimal LD charges that are not treated like random penalties</a:t>
            </a:r>
          </a:p>
        </p:txBody>
      </p:sp>
    </p:spTree>
    <p:extLst>
      <p:ext uri="{BB962C8B-B14F-4D97-AF65-F5344CB8AC3E}">
        <p14:creationId xmlns:p14="http://schemas.microsoft.com/office/powerpoint/2010/main" val="531848034"/>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31B6-DF28-0013-EBFA-42E885B9CA3A}"/>
              </a:ext>
            </a:extLst>
          </p:cNvPr>
          <p:cNvSpPr>
            <a:spLocks noGrp="1"/>
          </p:cNvSpPr>
          <p:nvPr>
            <p:ph type="title"/>
          </p:nvPr>
        </p:nvSpPr>
        <p:spPr/>
        <p:txBody>
          <a:bodyPr/>
          <a:lstStyle/>
          <a:p>
            <a:r>
              <a:rPr lang="en-US" dirty="0"/>
              <a:t>  Comment About PPAs</a:t>
            </a:r>
          </a:p>
        </p:txBody>
      </p:sp>
      <p:sp>
        <p:nvSpPr>
          <p:cNvPr id="3" name="Content Placeholder 2">
            <a:extLst>
              <a:ext uri="{FF2B5EF4-FFF2-40B4-BE49-F238E27FC236}">
                <a16:creationId xmlns:a16="http://schemas.microsoft.com/office/drawing/2014/main" id="{B98647F4-F4E2-0DE3-1D24-400EC779E567}"/>
              </a:ext>
            </a:extLst>
          </p:cNvPr>
          <p:cNvSpPr>
            <a:spLocks noGrp="1"/>
          </p:cNvSpPr>
          <p:nvPr>
            <p:ph idx="1"/>
          </p:nvPr>
        </p:nvSpPr>
        <p:spPr>
          <a:xfrm>
            <a:off x="304800" y="1209676"/>
            <a:ext cx="8332574" cy="2219324"/>
          </a:xfrm>
          <a:noFill/>
        </p:spPr>
        <p:txBody>
          <a:bodyPr>
            <a:normAutofit/>
          </a:bodyPr>
          <a:lstStyle/>
          <a:p>
            <a:pPr algn="l"/>
            <a:r>
              <a:rPr lang="en-US" sz="2400" i="0" dirty="0">
                <a:solidFill>
                  <a:srgbClr val="1F497D"/>
                </a:solidFill>
                <a:effectLst/>
                <a:latin typeface="Calibri" panose="020F0502020204030204" pitchFamily="34" charset="0"/>
              </a:rPr>
              <a:t>Ensure that the PPA financial section includes different costs and how they should be calculated for various ancillary service functions that the BESS is capable of providing (for e.g., frequency &amp; voltage management, spinning reserve, load shifting, </a:t>
            </a:r>
            <a:r>
              <a:rPr lang="en-US" sz="2400" i="0" dirty="0" err="1">
                <a:solidFill>
                  <a:srgbClr val="1F497D"/>
                </a:solidFill>
                <a:effectLst/>
                <a:latin typeface="Calibri" panose="020F0502020204030204" pitchFamily="34" charset="0"/>
              </a:rPr>
              <a:t>etc</a:t>
            </a:r>
            <a:r>
              <a:rPr lang="en-US" sz="2400" i="0" dirty="0">
                <a:solidFill>
                  <a:srgbClr val="1F497D"/>
                </a:solidFill>
                <a:effectLst/>
                <a:latin typeface="Calibri" panose="020F0502020204030204" pitchFamily="34" charset="0"/>
              </a:rPr>
              <a:t>).</a:t>
            </a:r>
          </a:p>
          <a:p>
            <a:pPr algn="l"/>
            <a:endParaRPr lang="en-US" sz="2000" dirty="0"/>
          </a:p>
        </p:txBody>
      </p:sp>
      <p:pic>
        <p:nvPicPr>
          <p:cNvPr id="6" name="Picture 5">
            <a:extLst>
              <a:ext uri="{FF2B5EF4-FFF2-40B4-BE49-F238E27FC236}">
                <a16:creationId xmlns:a16="http://schemas.microsoft.com/office/drawing/2014/main" id="{C4A19230-104F-3A8C-D91C-3307706EF632}"/>
              </a:ext>
            </a:extLst>
          </p:cNvPr>
          <p:cNvPicPr>
            <a:picLocks noChangeAspect="1"/>
          </p:cNvPicPr>
          <p:nvPr/>
        </p:nvPicPr>
        <p:blipFill>
          <a:blip r:embed="rId2"/>
          <a:stretch>
            <a:fillRect/>
          </a:stretch>
        </p:blipFill>
        <p:spPr>
          <a:xfrm>
            <a:off x="532625" y="4241835"/>
            <a:ext cx="7411484" cy="1714739"/>
          </a:xfrm>
          <a:prstGeom prst="rect">
            <a:avLst/>
          </a:prstGeom>
        </p:spPr>
      </p:pic>
      <p:sp>
        <p:nvSpPr>
          <p:cNvPr id="7" name="TextBox 6">
            <a:extLst>
              <a:ext uri="{FF2B5EF4-FFF2-40B4-BE49-F238E27FC236}">
                <a16:creationId xmlns:a16="http://schemas.microsoft.com/office/drawing/2014/main" id="{C81FD769-2957-D057-6B9B-0ECA0E55FC17}"/>
              </a:ext>
            </a:extLst>
          </p:cNvPr>
          <p:cNvSpPr txBox="1"/>
          <p:nvPr/>
        </p:nvSpPr>
        <p:spPr>
          <a:xfrm>
            <a:off x="469556" y="3719384"/>
            <a:ext cx="5931243" cy="369332"/>
          </a:xfrm>
          <a:prstGeom prst="rect">
            <a:avLst/>
          </a:prstGeom>
          <a:noFill/>
        </p:spPr>
        <p:txBody>
          <a:bodyPr wrap="square" rtlCol="0">
            <a:spAutoFit/>
          </a:bodyPr>
          <a:lstStyle/>
          <a:p>
            <a:r>
              <a:rPr lang="en-US" dirty="0"/>
              <a:t>Could define cycles which lowers degradation risk - Entergy </a:t>
            </a:r>
          </a:p>
        </p:txBody>
      </p:sp>
    </p:spTree>
    <p:extLst>
      <p:ext uri="{BB962C8B-B14F-4D97-AF65-F5344CB8AC3E}">
        <p14:creationId xmlns:p14="http://schemas.microsoft.com/office/powerpoint/2010/main" val="750734273"/>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867F8-5EDB-D57D-D0EE-492C37438432}"/>
              </a:ext>
            </a:extLst>
          </p:cNvPr>
          <p:cNvSpPr>
            <a:spLocks noGrp="1"/>
          </p:cNvSpPr>
          <p:nvPr>
            <p:ph type="title"/>
          </p:nvPr>
        </p:nvSpPr>
        <p:spPr/>
        <p:txBody>
          <a:bodyPr/>
          <a:lstStyle/>
          <a:p>
            <a:r>
              <a:rPr lang="en-US" dirty="0"/>
              <a:t>Use of Batteries Discussion in PPA</a:t>
            </a:r>
          </a:p>
        </p:txBody>
      </p:sp>
      <p:sp>
        <p:nvSpPr>
          <p:cNvPr id="3" name="Content Placeholder 2">
            <a:extLst>
              <a:ext uri="{FF2B5EF4-FFF2-40B4-BE49-F238E27FC236}">
                <a16:creationId xmlns:a16="http://schemas.microsoft.com/office/drawing/2014/main" id="{E5B38DD7-F742-28B8-CC75-1F990DAA4674}"/>
              </a:ext>
            </a:extLst>
          </p:cNvPr>
          <p:cNvSpPr>
            <a:spLocks noGrp="1"/>
          </p:cNvSpPr>
          <p:nvPr>
            <p:ph idx="1"/>
          </p:nvPr>
        </p:nvSpPr>
        <p:spPr/>
        <p:txBody>
          <a:bodyPr/>
          <a:lstStyle/>
          <a:p>
            <a:r>
              <a:rPr lang="en-US" dirty="0"/>
              <a:t>Kazakhstan Buyer in the PPA can use the battery however it wants to.</a:t>
            </a:r>
          </a:p>
          <a:p>
            <a:endParaRPr lang="en-US" dirty="0"/>
          </a:p>
        </p:txBody>
      </p:sp>
      <p:pic>
        <p:nvPicPr>
          <p:cNvPr id="5" name="Picture 4">
            <a:extLst>
              <a:ext uri="{FF2B5EF4-FFF2-40B4-BE49-F238E27FC236}">
                <a16:creationId xmlns:a16="http://schemas.microsoft.com/office/drawing/2014/main" id="{EF4F1105-AA1C-3BBB-4ABC-BFBD42D047FC}"/>
              </a:ext>
            </a:extLst>
          </p:cNvPr>
          <p:cNvPicPr>
            <a:picLocks noChangeAspect="1"/>
          </p:cNvPicPr>
          <p:nvPr/>
        </p:nvPicPr>
        <p:blipFill>
          <a:blip r:embed="rId2"/>
          <a:stretch>
            <a:fillRect/>
          </a:stretch>
        </p:blipFill>
        <p:spPr>
          <a:xfrm>
            <a:off x="711482" y="2208246"/>
            <a:ext cx="6961916" cy="2141332"/>
          </a:xfrm>
          <a:prstGeom prst="rect">
            <a:avLst/>
          </a:prstGeom>
        </p:spPr>
      </p:pic>
    </p:spTree>
    <p:extLst>
      <p:ext uri="{BB962C8B-B14F-4D97-AF65-F5344CB8AC3E}">
        <p14:creationId xmlns:p14="http://schemas.microsoft.com/office/powerpoint/2010/main" val="648923835"/>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A8D45-A017-F2A7-7E2B-5A097F271984}"/>
              </a:ext>
            </a:extLst>
          </p:cNvPr>
          <p:cNvSpPr>
            <a:spLocks noGrp="1"/>
          </p:cNvSpPr>
          <p:nvPr>
            <p:ph type="title"/>
          </p:nvPr>
        </p:nvSpPr>
        <p:spPr/>
        <p:txBody>
          <a:bodyPr/>
          <a:lstStyle/>
          <a:p>
            <a:r>
              <a:rPr lang="en-US" dirty="0"/>
              <a:t>Functions Defined in Scope Book</a:t>
            </a:r>
          </a:p>
        </p:txBody>
      </p:sp>
      <p:sp>
        <p:nvSpPr>
          <p:cNvPr id="3" name="Content Placeholder 2">
            <a:extLst>
              <a:ext uri="{FF2B5EF4-FFF2-40B4-BE49-F238E27FC236}">
                <a16:creationId xmlns:a16="http://schemas.microsoft.com/office/drawing/2014/main" id="{8BEEA550-6611-E00D-1CB0-633E8E8C01CA}"/>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C1FDCFC-A813-33DE-29F9-245CBDF74FAA}"/>
              </a:ext>
            </a:extLst>
          </p:cNvPr>
          <p:cNvPicPr>
            <a:picLocks noChangeAspect="1"/>
          </p:cNvPicPr>
          <p:nvPr/>
        </p:nvPicPr>
        <p:blipFill>
          <a:blip r:embed="rId2"/>
          <a:stretch>
            <a:fillRect/>
          </a:stretch>
        </p:blipFill>
        <p:spPr>
          <a:xfrm>
            <a:off x="159402" y="1904788"/>
            <a:ext cx="6253755" cy="2492156"/>
          </a:xfrm>
          <a:prstGeom prst="rect">
            <a:avLst/>
          </a:prstGeom>
        </p:spPr>
      </p:pic>
      <p:pic>
        <p:nvPicPr>
          <p:cNvPr id="7" name="Picture 6">
            <a:extLst>
              <a:ext uri="{FF2B5EF4-FFF2-40B4-BE49-F238E27FC236}">
                <a16:creationId xmlns:a16="http://schemas.microsoft.com/office/drawing/2014/main" id="{4EC63EB7-BF82-6F1D-0144-B64FBC876554}"/>
              </a:ext>
            </a:extLst>
          </p:cNvPr>
          <p:cNvPicPr>
            <a:picLocks noChangeAspect="1"/>
          </p:cNvPicPr>
          <p:nvPr/>
        </p:nvPicPr>
        <p:blipFill>
          <a:blip r:embed="rId3"/>
          <a:stretch>
            <a:fillRect/>
          </a:stretch>
        </p:blipFill>
        <p:spPr>
          <a:xfrm>
            <a:off x="6011531" y="2062117"/>
            <a:ext cx="2973067" cy="2334827"/>
          </a:xfrm>
          <a:prstGeom prst="rect">
            <a:avLst/>
          </a:prstGeom>
        </p:spPr>
      </p:pic>
    </p:spTree>
    <p:extLst>
      <p:ext uri="{BB962C8B-B14F-4D97-AF65-F5344CB8AC3E}">
        <p14:creationId xmlns:p14="http://schemas.microsoft.com/office/powerpoint/2010/main" val="3043858169"/>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43EB4-E5B0-3BC7-F3D5-458E1CDC529E}"/>
              </a:ext>
            </a:extLst>
          </p:cNvPr>
          <p:cNvSpPr>
            <a:spLocks noGrp="1"/>
          </p:cNvSpPr>
          <p:nvPr>
            <p:ph type="title"/>
          </p:nvPr>
        </p:nvSpPr>
        <p:spPr/>
        <p:txBody>
          <a:bodyPr>
            <a:normAutofit fontScale="90000"/>
          </a:bodyPr>
          <a:lstStyle/>
          <a:p>
            <a:r>
              <a:rPr lang="en-US" dirty="0"/>
              <a:t>Control of Charge and Discharge to Buyer and not the Seller</a:t>
            </a:r>
          </a:p>
        </p:txBody>
      </p:sp>
      <p:sp>
        <p:nvSpPr>
          <p:cNvPr id="3" name="Content Placeholder 2">
            <a:extLst>
              <a:ext uri="{FF2B5EF4-FFF2-40B4-BE49-F238E27FC236}">
                <a16:creationId xmlns:a16="http://schemas.microsoft.com/office/drawing/2014/main" id="{43A92C20-61D0-8783-DCFF-30E7B586F26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AF00B26-2C4D-DFAD-4799-78E140A62995}"/>
              </a:ext>
            </a:extLst>
          </p:cNvPr>
          <p:cNvPicPr>
            <a:picLocks noChangeAspect="1"/>
          </p:cNvPicPr>
          <p:nvPr/>
        </p:nvPicPr>
        <p:blipFill>
          <a:blip r:embed="rId2"/>
          <a:stretch>
            <a:fillRect/>
          </a:stretch>
        </p:blipFill>
        <p:spPr>
          <a:xfrm>
            <a:off x="2010613" y="1457050"/>
            <a:ext cx="6496957" cy="1971950"/>
          </a:xfrm>
          <a:prstGeom prst="rect">
            <a:avLst/>
          </a:prstGeom>
        </p:spPr>
      </p:pic>
      <p:pic>
        <p:nvPicPr>
          <p:cNvPr id="7" name="Picture 6">
            <a:extLst>
              <a:ext uri="{FF2B5EF4-FFF2-40B4-BE49-F238E27FC236}">
                <a16:creationId xmlns:a16="http://schemas.microsoft.com/office/drawing/2014/main" id="{B5A2D3B7-71CB-E2CE-69D1-522E340987A0}"/>
              </a:ext>
            </a:extLst>
          </p:cNvPr>
          <p:cNvPicPr>
            <a:picLocks noChangeAspect="1"/>
          </p:cNvPicPr>
          <p:nvPr/>
        </p:nvPicPr>
        <p:blipFill>
          <a:blip r:embed="rId3"/>
          <a:stretch>
            <a:fillRect/>
          </a:stretch>
        </p:blipFill>
        <p:spPr>
          <a:xfrm>
            <a:off x="2086824" y="3728191"/>
            <a:ext cx="6420746" cy="2772162"/>
          </a:xfrm>
          <a:prstGeom prst="rect">
            <a:avLst/>
          </a:prstGeom>
        </p:spPr>
      </p:pic>
      <p:sp>
        <p:nvSpPr>
          <p:cNvPr id="8" name="TextBox 7">
            <a:extLst>
              <a:ext uri="{FF2B5EF4-FFF2-40B4-BE49-F238E27FC236}">
                <a16:creationId xmlns:a16="http://schemas.microsoft.com/office/drawing/2014/main" id="{4FEE89CE-76D3-0FFF-E5B3-B56844BFDE1F}"/>
              </a:ext>
            </a:extLst>
          </p:cNvPr>
          <p:cNvSpPr txBox="1"/>
          <p:nvPr/>
        </p:nvSpPr>
        <p:spPr>
          <a:xfrm>
            <a:off x="123568" y="2088292"/>
            <a:ext cx="1570656" cy="3693319"/>
          </a:xfrm>
          <a:prstGeom prst="rect">
            <a:avLst/>
          </a:prstGeom>
          <a:solidFill>
            <a:srgbClr val="FFFF00"/>
          </a:solidFill>
        </p:spPr>
        <p:txBody>
          <a:bodyPr wrap="square" rtlCol="0">
            <a:spAutoFit/>
          </a:bodyPr>
          <a:lstStyle/>
          <a:p>
            <a:r>
              <a:rPr lang="en-US" dirty="0"/>
              <a:t>Variable cost of increased cycles issue</a:t>
            </a:r>
          </a:p>
          <a:p>
            <a:endParaRPr lang="en-US" dirty="0"/>
          </a:p>
          <a:p>
            <a:r>
              <a:rPr lang="en-US" dirty="0"/>
              <a:t>Is there a counting of the number of cycles</a:t>
            </a:r>
          </a:p>
          <a:p>
            <a:endParaRPr lang="en-US" dirty="0"/>
          </a:p>
          <a:p>
            <a:r>
              <a:rPr lang="en-US" dirty="0"/>
              <a:t>Is there a limit on cycles to replace variable cost</a:t>
            </a:r>
          </a:p>
        </p:txBody>
      </p:sp>
    </p:spTree>
    <p:extLst>
      <p:ext uri="{BB962C8B-B14F-4D97-AF65-F5344CB8AC3E}">
        <p14:creationId xmlns:p14="http://schemas.microsoft.com/office/powerpoint/2010/main" val="2074967072"/>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2E5B-4382-4E59-FD62-890B8F1D043A}"/>
              </a:ext>
            </a:extLst>
          </p:cNvPr>
          <p:cNvSpPr>
            <a:spLocks noGrp="1"/>
          </p:cNvSpPr>
          <p:nvPr>
            <p:ph type="ctrTitle"/>
          </p:nvPr>
        </p:nvSpPr>
        <p:spPr>
          <a:xfrm>
            <a:off x="393905" y="2773703"/>
            <a:ext cx="6363947" cy="1310594"/>
          </a:xfrm>
        </p:spPr>
        <p:txBody>
          <a:bodyPr>
            <a:normAutofit fontScale="90000"/>
          </a:bodyPr>
          <a:lstStyle/>
          <a:p>
            <a:r>
              <a:rPr lang="en-US" dirty="0"/>
              <a:t>Output and Available Capacity in PPA (Take or Pay versus Take and Pay)</a:t>
            </a:r>
          </a:p>
        </p:txBody>
      </p:sp>
    </p:spTree>
    <p:extLst>
      <p:ext uri="{BB962C8B-B14F-4D97-AF65-F5344CB8AC3E}">
        <p14:creationId xmlns:p14="http://schemas.microsoft.com/office/powerpoint/2010/main" val="2633608659"/>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F57E0-1B41-7884-4301-8F840D929950}"/>
              </a:ext>
            </a:extLst>
          </p:cNvPr>
          <p:cNvSpPr>
            <a:spLocks noGrp="1"/>
          </p:cNvSpPr>
          <p:nvPr>
            <p:ph type="title"/>
          </p:nvPr>
        </p:nvSpPr>
        <p:spPr/>
        <p:txBody>
          <a:bodyPr/>
          <a:lstStyle/>
          <a:p>
            <a:r>
              <a:rPr lang="en-US" dirty="0"/>
              <a:t>PPA 1 – Storage Capacity in MW</a:t>
            </a:r>
          </a:p>
        </p:txBody>
      </p:sp>
      <p:sp>
        <p:nvSpPr>
          <p:cNvPr id="3" name="Content Placeholder 2">
            <a:extLst>
              <a:ext uri="{FF2B5EF4-FFF2-40B4-BE49-F238E27FC236}">
                <a16:creationId xmlns:a16="http://schemas.microsoft.com/office/drawing/2014/main" id="{FFABF72D-6B0E-5991-8E6D-2BB45C100EC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FB08E623-6F0B-5DBA-25BB-DCECAC6C43BA}"/>
              </a:ext>
            </a:extLst>
          </p:cNvPr>
          <p:cNvPicPr>
            <a:picLocks noChangeAspect="1"/>
          </p:cNvPicPr>
          <p:nvPr/>
        </p:nvPicPr>
        <p:blipFill>
          <a:blip r:embed="rId2"/>
          <a:stretch>
            <a:fillRect/>
          </a:stretch>
        </p:blipFill>
        <p:spPr>
          <a:xfrm>
            <a:off x="580768" y="1339230"/>
            <a:ext cx="6487297" cy="1398637"/>
          </a:xfrm>
          <a:prstGeom prst="rect">
            <a:avLst/>
          </a:prstGeom>
        </p:spPr>
      </p:pic>
      <p:pic>
        <p:nvPicPr>
          <p:cNvPr id="7" name="Picture 6">
            <a:extLst>
              <a:ext uri="{FF2B5EF4-FFF2-40B4-BE49-F238E27FC236}">
                <a16:creationId xmlns:a16="http://schemas.microsoft.com/office/drawing/2014/main" id="{14E82F24-DA49-C74C-455A-43094034D471}"/>
              </a:ext>
            </a:extLst>
          </p:cNvPr>
          <p:cNvPicPr>
            <a:picLocks noChangeAspect="1"/>
          </p:cNvPicPr>
          <p:nvPr/>
        </p:nvPicPr>
        <p:blipFill>
          <a:blip r:embed="rId3"/>
          <a:stretch>
            <a:fillRect/>
          </a:stretch>
        </p:blipFill>
        <p:spPr>
          <a:xfrm>
            <a:off x="405125" y="3008001"/>
            <a:ext cx="6838582" cy="1265289"/>
          </a:xfrm>
          <a:prstGeom prst="rect">
            <a:avLst/>
          </a:prstGeom>
        </p:spPr>
      </p:pic>
      <p:pic>
        <p:nvPicPr>
          <p:cNvPr id="9" name="Picture 8">
            <a:extLst>
              <a:ext uri="{FF2B5EF4-FFF2-40B4-BE49-F238E27FC236}">
                <a16:creationId xmlns:a16="http://schemas.microsoft.com/office/drawing/2014/main" id="{1B628E32-C689-1757-3865-DD84CEFFE148}"/>
              </a:ext>
            </a:extLst>
          </p:cNvPr>
          <p:cNvPicPr>
            <a:picLocks noChangeAspect="1"/>
          </p:cNvPicPr>
          <p:nvPr/>
        </p:nvPicPr>
        <p:blipFill>
          <a:blip r:embed="rId4"/>
          <a:stretch>
            <a:fillRect/>
          </a:stretch>
        </p:blipFill>
        <p:spPr>
          <a:xfrm>
            <a:off x="467317" y="4447796"/>
            <a:ext cx="6714198" cy="1241198"/>
          </a:xfrm>
          <a:prstGeom prst="rect">
            <a:avLst/>
          </a:prstGeom>
        </p:spPr>
      </p:pic>
      <p:sp>
        <p:nvSpPr>
          <p:cNvPr id="10" name="TextBox 9">
            <a:extLst>
              <a:ext uri="{FF2B5EF4-FFF2-40B4-BE49-F238E27FC236}">
                <a16:creationId xmlns:a16="http://schemas.microsoft.com/office/drawing/2014/main" id="{9C8B3543-F86B-0C94-4F79-A1E55E9BD8D9}"/>
              </a:ext>
            </a:extLst>
          </p:cNvPr>
          <p:cNvSpPr txBox="1"/>
          <p:nvPr/>
        </p:nvSpPr>
        <p:spPr>
          <a:xfrm>
            <a:off x="7339914" y="1488239"/>
            <a:ext cx="1499286" cy="1754326"/>
          </a:xfrm>
          <a:prstGeom prst="rect">
            <a:avLst/>
          </a:prstGeom>
          <a:solidFill>
            <a:srgbClr val="FFFF00"/>
          </a:solidFill>
        </p:spPr>
        <p:txBody>
          <a:bodyPr wrap="square" rtlCol="0">
            <a:spAutoFit/>
          </a:bodyPr>
          <a:lstStyle/>
          <a:p>
            <a:r>
              <a:rPr lang="en-US" dirty="0"/>
              <a:t>Should this be adjusted for the minimum state of charge</a:t>
            </a:r>
          </a:p>
        </p:txBody>
      </p:sp>
    </p:spTree>
    <p:extLst>
      <p:ext uri="{BB962C8B-B14F-4D97-AF65-F5344CB8AC3E}">
        <p14:creationId xmlns:p14="http://schemas.microsoft.com/office/powerpoint/2010/main" val="81115274"/>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DFDF4-DE16-A87F-ADD2-B3799E976F60}"/>
              </a:ext>
            </a:extLst>
          </p:cNvPr>
          <p:cNvSpPr>
            <a:spLocks noGrp="1"/>
          </p:cNvSpPr>
          <p:nvPr>
            <p:ph type="title"/>
          </p:nvPr>
        </p:nvSpPr>
        <p:spPr/>
        <p:txBody>
          <a:bodyPr/>
          <a:lstStyle/>
          <a:p>
            <a:r>
              <a:rPr lang="en-US" dirty="0"/>
              <a:t>PPA Introduction</a:t>
            </a:r>
          </a:p>
        </p:txBody>
      </p:sp>
      <p:sp>
        <p:nvSpPr>
          <p:cNvPr id="3" name="Content Placeholder 2">
            <a:extLst>
              <a:ext uri="{FF2B5EF4-FFF2-40B4-BE49-F238E27FC236}">
                <a16:creationId xmlns:a16="http://schemas.microsoft.com/office/drawing/2014/main" id="{6EAF04D8-7244-ABF1-5295-65BD47F7BEB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5ABDCEED-A365-483F-D865-081A4D60B709}"/>
              </a:ext>
            </a:extLst>
          </p:cNvPr>
          <p:cNvPicPr>
            <a:picLocks noChangeAspect="1"/>
          </p:cNvPicPr>
          <p:nvPr/>
        </p:nvPicPr>
        <p:blipFill>
          <a:blip r:embed="rId2"/>
          <a:stretch>
            <a:fillRect/>
          </a:stretch>
        </p:blipFill>
        <p:spPr>
          <a:xfrm>
            <a:off x="990424" y="1072238"/>
            <a:ext cx="7163152" cy="1684282"/>
          </a:xfrm>
          <a:prstGeom prst="rect">
            <a:avLst/>
          </a:prstGeom>
        </p:spPr>
      </p:pic>
      <p:pic>
        <p:nvPicPr>
          <p:cNvPr id="7" name="Picture 6">
            <a:extLst>
              <a:ext uri="{FF2B5EF4-FFF2-40B4-BE49-F238E27FC236}">
                <a16:creationId xmlns:a16="http://schemas.microsoft.com/office/drawing/2014/main" id="{0629758B-B165-1C75-DC67-2FE5A0F1EF5C}"/>
              </a:ext>
            </a:extLst>
          </p:cNvPr>
          <p:cNvPicPr>
            <a:picLocks noChangeAspect="1"/>
          </p:cNvPicPr>
          <p:nvPr/>
        </p:nvPicPr>
        <p:blipFill>
          <a:blip r:embed="rId3"/>
          <a:stretch>
            <a:fillRect/>
          </a:stretch>
        </p:blipFill>
        <p:spPr>
          <a:xfrm>
            <a:off x="2130272" y="2898428"/>
            <a:ext cx="4883455" cy="1988427"/>
          </a:xfrm>
          <a:prstGeom prst="rect">
            <a:avLst/>
          </a:prstGeom>
        </p:spPr>
      </p:pic>
      <p:pic>
        <p:nvPicPr>
          <p:cNvPr id="9" name="Picture 8">
            <a:extLst>
              <a:ext uri="{FF2B5EF4-FFF2-40B4-BE49-F238E27FC236}">
                <a16:creationId xmlns:a16="http://schemas.microsoft.com/office/drawing/2014/main" id="{30AC8AB9-4AEC-CFDA-5070-F17B6AF703B6}"/>
              </a:ext>
            </a:extLst>
          </p:cNvPr>
          <p:cNvPicPr>
            <a:picLocks noChangeAspect="1"/>
          </p:cNvPicPr>
          <p:nvPr/>
        </p:nvPicPr>
        <p:blipFill>
          <a:blip r:embed="rId4"/>
          <a:stretch>
            <a:fillRect/>
          </a:stretch>
        </p:blipFill>
        <p:spPr>
          <a:xfrm>
            <a:off x="2130272" y="4955574"/>
            <a:ext cx="4883455" cy="1789540"/>
          </a:xfrm>
          <a:prstGeom prst="rect">
            <a:avLst/>
          </a:prstGeom>
        </p:spPr>
      </p:pic>
    </p:spTree>
    <p:extLst>
      <p:ext uri="{BB962C8B-B14F-4D97-AF65-F5344CB8AC3E}">
        <p14:creationId xmlns:p14="http://schemas.microsoft.com/office/powerpoint/2010/main" val="315534404"/>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86071-E994-0E79-F844-BE4C622D6500}"/>
              </a:ext>
            </a:extLst>
          </p:cNvPr>
          <p:cNvSpPr>
            <a:spLocks noGrp="1"/>
          </p:cNvSpPr>
          <p:nvPr>
            <p:ph type="title"/>
          </p:nvPr>
        </p:nvSpPr>
        <p:spPr/>
        <p:txBody>
          <a:bodyPr>
            <a:normAutofit fontScale="90000"/>
          </a:bodyPr>
          <a:lstStyle/>
          <a:p>
            <a:r>
              <a:rPr lang="en-US" dirty="0"/>
              <a:t>Capacity Adjusted for Target Degradation – PPA 1</a:t>
            </a:r>
          </a:p>
        </p:txBody>
      </p:sp>
      <p:sp>
        <p:nvSpPr>
          <p:cNvPr id="3" name="Content Placeholder 2">
            <a:extLst>
              <a:ext uri="{FF2B5EF4-FFF2-40B4-BE49-F238E27FC236}">
                <a16:creationId xmlns:a16="http://schemas.microsoft.com/office/drawing/2014/main" id="{EAE0071B-DD6D-FB2A-F8CB-4992CC628D21}"/>
              </a:ext>
            </a:extLst>
          </p:cNvPr>
          <p:cNvSpPr>
            <a:spLocks noGrp="1"/>
          </p:cNvSpPr>
          <p:nvPr>
            <p:ph idx="1"/>
          </p:nvPr>
        </p:nvSpPr>
        <p:spPr/>
        <p:txBody>
          <a:bodyPr/>
          <a:lstStyle/>
          <a:p>
            <a:r>
              <a:rPr lang="en-US" dirty="0"/>
              <a:t>Contracted capacity is reduced by the degradation of 2%.</a:t>
            </a:r>
          </a:p>
          <a:p>
            <a:r>
              <a:rPr lang="en-US" dirty="0"/>
              <a:t>If the degradation is more than the investor takes the risk.</a:t>
            </a:r>
          </a:p>
          <a:p>
            <a:endParaRPr lang="en-US" dirty="0"/>
          </a:p>
          <a:p>
            <a:endParaRPr lang="en-US" dirty="0"/>
          </a:p>
        </p:txBody>
      </p:sp>
      <p:pic>
        <p:nvPicPr>
          <p:cNvPr id="5" name="Picture 4">
            <a:extLst>
              <a:ext uri="{FF2B5EF4-FFF2-40B4-BE49-F238E27FC236}">
                <a16:creationId xmlns:a16="http://schemas.microsoft.com/office/drawing/2014/main" id="{1FD9866E-5396-2B9D-0309-8E75D8F09ECF}"/>
              </a:ext>
            </a:extLst>
          </p:cNvPr>
          <p:cNvPicPr>
            <a:picLocks noChangeAspect="1"/>
          </p:cNvPicPr>
          <p:nvPr/>
        </p:nvPicPr>
        <p:blipFill>
          <a:blip r:embed="rId2"/>
          <a:stretch>
            <a:fillRect/>
          </a:stretch>
        </p:blipFill>
        <p:spPr>
          <a:xfrm>
            <a:off x="1912570" y="3633688"/>
            <a:ext cx="4735365" cy="2413657"/>
          </a:xfrm>
          <a:prstGeom prst="rect">
            <a:avLst/>
          </a:prstGeom>
        </p:spPr>
      </p:pic>
      <p:pic>
        <p:nvPicPr>
          <p:cNvPr id="7" name="Picture 6">
            <a:extLst>
              <a:ext uri="{FF2B5EF4-FFF2-40B4-BE49-F238E27FC236}">
                <a16:creationId xmlns:a16="http://schemas.microsoft.com/office/drawing/2014/main" id="{1D6B1A88-2DA6-1FF1-9B90-2D05D77AFBF4}"/>
              </a:ext>
            </a:extLst>
          </p:cNvPr>
          <p:cNvPicPr>
            <a:picLocks noChangeAspect="1"/>
          </p:cNvPicPr>
          <p:nvPr/>
        </p:nvPicPr>
        <p:blipFill>
          <a:blip r:embed="rId3"/>
          <a:stretch>
            <a:fillRect/>
          </a:stretch>
        </p:blipFill>
        <p:spPr>
          <a:xfrm>
            <a:off x="2316167" y="1966836"/>
            <a:ext cx="5792008" cy="571580"/>
          </a:xfrm>
          <a:prstGeom prst="rect">
            <a:avLst/>
          </a:prstGeom>
        </p:spPr>
      </p:pic>
      <p:pic>
        <p:nvPicPr>
          <p:cNvPr id="9" name="Picture 8">
            <a:extLst>
              <a:ext uri="{FF2B5EF4-FFF2-40B4-BE49-F238E27FC236}">
                <a16:creationId xmlns:a16="http://schemas.microsoft.com/office/drawing/2014/main" id="{DA719065-0F97-8150-2BBA-C038F7E9E2A4}"/>
              </a:ext>
            </a:extLst>
          </p:cNvPr>
          <p:cNvPicPr>
            <a:picLocks noChangeAspect="1"/>
          </p:cNvPicPr>
          <p:nvPr/>
        </p:nvPicPr>
        <p:blipFill>
          <a:blip r:embed="rId4"/>
          <a:stretch>
            <a:fillRect/>
          </a:stretch>
        </p:blipFill>
        <p:spPr>
          <a:xfrm>
            <a:off x="1668376" y="2743104"/>
            <a:ext cx="6439799" cy="685896"/>
          </a:xfrm>
          <a:prstGeom prst="rect">
            <a:avLst/>
          </a:prstGeom>
        </p:spPr>
      </p:pic>
      <p:sp>
        <p:nvSpPr>
          <p:cNvPr id="10" name="TextBox 9">
            <a:extLst>
              <a:ext uri="{FF2B5EF4-FFF2-40B4-BE49-F238E27FC236}">
                <a16:creationId xmlns:a16="http://schemas.microsoft.com/office/drawing/2014/main" id="{9D675EFB-9E4E-C40C-F354-190319F0B570}"/>
              </a:ext>
            </a:extLst>
          </p:cNvPr>
          <p:cNvSpPr txBox="1"/>
          <p:nvPr/>
        </p:nvSpPr>
        <p:spPr>
          <a:xfrm>
            <a:off x="6845643" y="3830595"/>
            <a:ext cx="1779373" cy="1200329"/>
          </a:xfrm>
          <a:prstGeom prst="rect">
            <a:avLst/>
          </a:prstGeom>
          <a:noFill/>
        </p:spPr>
        <p:txBody>
          <a:bodyPr wrap="square" rtlCol="0">
            <a:spAutoFit/>
          </a:bodyPr>
          <a:lstStyle/>
          <a:p>
            <a:r>
              <a:rPr lang="en-US" dirty="0"/>
              <a:t>Degradation is affected by the cycles that are used</a:t>
            </a:r>
          </a:p>
        </p:txBody>
      </p:sp>
      <p:sp>
        <p:nvSpPr>
          <p:cNvPr id="12" name="TextBox 11">
            <a:extLst>
              <a:ext uri="{FF2B5EF4-FFF2-40B4-BE49-F238E27FC236}">
                <a16:creationId xmlns:a16="http://schemas.microsoft.com/office/drawing/2014/main" id="{37EBCE24-059A-5CE4-7BAB-8209518E976C}"/>
              </a:ext>
            </a:extLst>
          </p:cNvPr>
          <p:cNvSpPr txBox="1"/>
          <p:nvPr/>
        </p:nvSpPr>
        <p:spPr>
          <a:xfrm>
            <a:off x="98854" y="2743104"/>
            <a:ext cx="1370578" cy="1754326"/>
          </a:xfrm>
          <a:prstGeom prst="rect">
            <a:avLst/>
          </a:prstGeom>
          <a:noFill/>
        </p:spPr>
        <p:txBody>
          <a:bodyPr wrap="square" rtlCol="0">
            <a:spAutoFit/>
          </a:bodyPr>
          <a:lstStyle/>
          <a:p>
            <a:r>
              <a:rPr lang="en-US" dirty="0"/>
              <a:t>Understand the difference between actual and target</a:t>
            </a:r>
          </a:p>
        </p:txBody>
      </p:sp>
    </p:spTree>
    <p:extLst>
      <p:ext uri="{BB962C8B-B14F-4D97-AF65-F5344CB8AC3E}">
        <p14:creationId xmlns:p14="http://schemas.microsoft.com/office/powerpoint/2010/main" val="1519209991"/>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F4BDF-D0D9-3E36-CA76-2B3595C3C8FE}"/>
              </a:ext>
            </a:extLst>
          </p:cNvPr>
          <p:cNvSpPr>
            <a:spLocks noGrp="1"/>
          </p:cNvSpPr>
          <p:nvPr>
            <p:ph type="title"/>
          </p:nvPr>
        </p:nvSpPr>
        <p:spPr/>
        <p:txBody>
          <a:bodyPr>
            <a:normAutofit fontScale="90000"/>
          </a:bodyPr>
          <a:lstStyle/>
          <a:p>
            <a:r>
              <a:rPr lang="en-US" dirty="0"/>
              <a:t>Power Rating, RT and Storage in PPA Number 2</a:t>
            </a:r>
          </a:p>
        </p:txBody>
      </p:sp>
      <p:sp>
        <p:nvSpPr>
          <p:cNvPr id="3" name="Content Placeholder 2">
            <a:extLst>
              <a:ext uri="{FF2B5EF4-FFF2-40B4-BE49-F238E27FC236}">
                <a16:creationId xmlns:a16="http://schemas.microsoft.com/office/drawing/2014/main" id="{7E84BD28-3B28-57AA-A035-D7426CBC00B2}"/>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CC1E000C-140F-604B-A068-DA6EF2AB740D}"/>
              </a:ext>
            </a:extLst>
          </p:cNvPr>
          <p:cNvPicPr>
            <a:picLocks noChangeAspect="1"/>
          </p:cNvPicPr>
          <p:nvPr/>
        </p:nvPicPr>
        <p:blipFill>
          <a:blip r:embed="rId2"/>
          <a:stretch>
            <a:fillRect/>
          </a:stretch>
        </p:blipFill>
        <p:spPr>
          <a:xfrm>
            <a:off x="467113" y="1427425"/>
            <a:ext cx="7401958" cy="847843"/>
          </a:xfrm>
          <a:prstGeom prst="rect">
            <a:avLst/>
          </a:prstGeom>
        </p:spPr>
      </p:pic>
      <p:pic>
        <p:nvPicPr>
          <p:cNvPr id="7" name="Picture 6">
            <a:extLst>
              <a:ext uri="{FF2B5EF4-FFF2-40B4-BE49-F238E27FC236}">
                <a16:creationId xmlns:a16="http://schemas.microsoft.com/office/drawing/2014/main" id="{2937D8F9-5BD3-7A11-6A16-FF9A610C5F67}"/>
              </a:ext>
            </a:extLst>
          </p:cNvPr>
          <p:cNvPicPr>
            <a:picLocks noChangeAspect="1"/>
          </p:cNvPicPr>
          <p:nvPr/>
        </p:nvPicPr>
        <p:blipFill>
          <a:blip r:embed="rId3"/>
          <a:stretch>
            <a:fillRect/>
          </a:stretch>
        </p:blipFill>
        <p:spPr>
          <a:xfrm>
            <a:off x="467113" y="2437296"/>
            <a:ext cx="7344800" cy="2924583"/>
          </a:xfrm>
          <a:prstGeom prst="rect">
            <a:avLst/>
          </a:prstGeom>
        </p:spPr>
      </p:pic>
    </p:spTree>
    <p:extLst>
      <p:ext uri="{BB962C8B-B14F-4D97-AF65-F5344CB8AC3E}">
        <p14:creationId xmlns:p14="http://schemas.microsoft.com/office/powerpoint/2010/main" val="2376609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4268FD-AA5C-404C-A97C-355B5D2EB7A8}"/>
              </a:ext>
            </a:extLst>
          </p:cNvPr>
          <p:cNvSpPr>
            <a:spLocks noGrp="1"/>
          </p:cNvSpPr>
          <p:nvPr>
            <p:ph type="title"/>
          </p:nvPr>
        </p:nvSpPr>
        <p:spPr/>
        <p:txBody>
          <a:bodyPr/>
          <a:lstStyle/>
          <a:p>
            <a:r>
              <a:rPr lang="en-US" dirty="0"/>
              <a:t>Solar Patterns</a:t>
            </a:r>
            <a:endParaRPr lang="en-CH" dirty="0"/>
          </a:p>
        </p:txBody>
      </p:sp>
      <p:sp>
        <p:nvSpPr>
          <p:cNvPr id="2" name="Content Placeholder 1">
            <a:extLst>
              <a:ext uri="{FF2B5EF4-FFF2-40B4-BE49-F238E27FC236}">
                <a16:creationId xmlns:a16="http://schemas.microsoft.com/office/drawing/2014/main" id="{262808A8-5ECE-6B2E-63FF-B4B01B3D2567}"/>
              </a:ext>
            </a:extLst>
          </p:cNvPr>
          <p:cNvSpPr>
            <a:spLocks noGrp="1"/>
          </p:cNvSpPr>
          <p:nvPr>
            <p:ph idx="1"/>
          </p:nvPr>
        </p:nvSpPr>
        <p:spPr>
          <a:xfrm>
            <a:off x="304801" y="1082448"/>
            <a:ext cx="8316686" cy="4693104"/>
          </a:xfrm>
        </p:spPr>
        <p:txBody>
          <a:bodyPr/>
          <a:lstStyle/>
          <a:p>
            <a:r>
              <a:rPr lang="en-US" dirty="0"/>
              <a:t>Note the stability in the resource in the desert. Note also that each hour the irradiation is near 1,000. </a:t>
            </a:r>
          </a:p>
          <a:p>
            <a:r>
              <a:rPr lang="en-US" dirty="0"/>
              <a:t>This does not mean the solar is at capacity because it is a lot hotter than 25 degrees.</a:t>
            </a:r>
          </a:p>
          <a:p>
            <a:r>
              <a:rPr lang="en-US" dirty="0"/>
              <a:t>The capacity of the solar panels measured at STC (kWp) is never obtained.</a:t>
            </a:r>
          </a:p>
        </p:txBody>
      </p:sp>
      <p:sp>
        <p:nvSpPr>
          <p:cNvPr id="4" name="Slide Number Placeholder 3">
            <a:extLst>
              <a:ext uri="{FF2B5EF4-FFF2-40B4-BE49-F238E27FC236}">
                <a16:creationId xmlns:a16="http://schemas.microsoft.com/office/drawing/2014/main" id="{1D91B80E-C394-42B6-A005-75D7DE31F5E4}"/>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45</a:t>
            </a:fld>
            <a:endParaRPr lang="ko-KR" altLang="en-US" dirty="0"/>
          </a:p>
        </p:txBody>
      </p:sp>
      <p:pic>
        <p:nvPicPr>
          <p:cNvPr id="9" name="Picture 8">
            <a:extLst>
              <a:ext uri="{FF2B5EF4-FFF2-40B4-BE49-F238E27FC236}">
                <a16:creationId xmlns:a16="http://schemas.microsoft.com/office/drawing/2014/main" id="{C656AC37-BFAA-D618-6E43-39DE459762E3}"/>
              </a:ext>
            </a:extLst>
          </p:cNvPr>
          <p:cNvPicPr>
            <a:picLocks noChangeAspect="1"/>
          </p:cNvPicPr>
          <p:nvPr/>
        </p:nvPicPr>
        <p:blipFill>
          <a:blip r:embed="rId2"/>
          <a:stretch>
            <a:fillRect/>
          </a:stretch>
        </p:blipFill>
        <p:spPr>
          <a:xfrm>
            <a:off x="2042491" y="2273016"/>
            <a:ext cx="6192078" cy="4494250"/>
          </a:xfrm>
          <a:prstGeom prst="rect">
            <a:avLst/>
          </a:prstGeom>
        </p:spPr>
      </p:pic>
    </p:spTree>
    <p:extLst>
      <p:ext uri="{BB962C8B-B14F-4D97-AF65-F5344CB8AC3E}">
        <p14:creationId xmlns:p14="http://schemas.microsoft.com/office/powerpoint/2010/main" val="3572964366"/>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D5E1-F779-BB53-5DAA-AFEA58B425B4}"/>
              </a:ext>
            </a:extLst>
          </p:cNvPr>
          <p:cNvSpPr>
            <a:spLocks noGrp="1"/>
          </p:cNvSpPr>
          <p:nvPr>
            <p:ph type="title"/>
          </p:nvPr>
        </p:nvSpPr>
        <p:spPr/>
        <p:txBody>
          <a:bodyPr>
            <a:normAutofit fontScale="90000"/>
          </a:bodyPr>
          <a:lstStyle/>
          <a:p>
            <a:r>
              <a:rPr lang="en-US" dirty="0"/>
              <a:t>Quantity of Capacity as the Basis for Capacity Payment – PPA Number 3</a:t>
            </a:r>
          </a:p>
        </p:txBody>
      </p:sp>
      <p:sp>
        <p:nvSpPr>
          <p:cNvPr id="3" name="Content Placeholder 2">
            <a:extLst>
              <a:ext uri="{FF2B5EF4-FFF2-40B4-BE49-F238E27FC236}">
                <a16:creationId xmlns:a16="http://schemas.microsoft.com/office/drawing/2014/main" id="{E952E7AB-90A1-A54E-46CF-06DC9EE2EE4E}"/>
              </a:ext>
            </a:extLst>
          </p:cNvPr>
          <p:cNvSpPr>
            <a:spLocks noGrp="1"/>
          </p:cNvSpPr>
          <p:nvPr>
            <p:ph idx="1"/>
          </p:nvPr>
        </p:nvSpPr>
        <p:spPr/>
        <p:txBody>
          <a:bodyPr/>
          <a:lstStyle/>
          <a:p>
            <a:r>
              <a:rPr lang="en-US" dirty="0"/>
              <a:t>India example</a:t>
            </a:r>
          </a:p>
          <a:p>
            <a:endParaRPr lang="en-US" dirty="0"/>
          </a:p>
        </p:txBody>
      </p:sp>
      <p:pic>
        <p:nvPicPr>
          <p:cNvPr id="5" name="Picture 4">
            <a:extLst>
              <a:ext uri="{FF2B5EF4-FFF2-40B4-BE49-F238E27FC236}">
                <a16:creationId xmlns:a16="http://schemas.microsoft.com/office/drawing/2014/main" id="{DC5BB27C-55D9-03F1-273A-8E8F65C1AD52}"/>
              </a:ext>
            </a:extLst>
          </p:cNvPr>
          <p:cNvPicPr>
            <a:picLocks noChangeAspect="1"/>
          </p:cNvPicPr>
          <p:nvPr/>
        </p:nvPicPr>
        <p:blipFill>
          <a:blip r:embed="rId2"/>
          <a:stretch>
            <a:fillRect/>
          </a:stretch>
        </p:blipFill>
        <p:spPr>
          <a:xfrm>
            <a:off x="2079319" y="1965769"/>
            <a:ext cx="6744641" cy="4105848"/>
          </a:xfrm>
          <a:prstGeom prst="rect">
            <a:avLst/>
          </a:prstGeom>
        </p:spPr>
      </p:pic>
      <p:sp>
        <p:nvSpPr>
          <p:cNvPr id="6" name="TextBox 5">
            <a:extLst>
              <a:ext uri="{FF2B5EF4-FFF2-40B4-BE49-F238E27FC236}">
                <a16:creationId xmlns:a16="http://schemas.microsoft.com/office/drawing/2014/main" id="{8D1FC920-68D8-D735-4D30-B8A637E9AE85}"/>
              </a:ext>
            </a:extLst>
          </p:cNvPr>
          <p:cNvSpPr txBox="1"/>
          <p:nvPr/>
        </p:nvSpPr>
        <p:spPr>
          <a:xfrm>
            <a:off x="126124" y="2128345"/>
            <a:ext cx="1953195" cy="2031325"/>
          </a:xfrm>
          <a:prstGeom prst="rect">
            <a:avLst/>
          </a:prstGeom>
          <a:noFill/>
        </p:spPr>
        <p:txBody>
          <a:bodyPr wrap="square" rtlCol="0">
            <a:spAutoFit/>
          </a:bodyPr>
          <a:lstStyle/>
          <a:p>
            <a:r>
              <a:rPr lang="en-US" dirty="0"/>
              <a:t>Compute the round-trip efficiency</a:t>
            </a:r>
          </a:p>
          <a:p>
            <a:endParaRPr lang="en-US" dirty="0"/>
          </a:p>
          <a:p>
            <a:r>
              <a:rPr lang="en-US" dirty="0"/>
              <a:t>Note the guaranteed round-trip efficiency</a:t>
            </a:r>
          </a:p>
        </p:txBody>
      </p:sp>
    </p:spTree>
    <p:extLst>
      <p:ext uri="{BB962C8B-B14F-4D97-AF65-F5344CB8AC3E}">
        <p14:creationId xmlns:p14="http://schemas.microsoft.com/office/powerpoint/2010/main" val="2650249848"/>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1E738-53AC-23D8-B226-0DD60A125BA5}"/>
              </a:ext>
            </a:extLst>
          </p:cNvPr>
          <p:cNvSpPr>
            <a:spLocks noGrp="1"/>
          </p:cNvSpPr>
          <p:nvPr>
            <p:ph type="title"/>
          </p:nvPr>
        </p:nvSpPr>
        <p:spPr/>
        <p:txBody>
          <a:bodyPr>
            <a:normAutofit fontScale="90000"/>
          </a:bodyPr>
          <a:lstStyle/>
          <a:p>
            <a:r>
              <a:rPr lang="en-US" dirty="0"/>
              <a:t>Guaranteed Power, RT and Storage Capacity with Liquidated Damages</a:t>
            </a:r>
          </a:p>
        </p:txBody>
      </p:sp>
      <p:pic>
        <p:nvPicPr>
          <p:cNvPr id="5" name="Content Placeholder 4">
            <a:extLst>
              <a:ext uri="{FF2B5EF4-FFF2-40B4-BE49-F238E27FC236}">
                <a16:creationId xmlns:a16="http://schemas.microsoft.com/office/drawing/2014/main" id="{2403F59E-319D-51B9-A2DE-871537016E07}"/>
              </a:ext>
            </a:extLst>
          </p:cNvPr>
          <p:cNvPicPr>
            <a:picLocks noGrp="1" noChangeAspect="1"/>
          </p:cNvPicPr>
          <p:nvPr>
            <p:ph idx="1"/>
          </p:nvPr>
        </p:nvPicPr>
        <p:blipFill>
          <a:blip r:embed="rId2"/>
          <a:stretch>
            <a:fillRect/>
          </a:stretch>
        </p:blipFill>
        <p:spPr>
          <a:xfrm>
            <a:off x="666205" y="1268836"/>
            <a:ext cx="7811590" cy="2191056"/>
          </a:xfrm>
        </p:spPr>
      </p:pic>
      <p:pic>
        <p:nvPicPr>
          <p:cNvPr id="7" name="Picture 6">
            <a:extLst>
              <a:ext uri="{FF2B5EF4-FFF2-40B4-BE49-F238E27FC236}">
                <a16:creationId xmlns:a16="http://schemas.microsoft.com/office/drawing/2014/main" id="{E452AC05-B334-9974-D22D-678544B9D4BC}"/>
              </a:ext>
            </a:extLst>
          </p:cNvPr>
          <p:cNvPicPr>
            <a:picLocks noChangeAspect="1"/>
          </p:cNvPicPr>
          <p:nvPr/>
        </p:nvPicPr>
        <p:blipFill>
          <a:blip r:embed="rId3"/>
          <a:stretch>
            <a:fillRect/>
          </a:stretch>
        </p:blipFill>
        <p:spPr>
          <a:xfrm>
            <a:off x="1356773" y="4063201"/>
            <a:ext cx="7068536" cy="1448002"/>
          </a:xfrm>
          <a:prstGeom prst="rect">
            <a:avLst/>
          </a:prstGeom>
        </p:spPr>
      </p:pic>
    </p:spTree>
    <p:extLst>
      <p:ext uri="{BB962C8B-B14F-4D97-AF65-F5344CB8AC3E}">
        <p14:creationId xmlns:p14="http://schemas.microsoft.com/office/powerpoint/2010/main" val="1967602444"/>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EC33-9791-0BA4-054B-1941C307EEE2}"/>
              </a:ext>
            </a:extLst>
          </p:cNvPr>
          <p:cNvSpPr>
            <a:spLocks noGrp="1"/>
          </p:cNvSpPr>
          <p:nvPr>
            <p:ph type="title"/>
          </p:nvPr>
        </p:nvSpPr>
        <p:spPr/>
        <p:txBody>
          <a:bodyPr>
            <a:normAutofit fontScale="90000"/>
          </a:bodyPr>
          <a:lstStyle/>
          <a:p>
            <a:r>
              <a:rPr lang="en-US" dirty="0"/>
              <a:t>Performance Tests and Penalties in Entergy PPA – Not Penalty for both kW and kWh</a:t>
            </a:r>
          </a:p>
        </p:txBody>
      </p:sp>
      <p:sp>
        <p:nvSpPr>
          <p:cNvPr id="3" name="Content Placeholder 2">
            <a:extLst>
              <a:ext uri="{FF2B5EF4-FFF2-40B4-BE49-F238E27FC236}">
                <a16:creationId xmlns:a16="http://schemas.microsoft.com/office/drawing/2014/main" id="{2E6A5CAC-A68C-392A-C689-C4F5799FC81D}"/>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76886999-91CE-713D-06F8-0A8351886E54}"/>
              </a:ext>
            </a:extLst>
          </p:cNvPr>
          <p:cNvPicPr>
            <a:picLocks noChangeAspect="1"/>
          </p:cNvPicPr>
          <p:nvPr/>
        </p:nvPicPr>
        <p:blipFill>
          <a:blip r:embed="rId2"/>
          <a:stretch>
            <a:fillRect/>
          </a:stretch>
        </p:blipFill>
        <p:spPr>
          <a:xfrm>
            <a:off x="765498" y="1377854"/>
            <a:ext cx="7597764" cy="3325255"/>
          </a:xfrm>
          <a:prstGeom prst="rect">
            <a:avLst/>
          </a:prstGeom>
        </p:spPr>
      </p:pic>
      <p:sp>
        <p:nvSpPr>
          <p:cNvPr id="8" name="TextBox 7">
            <a:extLst>
              <a:ext uri="{FF2B5EF4-FFF2-40B4-BE49-F238E27FC236}">
                <a16:creationId xmlns:a16="http://schemas.microsoft.com/office/drawing/2014/main" id="{0CBE46A1-4AF0-BBAB-1FB5-415595B5000D}"/>
              </a:ext>
            </a:extLst>
          </p:cNvPr>
          <p:cNvSpPr txBox="1"/>
          <p:nvPr/>
        </p:nvSpPr>
        <p:spPr>
          <a:xfrm>
            <a:off x="304800" y="5018031"/>
            <a:ext cx="6785095" cy="369332"/>
          </a:xfrm>
          <a:prstGeom prst="rect">
            <a:avLst/>
          </a:prstGeom>
          <a:solidFill>
            <a:srgbClr val="FFFF00"/>
          </a:solidFill>
        </p:spPr>
        <p:txBody>
          <a:bodyPr wrap="square" rtlCol="0">
            <a:spAutoFit/>
          </a:bodyPr>
          <a:lstStyle/>
          <a:p>
            <a:r>
              <a:rPr lang="en-US" dirty="0"/>
              <a:t>Note that there is a penalty for both capacity kW and storage kWh</a:t>
            </a:r>
          </a:p>
        </p:txBody>
      </p:sp>
    </p:spTree>
    <p:extLst>
      <p:ext uri="{BB962C8B-B14F-4D97-AF65-F5344CB8AC3E}">
        <p14:creationId xmlns:p14="http://schemas.microsoft.com/office/powerpoint/2010/main" val="3879680473"/>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CB14-2163-FE1E-AC57-91B22B5A9947}"/>
              </a:ext>
            </a:extLst>
          </p:cNvPr>
          <p:cNvSpPr>
            <a:spLocks noGrp="1"/>
          </p:cNvSpPr>
          <p:nvPr>
            <p:ph type="title"/>
          </p:nvPr>
        </p:nvSpPr>
        <p:spPr/>
        <p:txBody>
          <a:bodyPr/>
          <a:lstStyle/>
          <a:p>
            <a:r>
              <a:rPr lang="en-US" dirty="0"/>
              <a:t>Performance Test in Entergy Contract</a:t>
            </a:r>
          </a:p>
        </p:txBody>
      </p:sp>
      <p:sp>
        <p:nvSpPr>
          <p:cNvPr id="3" name="Content Placeholder 2">
            <a:extLst>
              <a:ext uri="{FF2B5EF4-FFF2-40B4-BE49-F238E27FC236}">
                <a16:creationId xmlns:a16="http://schemas.microsoft.com/office/drawing/2014/main" id="{A7628512-9489-1D22-E9C0-5082EABCAED6}"/>
              </a:ext>
            </a:extLst>
          </p:cNvPr>
          <p:cNvSpPr>
            <a:spLocks noGrp="1"/>
          </p:cNvSpPr>
          <p:nvPr>
            <p:ph idx="1"/>
          </p:nvPr>
        </p:nvSpPr>
        <p:spPr>
          <a:xfrm>
            <a:off x="304800" y="1209675"/>
            <a:ext cx="2401330" cy="1743950"/>
          </a:xfrm>
        </p:spPr>
        <p:txBody>
          <a:bodyPr/>
          <a:lstStyle/>
          <a:p>
            <a:r>
              <a:rPr lang="en-US" dirty="0"/>
              <a:t>Seller pays for the performance test</a:t>
            </a:r>
          </a:p>
          <a:p>
            <a:endParaRPr lang="en-US" dirty="0"/>
          </a:p>
        </p:txBody>
      </p:sp>
      <p:pic>
        <p:nvPicPr>
          <p:cNvPr id="5" name="Picture 4">
            <a:extLst>
              <a:ext uri="{FF2B5EF4-FFF2-40B4-BE49-F238E27FC236}">
                <a16:creationId xmlns:a16="http://schemas.microsoft.com/office/drawing/2014/main" id="{F24E6703-1B2C-B29B-0A44-E6D9FA0139C3}"/>
              </a:ext>
            </a:extLst>
          </p:cNvPr>
          <p:cNvPicPr>
            <a:picLocks noChangeAspect="1"/>
          </p:cNvPicPr>
          <p:nvPr/>
        </p:nvPicPr>
        <p:blipFill>
          <a:blip r:embed="rId2"/>
          <a:stretch>
            <a:fillRect/>
          </a:stretch>
        </p:blipFill>
        <p:spPr>
          <a:xfrm>
            <a:off x="3252823" y="1209675"/>
            <a:ext cx="5753606" cy="1743950"/>
          </a:xfrm>
          <a:prstGeom prst="rect">
            <a:avLst/>
          </a:prstGeom>
        </p:spPr>
      </p:pic>
      <p:pic>
        <p:nvPicPr>
          <p:cNvPr id="7" name="Picture 6">
            <a:extLst>
              <a:ext uri="{FF2B5EF4-FFF2-40B4-BE49-F238E27FC236}">
                <a16:creationId xmlns:a16="http://schemas.microsoft.com/office/drawing/2014/main" id="{E3EBEEA7-3049-C446-8017-5CC174E6D93B}"/>
              </a:ext>
            </a:extLst>
          </p:cNvPr>
          <p:cNvPicPr>
            <a:picLocks noChangeAspect="1"/>
          </p:cNvPicPr>
          <p:nvPr/>
        </p:nvPicPr>
        <p:blipFill>
          <a:blip r:embed="rId3"/>
          <a:stretch>
            <a:fillRect/>
          </a:stretch>
        </p:blipFill>
        <p:spPr>
          <a:xfrm>
            <a:off x="97617" y="3593883"/>
            <a:ext cx="4202534" cy="1942791"/>
          </a:xfrm>
          <a:prstGeom prst="rect">
            <a:avLst/>
          </a:prstGeom>
        </p:spPr>
      </p:pic>
      <p:pic>
        <p:nvPicPr>
          <p:cNvPr id="9" name="Picture 8">
            <a:extLst>
              <a:ext uri="{FF2B5EF4-FFF2-40B4-BE49-F238E27FC236}">
                <a16:creationId xmlns:a16="http://schemas.microsoft.com/office/drawing/2014/main" id="{90E3093B-2739-AF6A-D460-4FA9DABDED1F}"/>
              </a:ext>
            </a:extLst>
          </p:cNvPr>
          <p:cNvPicPr>
            <a:picLocks noChangeAspect="1"/>
          </p:cNvPicPr>
          <p:nvPr/>
        </p:nvPicPr>
        <p:blipFill>
          <a:blip r:embed="rId4"/>
          <a:stretch>
            <a:fillRect/>
          </a:stretch>
        </p:blipFill>
        <p:spPr>
          <a:xfrm>
            <a:off x="4456777" y="3608534"/>
            <a:ext cx="4589606" cy="1928140"/>
          </a:xfrm>
          <a:prstGeom prst="rect">
            <a:avLst/>
          </a:prstGeom>
        </p:spPr>
      </p:pic>
    </p:spTree>
    <p:extLst>
      <p:ext uri="{BB962C8B-B14F-4D97-AF65-F5344CB8AC3E}">
        <p14:creationId xmlns:p14="http://schemas.microsoft.com/office/powerpoint/2010/main" val="512468308"/>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9A9E3-58A2-5208-3353-D31F14F1D149}"/>
              </a:ext>
            </a:extLst>
          </p:cNvPr>
          <p:cNvSpPr>
            <a:spLocks noGrp="1"/>
          </p:cNvSpPr>
          <p:nvPr>
            <p:ph type="title"/>
          </p:nvPr>
        </p:nvSpPr>
        <p:spPr/>
        <p:txBody>
          <a:bodyPr/>
          <a:lstStyle/>
          <a:p>
            <a:r>
              <a:rPr lang="en-US" dirty="0"/>
              <a:t>Capacity Documentation and Monitoring</a:t>
            </a:r>
          </a:p>
        </p:txBody>
      </p:sp>
      <p:sp>
        <p:nvSpPr>
          <p:cNvPr id="3" name="Content Placeholder 2">
            <a:extLst>
              <a:ext uri="{FF2B5EF4-FFF2-40B4-BE49-F238E27FC236}">
                <a16:creationId xmlns:a16="http://schemas.microsoft.com/office/drawing/2014/main" id="{5A36A3E3-EC95-E9EB-16B9-C11CB58CF357}"/>
              </a:ext>
            </a:extLst>
          </p:cNvPr>
          <p:cNvSpPr>
            <a:spLocks noGrp="1"/>
          </p:cNvSpPr>
          <p:nvPr>
            <p:ph idx="1"/>
          </p:nvPr>
        </p:nvSpPr>
        <p:spPr/>
        <p:txBody>
          <a:bodyPr/>
          <a:lstStyle/>
          <a:p>
            <a:r>
              <a:rPr lang="en-US" dirty="0"/>
              <a:t>Documenting base of capacity</a:t>
            </a:r>
          </a:p>
          <a:p>
            <a:endParaRPr lang="en-US" dirty="0"/>
          </a:p>
        </p:txBody>
      </p:sp>
      <p:pic>
        <p:nvPicPr>
          <p:cNvPr id="5" name="Picture 4">
            <a:extLst>
              <a:ext uri="{FF2B5EF4-FFF2-40B4-BE49-F238E27FC236}">
                <a16:creationId xmlns:a16="http://schemas.microsoft.com/office/drawing/2014/main" id="{A72718A3-6530-1C74-D9BE-58BB4936A9C3}"/>
              </a:ext>
            </a:extLst>
          </p:cNvPr>
          <p:cNvPicPr>
            <a:picLocks noChangeAspect="1"/>
          </p:cNvPicPr>
          <p:nvPr/>
        </p:nvPicPr>
        <p:blipFill>
          <a:blip r:embed="rId2"/>
          <a:stretch>
            <a:fillRect/>
          </a:stretch>
        </p:blipFill>
        <p:spPr>
          <a:xfrm>
            <a:off x="1256837" y="1695208"/>
            <a:ext cx="6630325" cy="3467584"/>
          </a:xfrm>
          <a:prstGeom prst="rect">
            <a:avLst/>
          </a:prstGeom>
        </p:spPr>
      </p:pic>
    </p:spTree>
    <p:extLst>
      <p:ext uri="{BB962C8B-B14F-4D97-AF65-F5344CB8AC3E}">
        <p14:creationId xmlns:p14="http://schemas.microsoft.com/office/powerpoint/2010/main" val="1463690698"/>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4AEF-C76E-BB79-5A64-1DB40F4050F6}"/>
              </a:ext>
            </a:extLst>
          </p:cNvPr>
          <p:cNvSpPr>
            <a:spLocks noGrp="1"/>
          </p:cNvSpPr>
          <p:nvPr>
            <p:ph type="ctrTitle"/>
          </p:nvPr>
        </p:nvSpPr>
        <p:spPr/>
        <p:txBody>
          <a:bodyPr/>
          <a:lstStyle/>
          <a:p>
            <a:r>
              <a:rPr lang="en-US" dirty="0"/>
              <a:t>Pricing in Battery PPA</a:t>
            </a:r>
          </a:p>
        </p:txBody>
      </p:sp>
    </p:spTree>
    <p:extLst>
      <p:ext uri="{BB962C8B-B14F-4D97-AF65-F5344CB8AC3E}">
        <p14:creationId xmlns:p14="http://schemas.microsoft.com/office/powerpoint/2010/main" val="1311058129"/>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37FAE-CE96-7D26-12B2-EFD377E683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85F21-28F5-D8EF-7016-441439419D38}"/>
              </a:ext>
            </a:extLst>
          </p:cNvPr>
          <p:cNvSpPr>
            <a:spLocks noGrp="1"/>
          </p:cNvSpPr>
          <p:nvPr>
            <p:ph type="title"/>
          </p:nvPr>
        </p:nvSpPr>
        <p:spPr/>
        <p:txBody>
          <a:bodyPr>
            <a:normAutofit fontScale="90000"/>
          </a:bodyPr>
          <a:lstStyle/>
          <a:p>
            <a:r>
              <a:rPr lang="en-US" dirty="0"/>
              <a:t>Section 5, Part 4 – Pricing of Batteries in PPA Contracts -- Examples</a:t>
            </a:r>
          </a:p>
        </p:txBody>
      </p:sp>
      <p:sp>
        <p:nvSpPr>
          <p:cNvPr id="3" name="Content Placeholder 2">
            <a:extLst>
              <a:ext uri="{FF2B5EF4-FFF2-40B4-BE49-F238E27FC236}">
                <a16:creationId xmlns:a16="http://schemas.microsoft.com/office/drawing/2014/main" id="{E804B351-62D8-10B9-383A-59C7517B2370}"/>
              </a:ext>
            </a:extLst>
          </p:cNvPr>
          <p:cNvSpPr>
            <a:spLocks noGrp="1"/>
          </p:cNvSpPr>
          <p:nvPr>
            <p:ph idx="1"/>
          </p:nvPr>
        </p:nvSpPr>
        <p:spPr/>
        <p:txBody>
          <a:bodyPr/>
          <a:lstStyle/>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Capacity Payments</a:t>
            </a: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Minimum Cycles</a:t>
            </a:r>
          </a:p>
          <a:p>
            <a:pPr marL="458788" indent="-285750">
              <a:lnSpc>
                <a:spcPct val="107000"/>
              </a:lnSpc>
              <a:spcAft>
                <a:spcPts val="800"/>
              </a:spcAft>
            </a:pPr>
            <a:r>
              <a:rPr lang="en-US" sz="1800" kern="100" dirty="0">
                <a:latin typeface="Calibri" panose="020F0502020204030204" pitchFamily="34" charset="0"/>
                <a:ea typeface="Calibri" panose="020F0502020204030204" pitchFamily="34" charset="0"/>
                <a:cs typeface="Times New Roman" panose="02020603050405020304" pitchFamily="18" charset="0"/>
              </a:rPr>
              <a:t>Variable Energy Charges</a:t>
            </a: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Example of Language</a:t>
            </a:r>
          </a:p>
          <a:p>
            <a:pPr marL="458788" indent="-285750">
              <a:lnSpc>
                <a:spcPct val="107000"/>
              </a:lnSpc>
              <a:spcAft>
                <a:spcPts val="800"/>
              </a:spcAft>
            </a:pPr>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Research on alternative practices in different countries (dispatch of batteries in PPA agreements, battery requirements in renewable PPAs; structure of tolling contracts; financing of batteries by electricity distribution companies).</a:t>
            </a: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Data availability on Battery Storage PPA Agreements</a:t>
            </a:r>
          </a:p>
          <a:p>
            <a:pPr marL="173038" marR="0" indent="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Case Study on PPA Agreements – Entergy Case </a:t>
            </a:r>
          </a:p>
          <a:p>
            <a:pPr marL="173038" indent="0"/>
            <a:endParaRPr lang="en-US" dirty="0"/>
          </a:p>
        </p:txBody>
      </p:sp>
    </p:spTree>
    <p:extLst>
      <p:ext uri="{BB962C8B-B14F-4D97-AF65-F5344CB8AC3E}">
        <p14:creationId xmlns:p14="http://schemas.microsoft.com/office/powerpoint/2010/main" val="3089104266"/>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9BD0-28A3-1991-4B72-76998BEF270F}"/>
              </a:ext>
            </a:extLst>
          </p:cNvPr>
          <p:cNvSpPr>
            <a:spLocks noGrp="1"/>
          </p:cNvSpPr>
          <p:nvPr>
            <p:ph type="title"/>
          </p:nvPr>
        </p:nvSpPr>
        <p:spPr/>
        <p:txBody>
          <a:bodyPr/>
          <a:lstStyle/>
          <a:p>
            <a:r>
              <a:rPr lang="en-US" dirty="0"/>
              <a:t>Pricing of Energy and Capacity – PPA 1</a:t>
            </a:r>
          </a:p>
        </p:txBody>
      </p:sp>
      <p:sp>
        <p:nvSpPr>
          <p:cNvPr id="3" name="Content Placeholder 2">
            <a:extLst>
              <a:ext uri="{FF2B5EF4-FFF2-40B4-BE49-F238E27FC236}">
                <a16:creationId xmlns:a16="http://schemas.microsoft.com/office/drawing/2014/main" id="{33FEE3DF-657F-5322-D0F8-FFC37B94F2B3}"/>
              </a:ext>
            </a:extLst>
          </p:cNvPr>
          <p:cNvSpPr>
            <a:spLocks noGrp="1"/>
          </p:cNvSpPr>
          <p:nvPr>
            <p:ph idx="1"/>
          </p:nvPr>
        </p:nvSpPr>
        <p:spPr/>
        <p:txBody>
          <a:bodyPr/>
          <a:lstStyle/>
          <a:p>
            <a:r>
              <a:rPr lang="en-US" dirty="0"/>
              <a:t>Energy Charge from metered energy for solar and available storage capacity.</a:t>
            </a:r>
          </a:p>
          <a:p>
            <a:endParaRPr lang="en-US" dirty="0"/>
          </a:p>
          <a:p>
            <a:endParaRPr lang="en-US" dirty="0"/>
          </a:p>
        </p:txBody>
      </p:sp>
      <p:pic>
        <p:nvPicPr>
          <p:cNvPr id="5" name="Picture 4">
            <a:extLst>
              <a:ext uri="{FF2B5EF4-FFF2-40B4-BE49-F238E27FC236}">
                <a16:creationId xmlns:a16="http://schemas.microsoft.com/office/drawing/2014/main" id="{F18FF8B7-DAC2-53A0-C984-C5DC8BCC0AE9}"/>
              </a:ext>
            </a:extLst>
          </p:cNvPr>
          <p:cNvPicPr>
            <a:picLocks noChangeAspect="1"/>
          </p:cNvPicPr>
          <p:nvPr/>
        </p:nvPicPr>
        <p:blipFill>
          <a:blip r:embed="rId2"/>
          <a:stretch>
            <a:fillRect/>
          </a:stretch>
        </p:blipFill>
        <p:spPr>
          <a:xfrm>
            <a:off x="320040" y="1711842"/>
            <a:ext cx="6487430" cy="3038899"/>
          </a:xfrm>
          <a:prstGeom prst="rect">
            <a:avLst/>
          </a:prstGeom>
        </p:spPr>
      </p:pic>
      <p:pic>
        <p:nvPicPr>
          <p:cNvPr id="7" name="Picture 6">
            <a:extLst>
              <a:ext uri="{FF2B5EF4-FFF2-40B4-BE49-F238E27FC236}">
                <a16:creationId xmlns:a16="http://schemas.microsoft.com/office/drawing/2014/main" id="{818766CD-4EF6-E56A-6B25-35B3C6863459}"/>
              </a:ext>
            </a:extLst>
          </p:cNvPr>
          <p:cNvPicPr>
            <a:picLocks noChangeAspect="1"/>
          </p:cNvPicPr>
          <p:nvPr/>
        </p:nvPicPr>
        <p:blipFill>
          <a:blip r:embed="rId3"/>
          <a:stretch>
            <a:fillRect/>
          </a:stretch>
        </p:blipFill>
        <p:spPr>
          <a:xfrm>
            <a:off x="2536965" y="5252908"/>
            <a:ext cx="5973009" cy="571580"/>
          </a:xfrm>
          <a:prstGeom prst="rect">
            <a:avLst/>
          </a:prstGeom>
        </p:spPr>
      </p:pic>
      <p:cxnSp>
        <p:nvCxnSpPr>
          <p:cNvPr id="9" name="Straight Arrow Connector 8">
            <a:extLst>
              <a:ext uri="{FF2B5EF4-FFF2-40B4-BE49-F238E27FC236}">
                <a16:creationId xmlns:a16="http://schemas.microsoft.com/office/drawing/2014/main" id="{382056D6-25B9-AAD4-9E1E-12C7C757E02A}"/>
              </a:ext>
            </a:extLst>
          </p:cNvPr>
          <p:cNvCxnSpPr>
            <a:cxnSpLocks/>
          </p:cNvCxnSpPr>
          <p:nvPr/>
        </p:nvCxnSpPr>
        <p:spPr>
          <a:xfrm>
            <a:off x="6672649" y="3429000"/>
            <a:ext cx="134821" cy="1686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29877"/>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911B6-C908-74D2-4C01-D81714A3120F}"/>
              </a:ext>
            </a:extLst>
          </p:cNvPr>
          <p:cNvSpPr>
            <a:spLocks noGrp="1"/>
          </p:cNvSpPr>
          <p:nvPr>
            <p:ph type="title"/>
          </p:nvPr>
        </p:nvSpPr>
        <p:spPr/>
        <p:txBody>
          <a:bodyPr/>
          <a:lstStyle/>
          <a:p>
            <a:r>
              <a:rPr lang="en-US" dirty="0"/>
              <a:t>Capacity Payment Formula – PPA 1</a:t>
            </a:r>
          </a:p>
        </p:txBody>
      </p:sp>
      <p:sp>
        <p:nvSpPr>
          <p:cNvPr id="3" name="Content Placeholder 2">
            <a:extLst>
              <a:ext uri="{FF2B5EF4-FFF2-40B4-BE49-F238E27FC236}">
                <a16:creationId xmlns:a16="http://schemas.microsoft.com/office/drawing/2014/main" id="{A44F26C9-F5FB-54F9-2065-E5970189221B}"/>
              </a:ext>
            </a:extLst>
          </p:cNvPr>
          <p:cNvSpPr>
            <a:spLocks noGrp="1"/>
          </p:cNvSpPr>
          <p:nvPr>
            <p:ph idx="1"/>
          </p:nvPr>
        </p:nvSpPr>
        <p:spPr/>
        <p:txBody>
          <a:bodyPr/>
          <a:lstStyle/>
          <a:p>
            <a:r>
              <a:rPr lang="en-US" dirty="0"/>
              <a:t>Use capacity because of 1 hour duration battery</a:t>
            </a:r>
          </a:p>
          <a:p>
            <a:endParaRPr lang="en-US" dirty="0"/>
          </a:p>
        </p:txBody>
      </p:sp>
      <p:pic>
        <p:nvPicPr>
          <p:cNvPr id="5" name="Picture 4">
            <a:extLst>
              <a:ext uri="{FF2B5EF4-FFF2-40B4-BE49-F238E27FC236}">
                <a16:creationId xmlns:a16="http://schemas.microsoft.com/office/drawing/2014/main" id="{71D19A77-6928-D732-9447-193ECF56F10D}"/>
              </a:ext>
            </a:extLst>
          </p:cNvPr>
          <p:cNvPicPr>
            <a:picLocks noChangeAspect="1"/>
          </p:cNvPicPr>
          <p:nvPr/>
        </p:nvPicPr>
        <p:blipFill>
          <a:blip r:embed="rId2"/>
          <a:stretch>
            <a:fillRect/>
          </a:stretch>
        </p:blipFill>
        <p:spPr>
          <a:xfrm>
            <a:off x="823663" y="1965769"/>
            <a:ext cx="7249537" cy="4105848"/>
          </a:xfrm>
          <a:prstGeom prst="rect">
            <a:avLst/>
          </a:prstGeom>
        </p:spPr>
      </p:pic>
    </p:spTree>
    <p:extLst>
      <p:ext uri="{BB962C8B-B14F-4D97-AF65-F5344CB8AC3E}">
        <p14:creationId xmlns:p14="http://schemas.microsoft.com/office/powerpoint/2010/main" val="2364811425"/>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B078D-D62C-AA26-D9F0-3E77FE463AE5}"/>
              </a:ext>
            </a:extLst>
          </p:cNvPr>
          <p:cNvSpPr>
            <a:spLocks noGrp="1"/>
          </p:cNvSpPr>
          <p:nvPr>
            <p:ph type="title"/>
          </p:nvPr>
        </p:nvSpPr>
        <p:spPr/>
        <p:txBody>
          <a:bodyPr/>
          <a:lstStyle/>
          <a:p>
            <a:r>
              <a:rPr lang="en-US" dirty="0"/>
              <a:t>Pricing in PPA and Back of Envelope </a:t>
            </a:r>
          </a:p>
        </p:txBody>
      </p:sp>
      <p:sp>
        <p:nvSpPr>
          <p:cNvPr id="3" name="Content Placeholder 2">
            <a:extLst>
              <a:ext uri="{FF2B5EF4-FFF2-40B4-BE49-F238E27FC236}">
                <a16:creationId xmlns:a16="http://schemas.microsoft.com/office/drawing/2014/main" id="{CE0A24A7-1595-95CB-9B34-38EEE77FDB76}"/>
              </a:ext>
            </a:extLst>
          </p:cNvPr>
          <p:cNvSpPr>
            <a:spLocks noGrp="1"/>
          </p:cNvSpPr>
          <p:nvPr>
            <p:ph idx="1"/>
          </p:nvPr>
        </p:nvSpPr>
        <p:spPr/>
        <p:txBody>
          <a:bodyPr/>
          <a:lstStyle/>
          <a:p>
            <a:endParaRPr lang="en-US" dirty="0"/>
          </a:p>
          <a:p>
            <a:pPr marL="0" indent="0">
              <a:buNone/>
            </a:pPr>
            <a:r>
              <a:rPr lang="en-US" dirty="0"/>
              <a:t>Should there be a variable charge.</a:t>
            </a:r>
          </a:p>
          <a:p>
            <a:pPr marL="0" indent="0">
              <a:buNone/>
            </a:pPr>
            <a:endParaRPr lang="en-US" dirty="0"/>
          </a:p>
          <a:p>
            <a:pPr marL="0" indent="0">
              <a:buNone/>
            </a:pPr>
            <a:r>
              <a:rPr lang="en-US" dirty="0"/>
              <a:t>Is overhaul that is a function of hours a variable or fixed cost</a:t>
            </a:r>
          </a:p>
          <a:p>
            <a:endParaRPr lang="en-US" dirty="0"/>
          </a:p>
        </p:txBody>
      </p:sp>
      <p:pic>
        <p:nvPicPr>
          <p:cNvPr id="7" name="Picture 6">
            <a:extLst>
              <a:ext uri="{FF2B5EF4-FFF2-40B4-BE49-F238E27FC236}">
                <a16:creationId xmlns:a16="http://schemas.microsoft.com/office/drawing/2014/main" id="{FEB693E7-2688-6E3C-5812-AECEC64D40BD}"/>
              </a:ext>
            </a:extLst>
          </p:cNvPr>
          <p:cNvPicPr>
            <a:picLocks noChangeAspect="1"/>
          </p:cNvPicPr>
          <p:nvPr/>
        </p:nvPicPr>
        <p:blipFill>
          <a:blip r:embed="rId2"/>
          <a:stretch>
            <a:fillRect/>
          </a:stretch>
        </p:blipFill>
        <p:spPr>
          <a:xfrm>
            <a:off x="406036" y="1942782"/>
            <a:ext cx="8316687" cy="1915565"/>
          </a:xfrm>
          <a:prstGeom prst="rect">
            <a:avLst/>
          </a:prstGeom>
        </p:spPr>
      </p:pic>
      <p:pic>
        <p:nvPicPr>
          <p:cNvPr id="10" name="Picture 9">
            <a:extLst>
              <a:ext uri="{FF2B5EF4-FFF2-40B4-BE49-F238E27FC236}">
                <a16:creationId xmlns:a16="http://schemas.microsoft.com/office/drawing/2014/main" id="{86D384BB-59C7-2F79-15CF-9DB425169CC6}"/>
              </a:ext>
            </a:extLst>
          </p:cNvPr>
          <p:cNvPicPr>
            <a:picLocks noChangeAspect="1"/>
          </p:cNvPicPr>
          <p:nvPr/>
        </p:nvPicPr>
        <p:blipFill>
          <a:blip r:embed="rId3"/>
          <a:stretch>
            <a:fillRect/>
          </a:stretch>
        </p:blipFill>
        <p:spPr>
          <a:xfrm>
            <a:off x="4523635" y="3941256"/>
            <a:ext cx="4002095" cy="2052608"/>
          </a:xfrm>
          <a:prstGeom prst="rect">
            <a:avLst/>
          </a:prstGeom>
        </p:spPr>
      </p:pic>
      <p:pic>
        <p:nvPicPr>
          <p:cNvPr id="12" name="Picture 11">
            <a:extLst>
              <a:ext uri="{FF2B5EF4-FFF2-40B4-BE49-F238E27FC236}">
                <a16:creationId xmlns:a16="http://schemas.microsoft.com/office/drawing/2014/main" id="{C3A3043B-BAF3-1F14-8E88-7AB4055013E0}"/>
              </a:ext>
            </a:extLst>
          </p:cNvPr>
          <p:cNvPicPr>
            <a:picLocks noChangeAspect="1"/>
          </p:cNvPicPr>
          <p:nvPr/>
        </p:nvPicPr>
        <p:blipFill>
          <a:blip r:embed="rId4"/>
          <a:stretch>
            <a:fillRect/>
          </a:stretch>
        </p:blipFill>
        <p:spPr>
          <a:xfrm>
            <a:off x="244875" y="4050142"/>
            <a:ext cx="3915970" cy="2052608"/>
          </a:xfrm>
          <a:prstGeom prst="rect">
            <a:avLst/>
          </a:prstGeom>
        </p:spPr>
      </p:pic>
    </p:spTree>
    <p:extLst>
      <p:ext uri="{BB962C8B-B14F-4D97-AF65-F5344CB8AC3E}">
        <p14:creationId xmlns:p14="http://schemas.microsoft.com/office/powerpoint/2010/main" val="404462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3F1E0-4A35-682A-2302-225E33FA30C0}"/>
              </a:ext>
            </a:extLst>
          </p:cNvPr>
          <p:cNvSpPr>
            <a:spLocks noGrp="1"/>
          </p:cNvSpPr>
          <p:nvPr>
            <p:ph type="ctrTitle"/>
          </p:nvPr>
        </p:nvSpPr>
        <p:spPr/>
        <p:txBody>
          <a:bodyPr/>
          <a:lstStyle/>
          <a:p>
            <a:r>
              <a:rPr lang="en-US" dirty="0"/>
              <a:t>Solar Technical Details</a:t>
            </a:r>
          </a:p>
        </p:txBody>
      </p:sp>
    </p:spTree>
    <p:extLst>
      <p:ext uri="{BB962C8B-B14F-4D97-AF65-F5344CB8AC3E}">
        <p14:creationId xmlns:p14="http://schemas.microsoft.com/office/powerpoint/2010/main" val="1982009354"/>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07A8A-DEC7-7E02-98AF-AFD1DC7B923A}"/>
              </a:ext>
            </a:extLst>
          </p:cNvPr>
          <p:cNvSpPr>
            <a:spLocks noGrp="1"/>
          </p:cNvSpPr>
          <p:nvPr>
            <p:ph type="title"/>
          </p:nvPr>
        </p:nvSpPr>
        <p:spPr/>
        <p:txBody>
          <a:bodyPr>
            <a:normAutofit fontScale="90000"/>
          </a:bodyPr>
          <a:lstStyle/>
          <a:p>
            <a:r>
              <a:rPr lang="en-US" dirty="0"/>
              <a:t>Pricing in a PPA Contract for Batteries – PPA Number 3</a:t>
            </a:r>
          </a:p>
        </p:txBody>
      </p:sp>
      <p:sp>
        <p:nvSpPr>
          <p:cNvPr id="3" name="Content Placeholder 2">
            <a:extLst>
              <a:ext uri="{FF2B5EF4-FFF2-40B4-BE49-F238E27FC236}">
                <a16:creationId xmlns:a16="http://schemas.microsoft.com/office/drawing/2014/main" id="{CEECBB4B-76A9-B4F5-099E-49CBF7577816}"/>
              </a:ext>
            </a:extLst>
          </p:cNvPr>
          <p:cNvSpPr>
            <a:spLocks noGrp="1"/>
          </p:cNvSpPr>
          <p:nvPr>
            <p:ph idx="1"/>
          </p:nvPr>
        </p:nvSpPr>
        <p:spPr/>
        <p:txBody>
          <a:bodyPr/>
          <a:lstStyle/>
          <a:p>
            <a:r>
              <a:rPr lang="en-US" dirty="0"/>
              <a:t>Capacity based – No discussion of a variable energy charge</a:t>
            </a:r>
          </a:p>
          <a:p>
            <a:endParaRPr lang="en-US" dirty="0"/>
          </a:p>
        </p:txBody>
      </p:sp>
      <p:pic>
        <p:nvPicPr>
          <p:cNvPr id="5" name="Picture 4">
            <a:extLst>
              <a:ext uri="{FF2B5EF4-FFF2-40B4-BE49-F238E27FC236}">
                <a16:creationId xmlns:a16="http://schemas.microsoft.com/office/drawing/2014/main" id="{CEBE3054-A12D-DB21-3384-EC0C554A2E32}"/>
              </a:ext>
            </a:extLst>
          </p:cNvPr>
          <p:cNvPicPr>
            <a:picLocks noChangeAspect="1"/>
          </p:cNvPicPr>
          <p:nvPr/>
        </p:nvPicPr>
        <p:blipFill>
          <a:blip r:embed="rId2"/>
          <a:stretch>
            <a:fillRect/>
          </a:stretch>
        </p:blipFill>
        <p:spPr>
          <a:xfrm>
            <a:off x="269602" y="2006547"/>
            <a:ext cx="8164950" cy="3006888"/>
          </a:xfrm>
          <a:prstGeom prst="rect">
            <a:avLst/>
          </a:prstGeom>
        </p:spPr>
      </p:pic>
      <p:sp>
        <p:nvSpPr>
          <p:cNvPr id="4" name="TextBox 3">
            <a:extLst>
              <a:ext uri="{FF2B5EF4-FFF2-40B4-BE49-F238E27FC236}">
                <a16:creationId xmlns:a16="http://schemas.microsoft.com/office/drawing/2014/main" id="{8CB79858-A0CA-342B-D6C7-E26FC2323F65}"/>
              </a:ext>
            </a:extLst>
          </p:cNvPr>
          <p:cNvSpPr txBox="1"/>
          <p:nvPr/>
        </p:nvSpPr>
        <p:spPr>
          <a:xfrm>
            <a:off x="4794422" y="1717589"/>
            <a:ext cx="3032093" cy="646331"/>
          </a:xfrm>
          <a:prstGeom prst="rect">
            <a:avLst/>
          </a:prstGeom>
          <a:solidFill>
            <a:srgbClr val="FFFF00"/>
          </a:solidFill>
        </p:spPr>
        <p:txBody>
          <a:bodyPr wrap="square" rtlCol="0">
            <a:spAutoFit/>
          </a:bodyPr>
          <a:lstStyle/>
          <a:p>
            <a:r>
              <a:rPr lang="en-US" dirty="0"/>
              <a:t>This is MW of capacity and not MWH</a:t>
            </a:r>
          </a:p>
        </p:txBody>
      </p:sp>
    </p:spTree>
    <p:extLst>
      <p:ext uri="{BB962C8B-B14F-4D97-AF65-F5344CB8AC3E}">
        <p14:creationId xmlns:p14="http://schemas.microsoft.com/office/powerpoint/2010/main" val="4181828656"/>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C7E41-E46C-4AD1-3F1B-91320CE34222}"/>
              </a:ext>
            </a:extLst>
          </p:cNvPr>
          <p:cNvSpPr>
            <a:spLocks noGrp="1"/>
          </p:cNvSpPr>
          <p:nvPr>
            <p:ph type="title"/>
          </p:nvPr>
        </p:nvSpPr>
        <p:spPr/>
        <p:txBody>
          <a:bodyPr/>
          <a:lstStyle/>
          <a:p>
            <a:r>
              <a:rPr lang="en-US" dirty="0"/>
              <a:t>Pricing in PPA Contract with Batteries</a:t>
            </a:r>
          </a:p>
        </p:txBody>
      </p:sp>
      <p:sp>
        <p:nvSpPr>
          <p:cNvPr id="3" name="Content Placeholder 2">
            <a:extLst>
              <a:ext uri="{FF2B5EF4-FFF2-40B4-BE49-F238E27FC236}">
                <a16:creationId xmlns:a16="http://schemas.microsoft.com/office/drawing/2014/main" id="{2D0FD2C2-0777-4404-D650-64B56542EA2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2D8571B-CFF4-F672-3280-215967AB0317}"/>
              </a:ext>
            </a:extLst>
          </p:cNvPr>
          <p:cNvPicPr>
            <a:picLocks noChangeAspect="1"/>
          </p:cNvPicPr>
          <p:nvPr/>
        </p:nvPicPr>
        <p:blipFill>
          <a:blip r:embed="rId2"/>
          <a:stretch>
            <a:fillRect/>
          </a:stretch>
        </p:blipFill>
        <p:spPr>
          <a:xfrm>
            <a:off x="2112580" y="1285906"/>
            <a:ext cx="5202619" cy="4709480"/>
          </a:xfrm>
          <a:prstGeom prst="rect">
            <a:avLst/>
          </a:prstGeom>
        </p:spPr>
      </p:pic>
    </p:spTree>
    <p:extLst>
      <p:ext uri="{BB962C8B-B14F-4D97-AF65-F5344CB8AC3E}">
        <p14:creationId xmlns:p14="http://schemas.microsoft.com/office/powerpoint/2010/main" val="4199764726"/>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D7F03-3C84-A237-947F-4DD15FA7427D}"/>
              </a:ext>
            </a:extLst>
          </p:cNvPr>
          <p:cNvSpPr>
            <a:spLocks noGrp="1"/>
          </p:cNvSpPr>
          <p:nvPr>
            <p:ph type="title"/>
          </p:nvPr>
        </p:nvSpPr>
        <p:spPr/>
        <p:txBody>
          <a:bodyPr>
            <a:normAutofit fontScale="90000"/>
          </a:bodyPr>
          <a:lstStyle/>
          <a:p>
            <a:r>
              <a:rPr lang="en-US" dirty="0"/>
              <a:t>Documentation of Charging and Discharging</a:t>
            </a:r>
          </a:p>
        </p:txBody>
      </p:sp>
      <p:sp>
        <p:nvSpPr>
          <p:cNvPr id="3" name="Content Placeholder 2">
            <a:extLst>
              <a:ext uri="{FF2B5EF4-FFF2-40B4-BE49-F238E27FC236}">
                <a16:creationId xmlns:a16="http://schemas.microsoft.com/office/drawing/2014/main" id="{A57B4DD2-68BD-77CD-7100-53389E0EBF42}"/>
              </a:ext>
            </a:extLst>
          </p:cNvPr>
          <p:cNvSpPr>
            <a:spLocks noGrp="1"/>
          </p:cNvSpPr>
          <p:nvPr>
            <p:ph idx="1"/>
          </p:nvPr>
        </p:nvSpPr>
        <p:spPr/>
        <p:txBody>
          <a:bodyPr/>
          <a:lstStyle/>
          <a:p>
            <a:r>
              <a:rPr lang="en-US" dirty="0"/>
              <a:t>From RFP</a:t>
            </a:r>
          </a:p>
          <a:p>
            <a:endParaRPr lang="en-US" dirty="0"/>
          </a:p>
        </p:txBody>
      </p:sp>
      <p:pic>
        <p:nvPicPr>
          <p:cNvPr id="5" name="Picture 4">
            <a:extLst>
              <a:ext uri="{FF2B5EF4-FFF2-40B4-BE49-F238E27FC236}">
                <a16:creationId xmlns:a16="http://schemas.microsoft.com/office/drawing/2014/main" id="{E0E4DAA0-A682-CF8B-13D1-16F08EE10DD6}"/>
              </a:ext>
            </a:extLst>
          </p:cNvPr>
          <p:cNvPicPr>
            <a:picLocks noChangeAspect="1"/>
          </p:cNvPicPr>
          <p:nvPr/>
        </p:nvPicPr>
        <p:blipFill>
          <a:blip r:embed="rId2"/>
          <a:stretch>
            <a:fillRect/>
          </a:stretch>
        </p:blipFill>
        <p:spPr>
          <a:xfrm>
            <a:off x="135982" y="2473495"/>
            <a:ext cx="8121791" cy="1911010"/>
          </a:xfrm>
          <a:prstGeom prst="rect">
            <a:avLst/>
          </a:prstGeom>
        </p:spPr>
      </p:pic>
    </p:spTree>
    <p:extLst>
      <p:ext uri="{BB962C8B-B14F-4D97-AF65-F5344CB8AC3E}">
        <p14:creationId xmlns:p14="http://schemas.microsoft.com/office/powerpoint/2010/main" val="84552876"/>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C765-8A86-3180-583E-B03D7C490AFF}"/>
              </a:ext>
            </a:extLst>
          </p:cNvPr>
          <p:cNvSpPr>
            <a:spLocks noGrp="1"/>
          </p:cNvSpPr>
          <p:nvPr>
            <p:ph type="ctrTitle"/>
          </p:nvPr>
        </p:nvSpPr>
        <p:spPr/>
        <p:txBody>
          <a:bodyPr/>
          <a:lstStyle/>
          <a:p>
            <a:r>
              <a:rPr lang="en-US" dirty="0"/>
              <a:t>Liquidated Damages</a:t>
            </a:r>
          </a:p>
        </p:txBody>
      </p:sp>
    </p:spTree>
    <p:extLst>
      <p:ext uri="{BB962C8B-B14F-4D97-AF65-F5344CB8AC3E}">
        <p14:creationId xmlns:p14="http://schemas.microsoft.com/office/powerpoint/2010/main" val="3020038456"/>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DE6FE-9B8B-709C-A858-13306ECFE667}"/>
              </a:ext>
            </a:extLst>
          </p:cNvPr>
          <p:cNvSpPr>
            <a:spLocks noGrp="1"/>
          </p:cNvSpPr>
          <p:nvPr>
            <p:ph type="title"/>
          </p:nvPr>
        </p:nvSpPr>
        <p:spPr/>
        <p:txBody>
          <a:bodyPr>
            <a:normAutofit fontScale="90000"/>
          </a:bodyPr>
          <a:lstStyle/>
          <a:p>
            <a:r>
              <a:rPr lang="en-US" dirty="0"/>
              <a:t>Liquidated Damage for Capacity Availability – PPA 1</a:t>
            </a:r>
          </a:p>
        </p:txBody>
      </p:sp>
      <p:sp>
        <p:nvSpPr>
          <p:cNvPr id="3" name="Content Placeholder 2">
            <a:extLst>
              <a:ext uri="{FF2B5EF4-FFF2-40B4-BE49-F238E27FC236}">
                <a16:creationId xmlns:a16="http://schemas.microsoft.com/office/drawing/2014/main" id="{4DC2BB0F-83EE-6005-26A6-188C9240CFD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CB4A045-6A8F-186A-77B8-770B3A2907D4}"/>
              </a:ext>
            </a:extLst>
          </p:cNvPr>
          <p:cNvPicPr>
            <a:picLocks noChangeAspect="1"/>
          </p:cNvPicPr>
          <p:nvPr/>
        </p:nvPicPr>
        <p:blipFill>
          <a:blip r:embed="rId2"/>
          <a:stretch>
            <a:fillRect/>
          </a:stretch>
        </p:blipFill>
        <p:spPr>
          <a:xfrm>
            <a:off x="856731" y="1142681"/>
            <a:ext cx="7430537" cy="4572638"/>
          </a:xfrm>
          <a:prstGeom prst="rect">
            <a:avLst/>
          </a:prstGeom>
        </p:spPr>
      </p:pic>
    </p:spTree>
    <p:extLst>
      <p:ext uri="{BB962C8B-B14F-4D97-AF65-F5344CB8AC3E}">
        <p14:creationId xmlns:p14="http://schemas.microsoft.com/office/powerpoint/2010/main" val="1135763144"/>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CABC1-6DC5-376B-F164-6590DB965B15}"/>
              </a:ext>
            </a:extLst>
          </p:cNvPr>
          <p:cNvSpPr>
            <a:spLocks noGrp="1"/>
          </p:cNvSpPr>
          <p:nvPr>
            <p:ph type="title"/>
          </p:nvPr>
        </p:nvSpPr>
        <p:spPr/>
        <p:txBody>
          <a:bodyPr>
            <a:normAutofit fontScale="90000"/>
          </a:bodyPr>
          <a:lstStyle/>
          <a:p>
            <a:r>
              <a:rPr lang="en-US" dirty="0"/>
              <a:t>Amount of Liquidated Damage – PPA Number 1</a:t>
            </a:r>
          </a:p>
        </p:txBody>
      </p:sp>
      <p:sp>
        <p:nvSpPr>
          <p:cNvPr id="3" name="Content Placeholder 2">
            <a:extLst>
              <a:ext uri="{FF2B5EF4-FFF2-40B4-BE49-F238E27FC236}">
                <a16:creationId xmlns:a16="http://schemas.microsoft.com/office/drawing/2014/main" id="{77E4D4E1-31D1-B26B-3047-8FD633D3F7C4}"/>
              </a:ext>
            </a:extLst>
          </p:cNvPr>
          <p:cNvSpPr>
            <a:spLocks noGrp="1"/>
          </p:cNvSpPr>
          <p:nvPr>
            <p:ph idx="1"/>
          </p:nvPr>
        </p:nvSpPr>
        <p:spPr/>
        <p:txBody>
          <a:bodyPr/>
          <a:lstStyle/>
          <a:p>
            <a:r>
              <a:rPr lang="en-US" dirty="0"/>
              <a:t>Seems to have a large penalty on degradation more than 2% allowed</a:t>
            </a:r>
          </a:p>
          <a:p>
            <a:endParaRPr lang="en-US" dirty="0"/>
          </a:p>
        </p:txBody>
      </p:sp>
      <p:pic>
        <p:nvPicPr>
          <p:cNvPr id="5" name="Picture 4">
            <a:extLst>
              <a:ext uri="{FF2B5EF4-FFF2-40B4-BE49-F238E27FC236}">
                <a16:creationId xmlns:a16="http://schemas.microsoft.com/office/drawing/2014/main" id="{59492100-B1A9-B797-7E62-E0A48DAF2493}"/>
              </a:ext>
            </a:extLst>
          </p:cNvPr>
          <p:cNvPicPr>
            <a:picLocks noChangeAspect="1"/>
          </p:cNvPicPr>
          <p:nvPr/>
        </p:nvPicPr>
        <p:blipFill>
          <a:blip r:embed="rId2"/>
          <a:stretch>
            <a:fillRect/>
          </a:stretch>
        </p:blipFill>
        <p:spPr>
          <a:xfrm>
            <a:off x="320040" y="2075935"/>
            <a:ext cx="6458851" cy="2924583"/>
          </a:xfrm>
          <a:prstGeom prst="rect">
            <a:avLst/>
          </a:prstGeom>
        </p:spPr>
      </p:pic>
      <p:sp>
        <p:nvSpPr>
          <p:cNvPr id="6" name="TextBox 5">
            <a:extLst>
              <a:ext uri="{FF2B5EF4-FFF2-40B4-BE49-F238E27FC236}">
                <a16:creationId xmlns:a16="http://schemas.microsoft.com/office/drawing/2014/main" id="{C5EA141E-CDDB-C59A-9D15-A925EC61EC18}"/>
              </a:ext>
            </a:extLst>
          </p:cNvPr>
          <p:cNvSpPr txBox="1"/>
          <p:nvPr/>
        </p:nvSpPr>
        <p:spPr>
          <a:xfrm>
            <a:off x="7092778" y="2075935"/>
            <a:ext cx="1746422" cy="939114"/>
          </a:xfrm>
          <a:prstGeom prst="rect">
            <a:avLst/>
          </a:prstGeom>
          <a:noFill/>
        </p:spPr>
        <p:txBody>
          <a:bodyPr wrap="square" rtlCol="0">
            <a:spAutoFit/>
          </a:bodyPr>
          <a:lstStyle/>
          <a:p>
            <a:r>
              <a:rPr lang="en-US" dirty="0"/>
              <a:t>$ 44/MW-year or .044 per kW year</a:t>
            </a:r>
          </a:p>
        </p:txBody>
      </p:sp>
    </p:spTree>
    <p:extLst>
      <p:ext uri="{BB962C8B-B14F-4D97-AF65-F5344CB8AC3E}">
        <p14:creationId xmlns:p14="http://schemas.microsoft.com/office/powerpoint/2010/main" val="1955911540"/>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9389A-B4A1-0E0C-8365-0E00AF9072F2}"/>
              </a:ext>
            </a:extLst>
          </p:cNvPr>
          <p:cNvSpPr>
            <a:spLocks noGrp="1"/>
          </p:cNvSpPr>
          <p:nvPr>
            <p:ph type="title"/>
          </p:nvPr>
        </p:nvSpPr>
        <p:spPr/>
        <p:txBody>
          <a:bodyPr/>
          <a:lstStyle/>
          <a:p>
            <a:r>
              <a:rPr lang="en-US" dirty="0"/>
              <a:t>Capacity Penalty – PPA Number 3</a:t>
            </a:r>
          </a:p>
        </p:txBody>
      </p:sp>
      <p:sp>
        <p:nvSpPr>
          <p:cNvPr id="3" name="Content Placeholder 2">
            <a:extLst>
              <a:ext uri="{FF2B5EF4-FFF2-40B4-BE49-F238E27FC236}">
                <a16:creationId xmlns:a16="http://schemas.microsoft.com/office/drawing/2014/main" id="{A8D0C525-60D7-6B91-EEFC-7EADAF3CD1A2}"/>
              </a:ext>
            </a:extLst>
          </p:cNvPr>
          <p:cNvSpPr>
            <a:spLocks noGrp="1"/>
          </p:cNvSpPr>
          <p:nvPr>
            <p:ph idx="1"/>
          </p:nvPr>
        </p:nvSpPr>
        <p:spPr/>
        <p:txBody>
          <a:bodyPr/>
          <a:lstStyle/>
          <a:p>
            <a:r>
              <a:rPr lang="en-US" dirty="0"/>
              <a:t>India RFP</a:t>
            </a:r>
          </a:p>
          <a:p>
            <a:endParaRPr lang="en-US" dirty="0"/>
          </a:p>
        </p:txBody>
      </p:sp>
      <p:pic>
        <p:nvPicPr>
          <p:cNvPr id="5" name="Picture 4">
            <a:extLst>
              <a:ext uri="{FF2B5EF4-FFF2-40B4-BE49-F238E27FC236}">
                <a16:creationId xmlns:a16="http://schemas.microsoft.com/office/drawing/2014/main" id="{554AE8B7-CC91-96B6-9CDE-97EBB99A050B}"/>
              </a:ext>
            </a:extLst>
          </p:cNvPr>
          <p:cNvPicPr>
            <a:picLocks noChangeAspect="1"/>
          </p:cNvPicPr>
          <p:nvPr/>
        </p:nvPicPr>
        <p:blipFill>
          <a:blip r:embed="rId2"/>
          <a:stretch>
            <a:fillRect/>
          </a:stretch>
        </p:blipFill>
        <p:spPr>
          <a:xfrm>
            <a:off x="120770" y="2206318"/>
            <a:ext cx="8519160" cy="3614576"/>
          </a:xfrm>
          <a:prstGeom prst="rect">
            <a:avLst/>
          </a:prstGeom>
        </p:spPr>
      </p:pic>
      <p:sp>
        <p:nvSpPr>
          <p:cNvPr id="4" name="TextBox 3">
            <a:extLst>
              <a:ext uri="{FF2B5EF4-FFF2-40B4-BE49-F238E27FC236}">
                <a16:creationId xmlns:a16="http://schemas.microsoft.com/office/drawing/2014/main" id="{48AD96DC-2201-E2BF-68F4-4CE3B4D744B1}"/>
              </a:ext>
            </a:extLst>
          </p:cNvPr>
          <p:cNvSpPr txBox="1"/>
          <p:nvPr/>
        </p:nvSpPr>
        <p:spPr>
          <a:xfrm>
            <a:off x="6610865" y="1209675"/>
            <a:ext cx="1631092" cy="923330"/>
          </a:xfrm>
          <a:prstGeom prst="rect">
            <a:avLst/>
          </a:prstGeom>
          <a:noFill/>
        </p:spPr>
        <p:txBody>
          <a:bodyPr wrap="square" rtlCol="0">
            <a:spAutoFit/>
          </a:bodyPr>
          <a:lstStyle/>
          <a:p>
            <a:r>
              <a:rPr lang="en-US" dirty="0"/>
              <a:t>Lose more than the capacity payment</a:t>
            </a:r>
          </a:p>
        </p:txBody>
      </p:sp>
    </p:spTree>
    <p:extLst>
      <p:ext uri="{BB962C8B-B14F-4D97-AF65-F5344CB8AC3E}">
        <p14:creationId xmlns:p14="http://schemas.microsoft.com/office/powerpoint/2010/main" val="1457619526"/>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7B9C2-0A84-7B28-57ED-B21FC97EDEF8}"/>
              </a:ext>
            </a:extLst>
          </p:cNvPr>
          <p:cNvSpPr>
            <a:spLocks noGrp="1"/>
          </p:cNvSpPr>
          <p:nvPr>
            <p:ph type="title"/>
          </p:nvPr>
        </p:nvSpPr>
        <p:spPr/>
        <p:txBody>
          <a:bodyPr/>
          <a:lstStyle/>
          <a:p>
            <a:r>
              <a:rPr lang="en-US" dirty="0"/>
              <a:t>Performance Bond Example</a:t>
            </a:r>
          </a:p>
        </p:txBody>
      </p:sp>
      <p:sp>
        <p:nvSpPr>
          <p:cNvPr id="3" name="Content Placeholder 2">
            <a:extLst>
              <a:ext uri="{FF2B5EF4-FFF2-40B4-BE49-F238E27FC236}">
                <a16:creationId xmlns:a16="http://schemas.microsoft.com/office/drawing/2014/main" id="{36F38946-E4F2-8191-8066-F9F2A9B5EC73}"/>
              </a:ext>
            </a:extLst>
          </p:cNvPr>
          <p:cNvSpPr>
            <a:spLocks noGrp="1"/>
          </p:cNvSpPr>
          <p:nvPr>
            <p:ph idx="1"/>
          </p:nvPr>
        </p:nvSpPr>
        <p:spPr/>
        <p:txBody>
          <a:bodyPr/>
          <a:lstStyle/>
          <a:p>
            <a:r>
              <a:rPr lang="en-US" dirty="0"/>
              <a:t>Example from India</a:t>
            </a:r>
          </a:p>
          <a:p>
            <a:endParaRPr lang="en-US" dirty="0"/>
          </a:p>
        </p:txBody>
      </p:sp>
      <p:pic>
        <p:nvPicPr>
          <p:cNvPr id="5" name="Picture 4">
            <a:extLst>
              <a:ext uri="{FF2B5EF4-FFF2-40B4-BE49-F238E27FC236}">
                <a16:creationId xmlns:a16="http://schemas.microsoft.com/office/drawing/2014/main" id="{2B8B5A2C-8B14-3AEF-5C53-FAA5046DD0D7}"/>
              </a:ext>
            </a:extLst>
          </p:cNvPr>
          <p:cNvPicPr>
            <a:picLocks noChangeAspect="1"/>
          </p:cNvPicPr>
          <p:nvPr/>
        </p:nvPicPr>
        <p:blipFill>
          <a:blip r:embed="rId2"/>
          <a:stretch>
            <a:fillRect/>
          </a:stretch>
        </p:blipFill>
        <p:spPr>
          <a:xfrm>
            <a:off x="2059340" y="1923394"/>
            <a:ext cx="5882163" cy="3918520"/>
          </a:xfrm>
          <a:prstGeom prst="rect">
            <a:avLst/>
          </a:prstGeom>
        </p:spPr>
      </p:pic>
    </p:spTree>
    <p:extLst>
      <p:ext uri="{BB962C8B-B14F-4D97-AF65-F5344CB8AC3E}">
        <p14:creationId xmlns:p14="http://schemas.microsoft.com/office/powerpoint/2010/main" val="1874634439"/>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E561E-4DCC-129E-0F6B-A8A53D1FCDD4}"/>
              </a:ext>
            </a:extLst>
          </p:cNvPr>
          <p:cNvSpPr>
            <a:spLocks noGrp="1"/>
          </p:cNvSpPr>
          <p:nvPr>
            <p:ph type="title"/>
          </p:nvPr>
        </p:nvSpPr>
        <p:spPr/>
        <p:txBody>
          <a:bodyPr/>
          <a:lstStyle/>
          <a:p>
            <a:r>
              <a:rPr lang="en-US" dirty="0"/>
              <a:t>Liquidated Damage for Delay in PPA 2</a:t>
            </a:r>
          </a:p>
        </p:txBody>
      </p:sp>
      <p:sp>
        <p:nvSpPr>
          <p:cNvPr id="3" name="Content Placeholder 2">
            <a:extLst>
              <a:ext uri="{FF2B5EF4-FFF2-40B4-BE49-F238E27FC236}">
                <a16:creationId xmlns:a16="http://schemas.microsoft.com/office/drawing/2014/main" id="{854916F8-F7E9-429C-DAEA-725FEF7D4216}"/>
              </a:ext>
            </a:extLst>
          </p:cNvPr>
          <p:cNvSpPr>
            <a:spLocks noGrp="1"/>
          </p:cNvSpPr>
          <p:nvPr>
            <p:ph idx="1"/>
          </p:nvPr>
        </p:nvSpPr>
        <p:spPr>
          <a:xfrm>
            <a:off x="304800" y="1184962"/>
            <a:ext cx="8519160" cy="4861942"/>
          </a:xfrm>
        </p:spPr>
        <p:txBody>
          <a:bodyPr/>
          <a:lstStyle/>
          <a:p>
            <a:r>
              <a:rPr lang="en-US" dirty="0"/>
              <a:t>.</a:t>
            </a:r>
          </a:p>
          <a:p>
            <a:endParaRPr lang="en-US" dirty="0"/>
          </a:p>
        </p:txBody>
      </p:sp>
      <p:pic>
        <p:nvPicPr>
          <p:cNvPr id="5" name="Picture 4">
            <a:extLst>
              <a:ext uri="{FF2B5EF4-FFF2-40B4-BE49-F238E27FC236}">
                <a16:creationId xmlns:a16="http://schemas.microsoft.com/office/drawing/2014/main" id="{E0110A1B-7AE5-CBE0-B21A-6055C99183F7}"/>
              </a:ext>
            </a:extLst>
          </p:cNvPr>
          <p:cNvPicPr>
            <a:picLocks noChangeAspect="1"/>
          </p:cNvPicPr>
          <p:nvPr/>
        </p:nvPicPr>
        <p:blipFill>
          <a:blip r:embed="rId2"/>
          <a:stretch>
            <a:fillRect/>
          </a:stretch>
        </p:blipFill>
        <p:spPr>
          <a:xfrm>
            <a:off x="994863" y="1538559"/>
            <a:ext cx="7154273" cy="1648055"/>
          </a:xfrm>
          <a:prstGeom prst="rect">
            <a:avLst/>
          </a:prstGeom>
        </p:spPr>
      </p:pic>
      <p:pic>
        <p:nvPicPr>
          <p:cNvPr id="9" name="Picture 8">
            <a:extLst>
              <a:ext uri="{FF2B5EF4-FFF2-40B4-BE49-F238E27FC236}">
                <a16:creationId xmlns:a16="http://schemas.microsoft.com/office/drawing/2014/main" id="{8D40B095-F27E-E0DA-E21D-DBC928A7BDC7}"/>
              </a:ext>
            </a:extLst>
          </p:cNvPr>
          <p:cNvPicPr>
            <a:picLocks noChangeAspect="1"/>
          </p:cNvPicPr>
          <p:nvPr/>
        </p:nvPicPr>
        <p:blipFill>
          <a:blip r:embed="rId3"/>
          <a:stretch>
            <a:fillRect/>
          </a:stretch>
        </p:blipFill>
        <p:spPr>
          <a:xfrm>
            <a:off x="264846" y="3540211"/>
            <a:ext cx="8254314" cy="1379282"/>
          </a:xfrm>
          <a:prstGeom prst="rect">
            <a:avLst/>
          </a:prstGeom>
        </p:spPr>
      </p:pic>
    </p:spTree>
    <p:extLst>
      <p:ext uri="{BB962C8B-B14F-4D97-AF65-F5344CB8AC3E}">
        <p14:creationId xmlns:p14="http://schemas.microsoft.com/office/powerpoint/2010/main" val="853679126"/>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99005-91E9-39C7-BF8A-A6E188E48FCD}"/>
              </a:ext>
            </a:extLst>
          </p:cNvPr>
          <p:cNvSpPr>
            <a:spLocks noGrp="1"/>
          </p:cNvSpPr>
          <p:nvPr>
            <p:ph type="title"/>
          </p:nvPr>
        </p:nvSpPr>
        <p:spPr/>
        <p:txBody>
          <a:bodyPr>
            <a:normAutofit fontScale="90000"/>
          </a:bodyPr>
          <a:lstStyle/>
          <a:p>
            <a:r>
              <a:rPr lang="en-US" dirty="0"/>
              <a:t>Liquidated Damage Amount per Day – PPA 2</a:t>
            </a:r>
          </a:p>
        </p:txBody>
      </p:sp>
      <p:sp>
        <p:nvSpPr>
          <p:cNvPr id="3" name="Content Placeholder 2">
            <a:extLst>
              <a:ext uri="{FF2B5EF4-FFF2-40B4-BE49-F238E27FC236}">
                <a16:creationId xmlns:a16="http://schemas.microsoft.com/office/drawing/2014/main" id="{357A5FE7-4FA6-7332-FC35-A1937FFF9A6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5C297C0D-0DC8-7A69-490F-96AE56FDCBA5}"/>
              </a:ext>
            </a:extLst>
          </p:cNvPr>
          <p:cNvPicPr>
            <a:picLocks noChangeAspect="1"/>
          </p:cNvPicPr>
          <p:nvPr/>
        </p:nvPicPr>
        <p:blipFill>
          <a:blip r:embed="rId2"/>
          <a:stretch>
            <a:fillRect/>
          </a:stretch>
        </p:blipFill>
        <p:spPr>
          <a:xfrm>
            <a:off x="632515" y="2151402"/>
            <a:ext cx="7335274" cy="3410426"/>
          </a:xfrm>
          <a:prstGeom prst="rect">
            <a:avLst/>
          </a:prstGeom>
        </p:spPr>
      </p:pic>
    </p:spTree>
    <p:extLst>
      <p:ext uri="{BB962C8B-B14F-4D97-AF65-F5344CB8AC3E}">
        <p14:creationId xmlns:p14="http://schemas.microsoft.com/office/powerpoint/2010/main" val="35162860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3F715-6EDF-911C-380E-949087548A34}"/>
              </a:ext>
            </a:extLst>
          </p:cNvPr>
          <p:cNvSpPr>
            <a:spLocks noGrp="1"/>
          </p:cNvSpPr>
          <p:nvPr>
            <p:ph type="title"/>
          </p:nvPr>
        </p:nvSpPr>
        <p:spPr/>
        <p:txBody>
          <a:bodyPr>
            <a:normAutofit fontScale="90000"/>
          </a:bodyPr>
          <a:lstStyle/>
          <a:p>
            <a:r>
              <a:rPr lang="en-US" dirty="0"/>
              <a:t>Definition of Capacity - Solar, STC and Capacity Factor</a:t>
            </a:r>
          </a:p>
        </p:txBody>
      </p:sp>
      <p:sp>
        <p:nvSpPr>
          <p:cNvPr id="3" name="Content Placeholder 2">
            <a:extLst>
              <a:ext uri="{FF2B5EF4-FFF2-40B4-BE49-F238E27FC236}">
                <a16:creationId xmlns:a16="http://schemas.microsoft.com/office/drawing/2014/main" id="{26D91D50-364D-2022-CADA-67E78499E554}"/>
              </a:ext>
            </a:extLst>
          </p:cNvPr>
          <p:cNvSpPr>
            <a:spLocks noGrp="1"/>
          </p:cNvSpPr>
          <p:nvPr>
            <p:ph idx="1"/>
          </p:nvPr>
        </p:nvSpPr>
        <p:spPr/>
        <p:txBody>
          <a:bodyPr>
            <a:normAutofit/>
          </a:bodyPr>
          <a:lstStyle/>
          <a:p>
            <a:pPr algn="l"/>
            <a:r>
              <a:rPr lang="en-US" sz="2000" dirty="0"/>
              <a:t>Understand that with non-controllable quantity, you cannot define capacity in the same way as with something you can control like the speed of a car</a:t>
            </a:r>
          </a:p>
          <a:p>
            <a:pPr lvl="1" algn="l"/>
            <a:r>
              <a:rPr lang="en-US" sz="2000" dirty="0"/>
              <a:t>Creates confusion with kWp and kWac</a:t>
            </a:r>
          </a:p>
          <a:p>
            <a:pPr lvl="1" algn="l"/>
            <a:r>
              <a:rPr lang="en-US" sz="2000" dirty="0"/>
              <a:t>Work through efficiency and capacity factor</a:t>
            </a:r>
          </a:p>
          <a:p>
            <a:pPr lvl="1" algn="l"/>
            <a:r>
              <a:rPr lang="en-US" sz="2000" dirty="0"/>
              <a:t>Begin with the irradiation in watts/m2 which does not have adjustments for losses and temperature</a:t>
            </a:r>
          </a:p>
          <a:p>
            <a:pPr lvl="1" algn="l"/>
            <a:r>
              <a:rPr lang="en-US" sz="2000" dirty="0"/>
              <a:t>With real data need to work with dates</a:t>
            </a:r>
          </a:p>
          <a:p>
            <a:pPr lvl="1" algn="l"/>
            <a:r>
              <a:rPr lang="en-US" sz="2000" dirty="0"/>
              <a:t>Understand capacity factor and yield as average divided by maximum. You can compute the capacity factor before adjustments for performance ratio.</a:t>
            </a:r>
          </a:p>
        </p:txBody>
      </p:sp>
    </p:spTree>
    <p:extLst>
      <p:ext uri="{BB962C8B-B14F-4D97-AF65-F5344CB8AC3E}">
        <p14:creationId xmlns:p14="http://schemas.microsoft.com/office/powerpoint/2010/main" val="3317212777"/>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DEF5-5169-1A83-F2CC-A45FFD8E1329}"/>
              </a:ext>
            </a:extLst>
          </p:cNvPr>
          <p:cNvSpPr>
            <a:spLocks noGrp="1"/>
          </p:cNvSpPr>
          <p:nvPr>
            <p:ph type="title"/>
          </p:nvPr>
        </p:nvSpPr>
        <p:spPr/>
        <p:txBody>
          <a:bodyPr>
            <a:normAutofit fontScale="90000"/>
          </a:bodyPr>
          <a:lstStyle/>
          <a:p>
            <a:r>
              <a:rPr lang="en-US" dirty="0"/>
              <a:t>Liquidated Damage for Delay – PPA 3 (India RFP)</a:t>
            </a:r>
          </a:p>
        </p:txBody>
      </p:sp>
      <p:sp>
        <p:nvSpPr>
          <p:cNvPr id="3" name="Content Placeholder 2">
            <a:extLst>
              <a:ext uri="{FF2B5EF4-FFF2-40B4-BE49-F238E27FC236}">
                <a16:creationId xmlns:a16="http://schemas.microsoft.com/office/drawing/2014/main" id="{1CF1E873-2018-A3F9-456A-96952CBD11DE}"/>
              </a:ext>
            </a:extLst>
          </p:cNvPr>
          <p:cNvSpPr>
            <a:spLocks noGrp="1"/>
          </p:cNvSpPr>
          <p:nvPr>
            <p:ph idx="1"/>
          </p:nvPr>
        </p:nvSpPr>
        <p:spPr/>
        <p:txBody>
          <a:bodyPr/>
          <a:lstStyle/>
          <a:p>
            <a:r>
              <a:rPr lang="en-US" dirty="0"/>
              <a:t>Classic</a:t>
            </a:r>
          </a:p>
          <a:p>
            <a:endParaRPr lang="en-US" dirty="0"/>
          </a:p>
        </p:txBody>
      </p:sp>
      <p:pic>
        <p:nvPicPr>
          <p:cNvPr id="5" name="Picture 4">
            <a:extLst>
              <a:ext uri="{FF2B5EF4-FFF2-40B4-BE49-F238E27FC236}">
                <a16:creationId xmlns:a16="http://schemas.microsoft.com/office/drawing/2014/main" id="{722EAFE3-79E1-C31F-5EA3-7E974B2635A0}"/>
              </a:ext>
            </a:extLst>
          </p:cNvPr>
          <p:cNvPicPr>
            <a:picLocks noChangeAspect="1"/>
          </p:cNvPicPr>
          <p:nvPr/>
        </p:nvPicPr>
        <p:blipFill>
          <a:blip r:embed="rId2"/>
          <a:stretch>
            <a:fillRect/>
          </a:stretch>
        </p:blipFill>
        <p:spPr>
          <a:xfrm>
            <a:off x="2169804" y="1124843"/>
            <a:ext cx="6669395" cy="5375808"/>
          </a:xfrm>
          <a:prstGeom prst="rect">
            <a:avLst/>
          </a:prstGeom>
        </p:spPr>
      </p:pic>
    </p:spTree>
    <p:extLst>
      <p:ext uri="{BB962C8B-B14F-4D97-AF65-F5344CB8AC3E}">
        <p14:creationId xmlns:p14="http://schemas.microsoft.com/office/powerpoint/2010/main" val="981394626"/>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460CB-CE66-C0D6-1D0A-28C8245BA6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E28FE-823F-8FCA-52DD-6662CC877A26}"/>
              </a:ext>
            </a:extLst>
          </p:cNvPr>
          <p:cNvSpPr>
            <a:spLocks noGrp="1"/>
          </p:cNvSpPr>
          <p:nvPr>
            <p:ph type="title"/>
          </p:nvPr>
        </p:nvSpPr>
        <p:spPr>
          <a:xfrm>
            <a:off x="312420" y="547853"/>
            <a:ext cx="8519160" cy="704746"/>
          </a:xfrm>
        </p:spPr>
        <p:txBody>
          <a:bodyPr>
            <a:normAutofit fontScale="90000"/>
          </a:bodyPr>
          <a:lstStyle/>
          <a:p>
            <a:r>
              <a:rPr lang="en-US" dirty="0"/>
              <a:t>Section 5, Part 5 – Liquidated Damages, Incentives and Other Charges in PPAs with Batteries</a:t>
            </a:r>
          </a:p>
        </p:txBody>
      </p:sp>
      <p:sp>
        <p:nvSpPr>
          <p:cNvPr id="3" name="Content Placeholder 2">
            <a:extLst>
              <a:ext uri="{FF2B5EF4-FFF2-40B4-BE49-F238E27FC236}">
                <a16:creationId xmlns:a16="http://schemas.microsoft.com/office/drawing/2014/main" id="{E7E5044D-4613-44F9-0339-8F9050D9BD79}"/>
              </a:ext>
            </a:extLst>
          </p:cNvPr>
          <p:cNvSpPr>
            <a:spLocks noGrp="1"/>
          </p:cNvSpPr>
          <p:nvPr>
            <p:ph idx="1"/>
          </p:nvPr>
        </p:nvSpPr>
        <p:spPr>
          <a:xfrm>
            <a:off x="304800" y="1671145"/>
            <a:ext cx="8519160" cy="4400472"/>
          </a:xfrm>
        </p:spPr>
        <p:txBody>
          <a:bodyPr/>
          <a:lstStyle/>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Data measurement of capacity and availability in PPA</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Availability KPI’s in PPA agreements and liquidated damages for missing availability targets</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Efficiency KPI’s in PPA agreements and liquidated damages for missing targets</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Degradation and Augmentation KPI’s and requirements in PPA’s and how to structure capacity requirements in PPA’s</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PPA price mechanisms Alterative pricing for batteries – Capacity payment; Pay-as-produced, Limits on Cycles, Correspondence with supply contracts</a:t>
            </a:r>
          </a:p>
          <a:p>
            <a:pPr marL="457200" indent="-285750"/>
            <a:r>
              <a:rPr lang="en-US" sz="1800" dirty="0">
                <a:effectLst/>
                <a:latin typeface="Calibri" panose="020F0502020204030204" pitchFamily="34" charset="0"/>
                <a:ea typeface="Calibri" panose="020F0502020204030204" pitchFamily="34" charset="0"/>
                <a:cs typeface="Times New Roman" panose="02020603050405020304" pitchFamily="18" charset="0"/>
              </a:rPr>
              <a:t>Batteries in the context of Physical and Virtual PPAs for renewable energy such as corporate PPAs for datacenters and other non-utility consumers.</a:t>
            </a:r>
            <a:endParaRPr lang="en-US" dirty="0"/>
          </a:p>
        </p:txBody>
      </p:sp>
    </p:spTree>
    <p:extLst>
      <p:ext uri="{BB962C8B-B14F-4D97-AF65-F5344CB8AC3E}">
        <p14:creationId xmlns:p14="http://schemas.microsoft.com/office/powerpoint/2010/main" val="3057833119"/>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147F4-2660-72B9-049E-B409DDD1A87E}"/>
              </a:ext>
            </a:extLst>
          </p:cNvPr>
          <p:cNvSpPr>
            <a:spLocks noGrp="1"/>
          </p:cNvSpPr>
          <p:nvPr>
            <p:ph type="ctrTitle"/>
          </p:nvPr>
        </p:nvSpPr>
        <p:spPr/>
        <p:txBody>
          <a:bodyPr/>
          <a:lstStyle/>
          <a:p>
            <a:r>
              <a:rPr lang="en-US" dirty="0"/>
              <a:t>LCOE of Renewable </a:t>
            </a:r>
            <a:br>
              <a:rPr lang="en-US" dirty="0"/>
            </a:br>
            <a:r>
              <a:rPr lang="en-US" dirty="0"/>
              <a:t>Plus Battery</a:t>
            </a:r>
          </a:p>
        </p:txBody>
      </p:sp>
    </p:spTree>
    <p:extLst>
      <p:ext uri="{BB962C8B-B14F-4D97-AF65-F5344CB8AC3E}">
        <p14:creationId xmlns:p14="http://schemas.microsoft.com/office/powerpoint/2010/main" val="4206724856"/>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476D1-A8A8-C84C-9927-9EAEF90393B3}"/>
              </a:ext>
            </a:extLst>
          </p:cNvPr>
          <p:cNvSpPr>
            <a:spLocks noGrp="1"/>
          </p:cNvSpPr>
          <p:nvPr>
            <p:ph type="title"/>
          </p:nvPr>
        </p:nvSpPr>
        <p:spPr/>
        <p:txBody>
          <a:bodyPr/>
          <a:lstStyle/>
          <a:p>
            <a:r>
              <a:rPr lang="en-US" dirty="0"/>
              <a:t>Summary of Financial Model Results</a:t>
            </a:r>
          </a:p>
        </p:txBody>
      </p:sp>
      <p:sp>
        <p:nvSpPr>
          <p:cNvPr id="3" name="Content Placeholder 2">
            <a:extLst>
              <a:ext uri="{FF2B5EF4-FFF2-40B4-BE49-F238E27FC236}">
                <a16:creationId xmlns:a16="http://schemas.microsoft.com/office/drawing/2014/main" id="{15A33831-8E77-7C40-2A07-4CC6C2061654}"/>
              </a:ext>
            </a:extLst>
          </p:cNvPr>
          <p:cNvSpPr>
            <a:spLocks noGrp="1"/>
          </p:cNvSpPr>
          <p:nvPr>
            <p:ph idx="1"/>
          </p:nvPr>
        </p:nvSpPr>
        <p:spPr>
          <a:xfrm>
            <a:off x="726145" y="1047647"/>
            <a:ext cx="7356410" cy="4071762"/>
          </a:xfrm>
        </p:spPr>
        <p:txBody>
          <a:bodyPr/>
          <a:lstStyle/>
          <a:p>
            <a:r>
              <a:rPr lang="en-US" dirty="0"/>
              <a:t>Importance of presentation</a:t>
            </a:r>
          </a:p>
          <a:p>
            <a:r>
              <a:rPr lang="en-US" dirty="0"/>
              <a:t>Select different supply options to meet demand</a:t>
            </a:r>
          </a:p>
          <a:p>
            <a:r>
              <a:rPr lang="en-US" dirty="0"/>
              <a:t>See the results in terms of electricity price and explain electricity price with LCOE</a:t>
            </a:r>
          </a:p>
        </p:txBody>
      </p:sp>
      <p:pic>
        <p:nvPicPr>
          <p:cNvPr id="1026" name="Picture 2">
            <a:extLst>
              <a:ext uri="{FF2B5EF4-FFF2-40B4-BE49-F238E27FC236}">
                <a16:creationId xmlns:a16="http://schemas.microsoft.com/office/drawing/2014/main" id="{EFCB0FCC-75C1-2742-FDA6-20630E6034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057" y="2436511"/>
            <a:ext cx="8653356" cy="348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107482"/>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AAA9F-6443-CD75-E9E9-3B39E43343DB}"/>
              </a:ext>
            </a:extLst>
          </p:cNvPr>
          <p:cNvSpPr>
            <a:spLocks noGrp="1"/>
          </p:cNvSpPr>
          <p:nvPr>
            <p:ph type="title"/>
          </p:nvPr>
        </p:nvSpPr>
        <p:spPr/>
        <p:txBody>
          <a:bodyPr/>
          <a:lstStyle/>
          <a:p>
            <a:r>
              <a:rPr lang="en-US" dirty="0"/>
              <a:t>Alternative Load Profile</a:t>
            </a:r>
          </a:p>
        </p:txBody>
      </p:sp>
      <p:sp>
        <p:nvSpPr>
          <p:cNvPr id="3" name="Content Placeholder 2">
            <a:extLst>
              <a:ext uri="{FF2B5EF4-FFF2-40B4-BE49-F238E27FC236}">
                <a16:creationId xmlns:a16="http://schemas.microsoft.com/office/drawing/2014/main" id="{93F0C67A-7600-B8E5-9E22-A370A2EBB115}"/>
              </a:ext>
            </a:extLst>
          </p:cNvPr>
          <p:cNvSpPr>
            <a:spLocks noGrp="1"/>
          </p:cNvSpPr>
          <p:nvPr>
            <p:ph idx="1"/>
          </p:nvPr>
        </p:nvSpPr>
        <p:spPr/>
        <p:txBody>
          <a:bodyPr/>
          <a:lstStyle/>
          <a:p>
            <a:r>
              <a:rPr lang="en-US" dirty="0"/>
              <a:t>Different load profile with more load after solar</a:t>
            </a:r>
          </a:p>
          <a:p>
            <a:r>
              <a:rPr lang="en-US" dirty="0"/>
              <a:t>More storage and can see the cost</a:t>
            </a:r>
          </a:p>
        </p:txBody>
      </p:sp>
      <p:pic>
        <p:nvPicPr>
          <p:cNvPr id="2050" name="Picture 2">
            <a:extLst>
              <a:ext uri="{FF2B5EF4-FFF2-40B4-BE49-F238E27FC236}">
                <a16:creationId xmlns:a16="http://schemas.microsoft.com/office/drawing/2014/main" id="{E3082F10-C4C4-A660-1E8B-E2B999FA2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829" y="2854411"/>
            <a:ext cx="8623131" cy="3217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396066"/>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08F13-7EDB-ED0E-2780-5CBD4C584C6F}"/>
              </a:ext>
            </a:extLst>
          </p:cNvPr>
          <p:cNvSpPr>
            <a:spLocks noGrp="1"/>
          </p:cNvSpPr>
          <p:nvPr>
            <p:ph type="title"/>
          </p:nvPr>
        </p:nvSpPr>
        <p:spPr/>
        <p:txBody>
          <a:bodyPr>
            <a:normAutofit fontScale="90000"/>
          </a:bodyPr>
          <a:lstStyle/>
          <a:p>
            <a:r>
              <a:rPr lang="en-US" dirty="0"/>
              <a:t>Case with Increase in Battery Cost to $400/kWh</a:t>
            </a:r>
          </a:p>
        </p:txBody>
      </p:sp>
      <p:sp>
        <p:nvSpPr>
          <p:cNvPr id="3" name="Content Placeholder 2">
            <a:extLst>
              <a:ext uri="{FF2B5EF4-FFF2-40B4-BE49-F238E27FC236}">
                <a16:creationId xmlns:a16="http://schemas.microsoft.com/office/drawing/2014/main" id="{0842CDE5-6D7D-C66C-F628-5F514460E025}"/>
              </a:ext>
            </a:extLst>
          </p:cNvPr>
          <p:cNvSpPr>
            <a:spLocks noGrp="1"/>
          </p:cNvSpPr>
          <p:nvPr>
            <p:ph idx="1"/>
          </p:nvPr>
        </p:nvSpPr>
        <p:spPr/>
        <p:txBody>
          <a:bodyPr/>
          <a:lstStyle/>
          <a:p>
            <a:r>
              <a:rPr lang="en-US" dirty="0"/>
              <a:t>.The total LCOE Increases 24.36 cents per kWh</a:t>
            </a:r>
          </a:p>
          <a:p>
            <a:endParaRPr lang="en-US" dirty="0"/>
          </a:p>
        </p:txBody>
      </p:sp>
      <p:pic>
        <p:nvPicPr>
          <p:cNvPr id="5" name="Picture 4">
            <a:extLst>
              <a:ext uri="{FF2B5EF4-FFF2-40B4-BE49-F238E27FC236}">
                <a16:creationId xmlns:a16="http://schemas.microsoft.com/office/drawing/2014/main" id="{BA4F27D8-8F72-263C-1D66-2650DF47C637}"/>
              </a:ext>
            </a:extLst>
          </p:cNvPr>
          <p:cNvPicPr>
            <a:picLocks noChangeAspect="1"/>
          </p:cNvPicPr>
          <p:nvPr/>
        </p:nvPicPr>
        <p:blipFill>
          <a:blip r:embed="rId2"/>
          <a:stretch>
            <a:fillRect/>
          </a:stretch>
        </p:blipFill>
        <p:spPr>
          <a:xfrm>
            <a:off x="789272" y="1695894"/>
            <a:ext cx="7244578" cy="4424883"/>
          </a:xfrm>
          <a:prstGeom prst="rect">
            <a:avLst/>
          </a:prstGeom>
        </p:spPr>
      </p:pic>
    </p:spTree>
    <p:extLst>
      <p:ext uri="{BB962C8B-B14F-4D97-AF65-F5344CB8AC3E}">
        <p14:creationId xmlns:p14="http://schemas.microsoft.com/office/powerpoint/2010/main" val="3227809417"/>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1F9AC-B3D7-42BA-1EA5-52792BAE08B0}"/>
              </a:ext>
            </a:extLst>
          </p:cNvPr>
          <p:cNvSpPr>
            <a:spLocks noGrp="1"/>
          </p:cNvSpPr>
          <p:nvPr>
            <p:ph type="title"/>
          </p:nvPr>
        </p:nvSpPr>
        <p:spPr/>
        <p:txBody>
          <a:bodyPr/>
          <a:lstStyle/>
          <a:p>
            <a:r>
              <a:rPr lang="en-US" dirty="0"/>
              <a:t>Optimistic Case </a:t>
            </a:r>
          </a:p>
        </p:txBody>
      </p:sp>
      <p:sp>
        <p:nvSpPr>
          <p:cNvPr id="3" name="Content Placeholder 2">
            <a:extLst>
              <a:ext uri="{FF2B5EF4-FFF2-40B4-BE49-F238E27FC236}">
                <a16:creationId xmlns:a16="http://schemas.microsoft.com/office/drawing/2014/main" id="{D2350F03-4682-E8C8-B457-78D9DBAB26FB}"/>
              </a:ext>
            </a:extLst>
          </p:cNvPr>
          <p:cNvSpPr>
            <a:spLocks noGrp="1"/>
          </p:cNvSpPr>
          <p:nvPr>
            <p:ph idx="1"/>
          </p:nvPr>
        </p:nvSpPr>
        <p:spPr/>
        <p:txBody>
          <a:bodyPr/>
          <a:lstStyle/>
          <a:p>
            <a:r>
              <a:rPr lang="en-US" dirty="0"/>
              <a:t>IRR decreased to 6%</a:t>
            </a:r>
          </a:p>
          <a:p>
            <a:r>
              <a:rPr lang="en-US" dirty="0"/>
              <a:t>Battery Cost USD 200/kWh</a:t>
            </a:r>
          </a:p>
          <a:p>
            <a:r>
              <a:rPr lang="en-US" dirty="0"/>
              <a:t>Battery Life 20 years</a:t>
            </a:r>
          </a:p>
          <a:p>
            <a:r>
              <a:rPr lang="en-US" dirty="0"/>
              <a:t>Degradation 1.8%</a:t>
            </a:r>
          </a:p>
          <a:p>
            <a:endParaRPr lang="en-US" dirty="0"/>
          </a:p>
        </p:txBody>
      </p:sp>
      <p:pic>
        <p:nvPicPr>
          <p:cNvPr id="5" name="Picture 4">
            <a:extLst>
              <a:ext uri="{FF2B5EF4-FFF2-40B4-BE49-F238E27FC236}">
                <a16:creationId xmlns:a16="http://schemas.microsoft.com/office/drawing/2014/main" id="{EB330A90-2460-8025-830D-A8E96962545B}"/>
              </a:ext>
            </a:extLst>
          </p:cNvPr>
          <p:cNvPicPr>
            <a:picLocks noChangeAspect="1"/>
          </p:cNvPicPr>
          <p:nvPr/>
        </p:nvPicPr>
        <p:blipFill>
          <a:blip r:embed="rId2"/>
          <a:stretch>
            <a:fillRect/>
          </a:stretch>
        </p:blipFill>
        <p:spPr>
          <a:xfrm>
            <a:off x="2565132" y="2120533"/>
            <a:ext cx="5990514" cy="3782246"/>
          </a:xfrm>
          <a:prstGeom prst="rect">
            <a:avLst/>
          </a:prstGeom>
        </p:spPr>
      </p:pic>
      <p:sp>
        <p:nvSpPr>
          <p:cNvPr id="6" name="TextBox 5">
            <a:extLst>
              <a:ext uri="{FF2B5EF4-FFF2-40B4-BE49-F238E27FC236}">
                <a16:creationId xmlns:a16="http://schemas.microsoft.com/office/drawing/2014/main" id="{9023F442-74D4-A827-9B63-AB7D9D3D23A0}"/>
              </a:ext>
            </a:extLst>
          </p:cNvPr>
          <p:cNvSpPr txBox="1"/>
          <p:nvPr/>
        </p:nvSpPr>
        <p:spPr>
          <a:xfrm>
            <a:off x="4978400" y="695274"/>
            <a:ext cx="3048000" cy="646331"/>
          </a:xfrm>
          <a:prstGeom prst="rect">
            <a:avLst/>
          </a:prstGeom>
          <a:noFill/>
        </p:spPr>
        <p:txBody>
          <a:bodyPr wrap="square" rtlCol="0">
            <a:spAutoFit/>
          </a:bodyPr>
          <a:lstStyle/>
          <a:p>
            <a:r>
              <a:rPr lang="en-US" dirty="0"/>
              <a:t>Cost Decreases all the way down to 6.7 cents per kWh</a:t>
            </a:r>
          </a:p>
        </p:txBody>
      </p:sp>
    </p:spTree>
    <p:extLst>
      <p:ext uri="{BB962C8B-B14F-4D97-AF65-F5344CB8AC3E}">
        <p14:creationId xmlns:p14="http://schemas.microsoft.com/office/powerpoint/2010/main" val="2647757007"/>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963A6-7AAF-585D-71DC-C95F89798ABD}"/>
              </a:ext>
            </a:extLst>
          </p:cNvPr>
          <p:cNvSpPr>
            <a:spLocks noGrp="1"/>
          </p:cNvSpPr>
          <p:nvPr>
            <p:ph type="title"/>
          </p:nvPr>
        </p:nvSpPr>
        <p:spPr/>
        <p:txBody>
          <a:bodyPr/>
          <a:lstStyle/>
          <a:p>
            <a:r>
              <a:rPr lang="en-US" dirty="0"/>
              <a:t>Solar Plus Battery – Big Range in LCOE</a:t>
            </a:r>
          </a:p>
        </p:txBody>
      </p:sp>
      <p:sp>
        <p:nvSpPr>
          <p:cNvPr id="3" name="Content Placeholder 2">
            <a:extLst>
              <a:ext uri="{FF2B5EF4-FFF2-40B4-BE49-F238E27FC236}">
                <a16:creationId xmlns:a16="http://schemas.microsoft.com/office/drawing/2014/main" id="{40C73CC0-A8AF-0CF6-6A49-6560193C46DD}"/>
              </a:ext>
            </a:extLst>
          </p:cNvPr>
          <p:cNvSpPr>
            <a:spLocks noGrp="1"/>
          </p:cNvSpPr>
          <p:nvPr>
            <p:ph idx="1"/>
          </p:nvPr>
        </p:nvSpPr>
        <p:spPr/>
        <p:txBody>
          <a:bodyPr/>
          <a:lstStyle/>
          <a:p>
            <a:r>
              <a:rPr lang="en-US" dirty="0"/>
              <a:t>Once you have the costs you can add in the two components of solar cost and the total amount of energy to derive the cost per kWh. The round-trip efficiency is used to increase the cost of the solar power which comes from the levelised cost of solar power.</a:t>
            </a:r>
          </a:p>
          <a:p>
            <a:endParaRPr lang="en-US" dirty="0"/>
          </a:p>
        </p:txBody>
      </p:sp>
      <p:pic>
        <p:nvPicPr>
          <p:cNvPr id="5" name="Picture 4">
            <a:extLst>
              <a:ext uri="{FF2B5EF4-FFF2-40B4-BE49-F238E27FC236}">
                <a16:creationId xmlns:a16="http://schemas.microsoft.com/office/drawing/2014/main" id="{D841913C-499A-B27E-2F64-BA19057F3195}"/>
              </a:ext>
            </a:extLst>
          </p:cNvPr>
          <p:cNvPicPr>
            <a:picLocks noChangeAspect="1"/>
          </p:cNvPicPr>
          <p:nvPr/>
        </p:nvPicPr>
        <p:blipFill>
          <a:blip r:embed="rId2"/>
          <a:stretch>
            <a:fillRect/>
          </a:stretch>
        </p:blipFill>
        <p:spPr>
          <a:xfrm>
            <a:off x="222895" y="2439114"/>
            <a:ext cx="8616304" cy="3346559"/>
          </a:xfrm>
          <a:prstGeom prst="rect">
            <a:avLst/>
          </a:prstGeom>
        </p:spPr>
      </p:pic>
    </p:spTree>
    <p:extLst>
      <p:ext uri="{BB962C8B-B14F-4D97-AF65-F5344CB8AC3E}">
        <p14:creationId xmlns:p14="http://schemas.microsoft.com/office/powerpoint/2010/main" val="2455669981"/>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8CC2-9D3E-FF80-F530-823637EE5894}"/>
              </a:ext>
            </a:extLst>
          </p:cNvPr>
          <p:cNvSpPr>
            <a:spLocks noGrp="1"/>
          </p:cNvSpPr>
          <p:nvPr>
            <p:ph type="title"/>
          </p:nvPr>
        </p:nvSpPr>
        <p:spPr/>
        <p:txBody>
          <a:bodyPr>
            <a:normAutofit/>
          </a:bodyPr>
          <a:lstStyle/>
          <a:p>
            <a:r>
              <a:rPr lang="en-US" dirty="0"/>
              <a:t>Cost for Baseload with 18 Hour Battery</a:t>
            </a:r>
          </a:p>
        </p:txBody>
      </p:sp>
      <p:sp>
        <p:nvSpPr>
          <p:cNvPr id="3" name="Content Placeholder 2">
            <a:extLst>
              <a:ext uri="{FF2B5EF4-FFF2-40B4-BE49-F238E27FC236}">
                <a16:creationId xmlns:a16="http://schemas.microsoft.com/office/drawing/2014/main" id="{06DBDBBA-8C09-A5BA-6D6A-AC4015D50928}"/>
              </a:ext>
            </a:extLst>
          </p:cNvPr>
          <p:cNvSpPr>
            <a:spLocks noGrp="1"/>
          </p:cNvSpPr>
          <p:nvPr>
            <p:ph idx="1"/>
          </p:nvPr>
        </p:nvSpPr>
        <p:spPr/>
        <p:txBody>
          <a:bodyPr/>
          <a:lstStyle/>
          <a:p>
            <a:r>
              <a:rPr lang="en-US" dirty="0"/>
              <a:t>In this scenario, there is enough battery capacity to meet the full load.</a:t>
            </a:r>
          </a:p>
          <a:p>
            <a:endParaRPr lang="en-US" dirty="0"/>
          </a:p>
        </p:txBody>
      </p:sp>
      <p:pic>
        <p:nvPicPr>
          <p:cNvPr id="5" name="Picture 4">
            <a:extLst>
              <a:ext uri="{FF2B5EF4-FFF2-40B4-BE49-F238E27FC236}">
                <a16:creationId xmlns:a16="http://schemas.microsoft.com/office/drawing/2014/main" id="{FE4FEBFE-7A58-DD3F-A651-29F74F3B277E}"/>
              </a:ext>
            </a:extLst>
          </p:cNvPr>
          <p:cNvPicPr>
            <a:picLocks noChangeAspect="1"/>
          </p:cNvPicPr>
          <p:nvPr/>
        </p:nvPicPr>
        <p:blipFill>
          <a:blip r:embed="rId2"/>
          <a:stretch>
            <a:fillRect/>
          </a:stretch>
        </p:blipFill>
        <p:spPr>
          <a:xfrm>
            <a:off x="335280" y="2399844"/>
            <a:ext cx="8503919" cy="3203317"/>
          </a:xfrm>
          <a:prstGeom prst="rect">
            <a:avLst/>
          </a:prstGeom>
        </p:spPr>
      </p:pic>
    </p:spTree>
    <p:extLst>
      <p:ext uri="{BB962C8B-B14F-4D97-AF65-F5344CB8AC3E}">
        <p14:creationId xmlns:p14="http://schemas.microsoft.com/office/powerpoint/2010/main" val="786778900"/>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2BF89-08CA-D102-477C-3E0A0B19DFE2}"/>
              </a:ext>
            </a:extLst>
          </p:cNvPr>
          <p:cNvSpPr>
            <a:spLocks noGrp="1"/>
          </p:cNvSpPr>
          <p:nvPr>
            <p:ph type="ctrTitle"/>
          </p:nvPr>
        </p:nvSpPr>
        <p:spPr/>
        <p:txBody>
          <a:bodyPr>
            <a:normAutofit/>
          </a:bodyPr>
          <a:lstStyle/>
          <a:p>
            <a:r>
              <a:rPr lang="en-US" dirty="0"/>
              <a:t>Detailed Use Cases </a:t>
            </a:r>
            <a:br>
              <a:rPr lang="en-US" dirty="0"/>
            </a:br>
            <a:r>
              <a:rPr lang="en-US" dirty="0"/>
              <a:t>Batteries with Simulation</a:t>
            </a:r>
          </a:p>
        </p:txBody>
      </p:sp>
    </p:spTree>
    <p:extLst>
      <p:ext uri="{BB962C8B-B14F-4D97-AF65-F5344CB8AC3E}">
        <p14:creationId xmlns:p14="http://schemas.microsoft.com/office/powerpoint/2010/main" val="30245697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A0B7F1-80F7-4C8D-A1FD-CB49EC1852DA}"/>
              </a:ext>
            </a:extLst>
          </p:cNvPr>
          <p:cNvSpPr>
            <a:spLocks noGrp="1"/>
          </p:cNvSpPr>
          <p:nvPr>
            <p:ph type="ctrTitle"/>
          </p:nvPr>
        </p:nvSpPr>
        <p:spPr/>
        <p:txBody>
          <a:bodyPr>
            <a:normAutofit fontScale="90000"/>
          </a:bodyPr>
          <a:lstStyle/>
          <a:p>
            <a:r>
              <a:rPr lang="en-US" dirty="0"/>
              <a:t>kWp Benchmark from STC – 1000 Watts/m2 and 25°</a:t>
            </a:r>
          </a:p>
        </p:txBody>
      </p:sp>
      <p:sp>
        <p:nvSpPr>
          <p:cNvPr id="2" name="Content Placeholder 1">
            <a:extLst>
              <a:ext uri="{FF2B5EF4-FFF2-40B4-BE49-F238E27FC236}">
                <a16:creationId xmlns:a16="http://schemas.microsoft.com/office/drawing/2014/main" id="{AC16A25D-D235-45B1-B031-A57094184EB6}"/>
              </a:ext>
            </a:extLst>
          </p:cNvPr>
          <p:cNvSpPr>
            <a:spLocks noGrp="1"/>
          </p:cNvSpPr>
          <p:nvPr>
            <p:ph type="body" sz="quarter" idx="13"/>
          </p:nvPr>
        </p:nvSpPr>
        <p:spPr>
          <a:xfrm>
            <a:off x="247102" y="1136652"/>
            <a:ext cx="4014347" cy="5264148"/>
          </a:xfrm>
        </p:spPr>
        <p:txBody>
          <a:bodyPr>
            <a:normAutofit/>
          </a:bodyPr>
          <a:lstStyle/>
          <a:p>
            <a:pPr algn="l"/>
            <a:r>
              <a:rPr lang="en-US" sz="2400" b="0" dirty="0">
                <a:solidFill>
                  <a:schemeClr val="tx1"/>
                </a:solidFill>
              </a:rPr>
              <a:t>In most projects, you have some kind of benchmark to measure capital costs</a:t>
            </a:r>
          </a:p>
          <a:p>
            <a:pPr algn="l"/>
            <a:r>
              <a:rPr lang="en-US" sz="2400" b="0" dirty="0">
                <a:solidFill>
                  <a:schemeClr val="tx1"/>
                </a:solidFill>
              </a:rPr>
              <a:t>For example, in real estate, the cost per square meter</a:t>
            </a:r>
          </a:p>
          <a:p>
            <a:pPr algn="l"/>
            <a:r>
              <a:rPr lang="en-US" sz="2400" b="0" dirty="0">
                <a:solidFill>
                  <a:schemeClr val="tx1"/>
                </a:solidFill>
              </a:rPr>
              <a:t>In solar the amount you produce depends on sunlight and how you configure the solar project.</a:t>
            </a:r>
          </a:p>
          <a:p>
            <a:pPr algn="l"/>
            <a:r>
              <a:rPr lang="en-US" sz="2400" b="0" dirty="0">
                <a:solidFill>
                  <a:schemeClr val="tx1"/>
                </a:solidFill>
              </a:rPr>
              <a:t>Standard Testing Condition (STC) is used with a flash test to create a benchmark test for a panel (kWp or kWdc).</a:t>
            </a:r>
          </a:p>
        </p:txBody>
      </p:sp>
      <p:pic>
        <p:nvPicPr>
          <p:cNvPr id="5" name="Picture 4">
            <a:extLst>
              <a:ext uri="{FF2B5EF4-FFF2-40B4-BE49-F238E27FC236}">
                <a16:creationId xmlns:a16="http://schemas.microsoft.com/office/drawing/2014/main" id="{4BE31F14-361D-4E74-AF1C-A965448119EF}"/>
              </a:ext>
            </a:extLst>
          </p:cNvPr>
          <p:cNvPicPr>
            <a:picLocks noChangeAspect="1"/>
          </p:cNvPicPr>
          <p:nvPr/>
        </p:nvPicPr>
        <p:blipFill>
          <a:blip r:embed="rId2"/>
          <a:stretch>
            <a:fillRect/>
          </a:stretch>
        </p:blipFill>
        <p:spPr>
          <a:xfrm>
            <a:off x="4970530" y="1207008"/>
            <a:ext cx="3680265" cy="2372920"/>
          </a:xfrm>
          <a:prstGeom prst="rect">
            <a:avLst/>
          </a:prstGeom>
        </p:spPr>
      </p:pic>
      <p:pic>
        <p:nvPicPr>
          <p:cNvPr id="6" name="Picture 5">
            <a:extLst>
              <a:ext uri="{FF2B5EF4-FFF2-40B4-BE49-F238E27FC236}">
                <a16:creationId xmlns:a16="http://schemas.microsoft.com/office/drawing/2014/main" id="{89FFA371-ECEA-7558-5976-E005C9B9F475}"/>
              </a:ext>
            </a:extLst>
          </p:cNvPr>
          <p:cNvPicPr>
            <a:picLocks noChangeAspect="1"/>
          </p:cNvPicPr>
          <p:nvPr/>
        </p:nvPicPr>
        <p:blipFill>
          <a:blip r:embed="rId3"/>
          <a:stretch>
            <a:fillRect/>
          </a:stretch>
        </p:blipFill>
        <p:spPr>
          <a:xfrm>
            <a:off x="4173471" y="3604298"/>
            <a:ext cx="4903103" cy="2491609"/>
          </a:xfrm>
          <a:prstGeom prst="rect">
            <a:avLst/>
          </a:prstGeom>
        </p:spPr>
      </p:pic>
    </p:spTree>
    <p:extLst>
      <p:ext uri="{BB962C8B-B14F-4D97-AF65-F5344CB8AC3E}">
        <p14:creationId xmlns:p14="http://schemas.microsoft.com/office/powerpoint/2010/main" val="1504962437"/>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C6D481-A104-4370-99D8-580648B4EE29}"/>
              </a:ext>
            </a:extLst>
          </p:cNvPr>
          <p:cNvSpPr>
            <a:spLocks noGrp="1"/>
          </p:cNvSpPr>
          <p:nvPr>
            <p:ph type="title"/>
          </p:nvPr>
        </p:nvSpPr>
        <p:spPr/>
        <p:txBody>
          <a:bodyPr>
            <a:normAutofit/>
          </a:bodyPr>
          <a:lstStyle/>
          <a:p>
            <a:r>
              <a:rPr lang="en-US" dirty="0"/>
              <a:t>Different Services of Batteries (World Bank)</a:t>
            </a:r>
          </a:p>
        </p:txBody>
      </p:sp>
      <p:sp>
        <p:nvSpPr>
          <p:cNvPr id="5" name="Content Placeholder 4">
            <a:extLst>
              <a:ext uri="{FF2B5EF4-FFF2-40B4-BE49-F238E27FC236}">
                <a16:creationId xmlns:a16="http://schemas.microsoft.com/office/drawing/2014/main" id="{B9297941-951C-432A-B37C-77BCFE647363}"/>
              </a:ext>
            </a:extLst>
          </p:cNvPr>
          <p:cNvSpPr>
            <a:spLocks noGrp="1"/>
          </p:cNvSpPr>
          <p:nvPr>
            <p:ph idx="1"/>
          </p:nvPr>
        </p:nvSpPr>
        <p:spPr/>
        <p:txBody>
          <a:bodyPr>
            <a:normAutofit/>
          </a:bodyPr>
          <a:lstStyle/>
          <a:p>
            <a:pPr algn="l"/>
            <a:r>
              <a:rPr lang="en-US" sz="1800" b="1" i="0" u="none" strike="noStrike" baseline="0" dirty="0">
                <a:latin typeface="CalisMTBol"/>
              </a:rPr>
              <a:t>Peak load shifting</a:t>
            </a:r>
            <a:r>
              <a:rPr lang="en-US" sz="1800" b="0" i="0" u="none" strike="noStrike" baseline="0" dirty="0">
                <a:latin typeface="CalisMTBol"/>
              </a:rPr>
              <a:t> - </a:t>
            </a:r>
            <a:r>
              <a:rPr lang="en-US" sz="1800" b="0" i="0" u="none" strike="noStrike" baseline="0" dirty="0">
                <a:latin typeface="CalistoMT"/>
              </a:rPr>
              <a:t>storing electricity at times when it has lower value and discharging when it has higher economic value. This can be at grid, transmission, distribution or consumer levels, with typical time frames of several hours or more each day. It is increasingly deployed at VRE projects, where it may also serve to reduce curtailment, and offer firmer energy contracts. In the typical application, there is often one charging and one discharging cycle per day.</a:t>
            </a:r>
          </a:p>
          <a:p>
            <a:r>
              <a:rPr lang="en-US" sz="1800" b="1" dirty="0"/>
              <a:t>Peaking or firm capacity</a:t>
            </a:r>
            <a:r>
              <a:rPr lang="en-US" sz="1800" dirty="0"/>
              <a:t> - </a:t>
            </a:r>
            <a:r>
              <a:rPr lang="en-US" sz="1800" b="0" dirty="0"/>
              <a:t>where a BESS is installed expressly for the purpose of avoiding conventional thermal peaking capacity that is used only for a few hours of system peak every day. More broadly BESS may provide significant capacity when used for peak load shifting on a stand-alone basis or as part of a PV + BESS project, though it depends on duration and the rest of the system</a:t>
            </a:r>
          </a:p>
          <a:p>
            <a:pPr algn="l"/>
            <a:endParaRPr lang="en-US" sz="1800" b="1" i="0" u="none" strike="noStrike" baseline="0" dirty="0">
              <a:latin typeface="CalisMTBol"/>
            </a:endParaRPr>
          </a:p>
          <a:p>
            <a:endParaRPr lang="en-US" sz="800" dirty="0"/>
          </a:p>
        </p:txBody>
      </p:sp>
      <p:sp>
        <p:nvSpPr>
          <p:cNvPr id="4" name="Slide Number Placeholder 3">
            <a:extLst>
              <a:ext uri="{FF2B5EF4-FFF2-40B4-BE49-F238E27FC236}">
                <a16:creationId xmlns:a16="http://schemas.microsoft.com/office/drawing/2014/main" id="{67F923F7-C73E-429A-9C69-1FE300CD5B54}"/>
              </a:ext>
            </a:extLst>
          </p:cNvPr>
          <p:cNvSpPr>
            <a:spLocks noGrp="1"/>
          </p:cNvSpPr>
          <p:nvPr>
            <p:ph type="sldNum" sz="quarter" idx="12"/>
          </p:nvPr>
        </p:nvSpPr>
        <p:spPr/>
        <p:txBody>
          <a:bodyPr/>
          <a:lstStyle/>
          <a:p>
            <a:pPr algn="ctr"/>
            <a:fld id="{0C3A1854-6B63-4059-B360-A3C4972BF0FC}" type="slidenum">
              <a:rPr lang="ko-KR" altLang="en-US" smtClean="0"/>
              <a:pPr algn="ctr"/>
              <a:t>480</a:t>
            </a:fld>
            <a:endParaRPr lang="ko-KR" altLang="en-US" dirty="0"/>
          </a:p>
        </p:txBody>
      </p:sp>
    </p:spTree>
    <p:extLst>
      <p:ext uri="{BB962C8B-B14F-4D97-AF65-F5344CB8AC3E}">
        <p14:creationId xmlns:p14="http://schemas.microsoft.com/office/powerpoint/2010/main" val="243809173"/>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815144-7DAA-4C0C-803F-5EE44B6EAD2B}"/>
              </a:ext>
            </a:extLst>
          </p:cNvPr>
          <p:cNvSpPr>
            <a:spLocks noGrp="1"/>
          </p:cNvSpPr>
          <p:nvPr>
            <p:ph type="ctrTitle"/>
          </p:nvPr>
        </p:nvSpPr>
        <p:spPr/>
        <p:txBody>
          <a:bodyPr/>
          <a:lstStyle/>
          <a:p>
            <a:r>
              <a:rPr lang="en-US" dirty="0"/>
              <a:t>Battery Services (World Bank)</a:t>
            </a:r>
          </a:p>
        </p:txBody>
      </p:sp>
      <p:sp>
        <p:nvSpPr>
          <p:cNvPr id="2" name="Content Placeholder 1">
            <a:extLst>
              <a:ext uri="{FF2B5EF4-FFF2-40B4-BE49-F238E27FC236}">
                <a16:creationId xmlns:a16="http://schemas.microsoft.com/office/drawing/2014/main" id="{BD9A30DB-410B-4D53-9B5C-8772C89D8F29}"/>
              </a:ext>
            </a:extLst>
          </p:cNvPr>
          <p:cNvSpPr>
            <a:spLocks noGrp="1"/>
          </p:cNvSpPr>
          <p:nvPr>
            <p:ph type="body" sz="quarter" idx="13"/>
          </p:nvPr>
        </p:nvSpPr>
        <p:spPr>
          <a:xfrm>
            <a:off x="242609" y="1600200"/>
            <a:ext cx="8375930" cy="4205377"/>
          </a:xfrm>
        </p:spPr>
        <p:txBody>
          <a:bodyPr>
            <a:normAutofit fontScale="55000" lnSpcReduction="20000"/>
          </a:bodyPr>
          <a:lstStyle/>
          <a:p>
            <a:pPr algn="l"/>
            <a:r>
              <a:rPr lang="en-US" sz="3200" b="1" i="0" u="none" strike="noStrike" baseline="0" dirty="0">
                <a:latin typeface="CalisMTBol"/>
              </a:rPr>
              <a:t>Congestion management and deferral of network investments</a:t>
            </a:r>
            <a:r>
              <a:rPr lang="en-US" sz="3200" b="0" i="0" u="none" strike="noStrike" baseline="0" dirty="0">
                <a:latin typeface="CalisMTBol"/>
              </a:rPr>
              <a:t>: </a:t>
            </a:r>
            <a:r>
              <a:rPr lang="en-US" sz="3200" b="0" i="0" u="none" strike="noStrike" baseline="0" dirty="0">
                <a:latin typeface="CalistoMT"/>
              </a:rPr>
              <a:t>Batteries located near VRE resources can be useful in managing the loading of transmission lines by storing energy including surplus renewable energy, that cannot be otherwise transferred due to inadequate transfer capability and releasing them at a later period when the line is not fully loaded. Alternatively, batteries located near load centers may reduce the peak demand on transmission or distribution lines and may be useful in deferring network upgrades including both transformer and line upgrades that would otherwise be needed.</a:t>
            </a:r>
          </a:p>
          <a:p>
            <a:pPr algn="l"/>
            <a:r>
              <a:rPr lang="en-US" sz="3200" b="1" i="0" u="none" strike="noStrike" baseline="0" dirty="0">
                <a:latin typeface="CalisMTBol"/>
              </a:rPr>
              <a:t>Provision of ancillary services</a:t>
            </a:r>
            <a:r>
              <a:rPr lang="en-US" sz="3200" b="0" i="0" u="none" strike="noStrike" baseline="0" dirty="0">
                <a:latin typeface="CalisMTBol"/>
              </a:rPr>
              <a:t>, </a:t>
            </a:r>
            <a:r>
              <a:rPr lang="en-US" sz="3200" b="0" i="0" u="none" strike="noStrike" baseline="0" dirty="0">
                <a:latin typeface="CalistoMT"/>
              </a:rPr>
              <a:t>which include frequency control, and the provision of operating reserves (spinning and non-spinning)</a:t>
            </a:r>
            <a:r>
              <a:rPr lang="en-US" sz="3200" b="0" i="0" u="none" strike="noStrike" baseline="0" dirty="0">
                <a:latin typeface="CalisMTBol"/>
              </a:rPr>
              <a:t>. </a:t>
            </a:r>
            <a:r>
              <a:rPr lang="en-US" sz="3200" b="0" i="0" u="none" strike="noStrike" baseline="0" dirty="0">
                <a:latin typeface="CalistoMT"/>
              </a:rPr>
              <a:t>Note: some newer service like ramping discussed above may be classified as ancillary services</a:t>
            </a:r>
            <a:r>
              <a:rPr lang="en-US" sz="3200" b="0" i="0" u="none" strike="noStrike" baseline="0" dirty="0">
                <a:latin typeface="CalisMTBol"/>
              </a:rPr>
              <a:t>.</a:t>
            </a:r>
          </a:p>
          <a:p>
            <a:r>
              <a:rPr lang="en-US" sz="3200" b="1" i="0" u="none" strike="noStrike" baseline="0" dirty="0">
                <a:latin typeface="CalisMTBol"/>
              </a:rPr>
              <a:t>Smoothing and ramping </a:t>
            </a:r>
            <a:r>
              <a:rPr lang="en-US" sz="3200" b="0" i="0" u="none" strike="noStrike" baseline="0" dirty="0">
                <a:latin typeface="CalisMTBol"/>
              </a:rPr>
              <a:t>– </a:t>
            </a:r>
            <a:r>
              <a:rPr lang="en-US" sz="3200" b="0" i="0" u="none" strike="noStrike" baseline="0" dirty="0">
                <a:latin typeface="CalistoMT"/>
              </a:rPr>
              <a:t>both use the same principle as load shifting, but for smoothing is at much shorter time intervals (typically seconds to minutes) due variations in output of wind (due wind speed variations on these timescales) or PV (e.g. due to cloud cover or rain). For this application BESS may undergo perhaps hundreds of partial cycles a day – and consequently may requires different battery performance (or possibly technology). </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EDC2B078-6EE1-411F-8549-DF006EBB11A1}"/>
              </a:ext>
            </a:extLst>
          </p:cNvPr>
          <p:cNvSpPr>
            <a:spLocks noGrp="1"/>
          </p:cNvSpPr>
          <p:nvPr>
            <p:ph type="sldNum" sz="quarter" idx="4294967295"/>
          </p:nvPr>
        </p:nvSpPr>
        <p:spPr>
          <a:xfrm>
            <a:off x="8618538" y="6470650"/>
            <a:ext cx="525462" cy="365125"/>
          </a:xfrm>
        </p:spPr>
        <p:txBody>
          <a:bodyPr/>
          <a:lstStyle/>
          <a:p>
            <a:pPr algn="ctr"/>
            <a:fld id="{0C3A1854-6B63-4059-B360-A3C4972BF0FC}" type="slidenum">
              <a:rPr lang="ko-KR" altLang="en-US" smtClean="0"/>
              <a:pPr algn="ctr"/>
              <a:t>481</a:t>
            </a:fld>
            <a:endParaRPr lang="ko-KR" altLang="en-US" dirty="0"/>
          </a:p>
        </p:txBody>
      </p:sp>
    </p:spTree>
    <p:extLst>
      <p:ext uri="{BB962C8B-B14F-4D97-AF65-F5344CB8AC3E}">
        <p14:creationId xmlns:p14="http://schemas.microsoft.com/office/powerpoint/2010/main" val="2447055164"/>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024C-B0FD-64C6-3956-7274D418C6C6}"/>
              </a:ext>
            </a:extLst>
          </p:cNvPr>
          <p:cNvSpPr>
            <a:spLocks noGrp="1"/>
          </p:cNvSpPr>
          <p:nvPr>
            <p:ph type="title"/>
          </p:nvPr>
        </p:nvSpPr>
        <p:spPr/>
        <p:txBody>
          <a:bodyPr/>
          <a:lstStyle/>
          <a:p>
            <a:r>
              <a:rPr lang="en-US" dirty="0"/>
              <a:t>Formulas for Basic Battery Balance</a:t>
            </a:r>
          </a:p>
        </p:txBody>
      </p:sp>
      <p:sp>
        <p:nvSpPr>
          <p:cNvPr id="3" name="Content Placeholder 2">
            <a:extLst>
              <a:ext uri="{FF2B5EF4-FFF2-40B4-BE49-F238E27FC236}">
                <a16:creationId xmlns:a16="http://schemas.microsoft.com/office/drawing/2014/main" id="{9BD061BD-6E21-6AB2-C892-0D25927B060B}"/>
              </a:ext>
            </a:extLst>
          </p:cNvPr>
          <p:cNvSpPr>
            <a:spLocks noGrp="1"/>
          </p:cNvSpPr>
          <p:nvPr>
            <p:ph idx="1"/>
          </p:nvPr>
        </p:nvSpPr>
        <p:spPr>
          <a:xfrm>
            <a:off x="304800" y="1194927"/>
            <a:ext cx="8519160" cy="4861942"/>
          </a:xfrm>
        </p:spPr>
        <p:txBody>
          <a:bodyPr/>
          <a:lstStyle/>
          <a:p>
            <a:r>
              <a:rPr lang="en-US" dirty="0"/>
              <a:t>Surplus Solar = Max(Solar – Load,0)</a:t>
            </a:r>
          </a:p>
          <a:p>
            <a:r>
              <a:rPr lang="en-US" dirty="0"/>
              <a:t>Deficit Solar = Max(Load – Solar,0)</a:t>
            </a:r>
          </a:p>
          <a:p>
            <a:r>
              <a:rPr lang="en-US" dirty="0"/>
              <a:t>Define Battery Capacity in MW as Peak Load</a:t>
            </a:r>
          </a:p>
          <a:p>
            <a:r>
              <a:rPr lang="en-US" dirty="0"/>
              <a:t>Define Battery Capacity in MWh as Capacity in MW x Duration</a:t>
            </a:r>
          </a:p>
          <a:p>
            <a:endParaRPr lang="en-US" dirty="0"/>
          </a:p>
          <a:p>
            <a:r>
              <a:rPr lang="en-US" dirty="0"/>
              <a:t>Maximum Charge in Hour = Capacity MWH – Opening Balance MWH</a:t>
            </a:r>
          </a:p>
          <a:p>
            <a:r>
              <a:rPr lang="en-US" dirty="0"/>
              <a:t>Maximum Discharge in Hour = Opening Balance MWH</a:t>
            </a:r>
          </a:p>
          <a:p>
            <a:endParaRPr lang="en-US" dirty="0"/>
          </a:p>
          <a:p>
            <a:r>
              <a:rPr lang="en-US" dirty="0"/>
              <a:t>Charge in Hour = Min(Maximum Charge, Surplus Solar)</a:t>
            </a:r>
          </a:p>
          <a:p>
            <a:r>
              <a:rPr lang="en-US" dirty="0"/>
              <a:t>Discharge in Hour = Min(Maximum Discharge, Deficit Solar)</a:t>
            </a:r>
          </a:p>
          <a:p>
            <a:endParaRPr lang="en-US" dirty="0"/>
          </a:p>
          <a:p>
            <a:r>
              <a:rPr lang="en-US" dirty="0"/>
              <a:t>Solar for Load = Min (Solar, Load)</a:t>
            </a:r>
          </a:p>
          <a:p>
            <a:r>
              <a:rPr lang="en-US" dirty="0"/>
              <a:t>Wasted Solar = Solar – Solar for Load – Solar for Charge</a:t>
            </a:r>
          </a:p>
          <a:p>
            <a:r>
              <a:rPr lang="en-US" dirty="0"/>
              <a:t>Unserved = Load – Load for Solar - Discharge</a:t>
            </a:r>
          </a:p>
          <a:p>
            <a:endParaRPr lang="en-US" dirty="0"/>
          </a:p>
          <a:p>
            <a:endParaRPr lang="en-US" dirty="0"/>
          </a:p>
        </p:txBody>
      </p:sp>
    </p:spTree>
    <p:extLst>
      <p:ext uri="{BB962C8B-B14F-4D97-AF65-F5344CB8AC3E}">
        <p14:creationId xmlns:p14="http://schemas.microsoft.com/office/powerpoint/2010/main" val="2629206681"/>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9B67A-D02A-EFDC-B0AD-1028EDF0E2A3}"/>
              </a:ext>
            </a:extLst>
          </p:cNvPr>
          <p:cNvSpPr>
            <a:spLocks noGrp="1"/>
          </p:cNvSpPr>
          <p:nvPr>
            <p:ph type="title"/>
          </p:nvPr>
        </p:nvSpPr>
        <p:spPr/>
        <p:txBody>
          <a:bodyPr/>
          <a:lstStyle/>
          <a:p>
            <a:r>
              <a:rPr lang="en-US" dirty="0"/>
              <a:t>Computation of Battery Balance</a:t>
            </a:r>
          </a:p>
        </p:txBody>
      </p:sp>
      <p:sp>
        <p:nvSpPr>
          <p:cNvPr id="3" name="Content Placeholder 2">
            <a:extLst>
              <a:ext uri="{FF2B5EF4-FFF2-40B4-BE49-F238E27FC236}">
                <a16:creationId xmlns:a16="http://schemas.microsoft.com/office/drawing/2014/main" id="{D2680F5B-464E-906C-C2F4-1EE79AFF61B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05162EDC-50D8-DE4C-0E42-326869B46A2E}"/>
              </a:ext>
            </a:extLst>
          </p:cNvPr>
          <p:cNvPicPr>
            <a:picLocks noChangeAspect="1"/>
          </p:cNvPicPr>
          <p:nvPr/>
        </p:nvPicPr>
        <p:blipFill>
          <a:blip r:embed="rId2"/>
          <a:stretch>
            <a:fillRect/>
          </a:stretch>
        </p:blipFill>
        <p:spPr>
          <a:xfrm>
            <a:off x="221717" y="2064114"/>
            <a:ext cx="8839200" cy="3407717"/>
          </a:xfrm>
          <a:prstGeom prst="rect">
            <a:avLst/>
          </a:prstGeom>
        </p:spPr>
      </p:pic>
    </p:spTree>
    <p:extLst>
      <p:ext uri="{BB962C8B-B14F-4D97-AF65-F5344CB8AC3E}">
        <p14:creationId xmlns:p14="http://schemas.microsoft.com/office/powerpoint/2010/main" val="1886787569"/>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5C95E-557F-0202-A977-7F706A382384}"/>
              </a:ext>
            </a:extLst>
          </p:cNvPr>
          <p:cNvSpPr>
            <a:spLocks noGrp="1"/>
          </p:cNvSpPr>
          <p:nvPr>
            <p:ph type="title"/>
          </p:nvPr>
        </p:nvSpPr>
        <p:spPr/>
        <p:txBody>
          <a:bodyPr/>
          <a:lstStyle/>
          <a:p>
            <a:r>
              <a:rPr lang="en-US" dirty="0"/>
              <a:t>More Detailed Analysis</a:t>
            </a:r>
          </a:p>
        </p:txBody>
      </p:sp>
      <p:sp>
        <p:nvSpPr>
          <p:cNvPr id="3" name="Content Placeholder 2">
            <a:extLst>
              <a:ext uri="{FF2B5EF4-FFF2-40B4-BE49-F238E27FC236}">
                <a16:creationId xmlns:a16="http://schemas.microsoft.com/office/drawing/2014/main" id="{F872505A-A38F-C34A-F18D-8B07B2ABD4D2}"/>
              </a:ext>
            </a:extLst>
          </p:cNvPr>
          <p:cNvSpPr>
            <a:spLocks noGrp="1"/>
          </p:cNvSpPr>
          <p:nvPr>
            <p:ph idx="1"/>
          </p:nvPr>
        </p:nvSpPr>
        <p:spPr/>
        <p:txBody>
          <a:bodyPr>
            <a:normAutofit/>
          </a:bodyPr>
          <a:lstStyle/>
          <a:p>
            <a:r>
              <a:rPr lang="en-US" sz="1800" dirty="0"/>
              <a:t>Include round trip efficiency and added solar for charging</a:t>
            </a:r>
          </a:p>
          <a:p>
            <a:r>
              <a:rPr lang="en-US" sz="1800" dirty="0"/>
              <a:t>Include minimum state of charge which reduces the amount of discharge allowed</a:t>
            </a:r>
          </a:p>
          <a:p>
            <a:r>
              <a:rPr lang="en-US" sz="1800" dirty="0"/>
              <a:t>Include wind to evaluate unserved energy and different duration scenarios</a:t>
            </a:r>
          </a:p>
          <a:p>
            <a:endParaRPr lang="en-US" sz="1800" dirty="0"/>
          </a:p>
          <a:p>
            <a:r>
              <a:rPr lang="en-US" sz="1800" dirty="0"/>
              <a:t>Equations</a:t>
            </a:r>
          </a:p>
          <a:p>
            <a:pPr lvl="1"/>
            <a:r>
              <a:rPr lang="en-US" sz="1600" dirty="0"/>
              <a:t>Efficiency Loss = charging without efficiency loss from surplus – loss rate x charging</a:t>
            </a:r>
          </a:p>
          <a:p>
            <a:pPr lvl="1"/>
            <a:r>
              <a:rPr lang="en-US" sz="1600" dirty="0"/>
              <a:t>Minimum Charge = total capacity of battery * minimum charge rate</a:t>
            </a:r>
          </a:p>
          <a:p>
            <a:pPr lvl="1"/>
            <a:r>
              <a:rPr lang="en-US" sz="1600" dirty="0"/>
              <a:t>Maximum Discharge = Opening balance – minimum charge</a:t>
            </a:r>
          </a:p>
          <a:p>
            <a:pPr lvl="1"/>
            <a:r>
              <a:rPr lang="en-US" sz="1600" dirty="0"/>
              <a:t>Discharge = Minimum(Maximum Discharge, Deficit Energy)</a:t>
            </a:r>
          </a:p>
          <a:p>
            <a:pPr lvl="1"/>
            <a:endParaRPr lang="en-US" sz="1600" dirty="0"/>
          </a:p>
          <a:p>
            <a:pPr lvl="1"/>
            <a:r>
              <a:rPr lang="en-US" sz="1600" dirty="0"/>
              <a:t>Unserved Energy = Load – Solar – Discharge + Solar Loss from RTE</a:t>
            </a:r>
          </a:p>
          <a:p>
            <a:pPr lvl="1"/>
            <a:r>
              <a:rPr lang="en-US" sz="1600" dirty="0"/>
              <a:t>Wasted Solar = Solar Production – Solar for Load – Solar for Charge – Loss from RTE</a:t>
            </a:r>
          </a:p>
          <a:p>
            <a:pPr lvl="1"/>
            <a:endParaRPr lang="en-US" sz="1600" dirty="0"/>
          </a:p>
          <a:p>
            <a:pPr lvl="1"/>
            <a:endParaRPr lang="en-US" sz="1600" dirty="0"/>
          </a:p>
        </p:txBody>
      </p:sp>
    </p:spTree>
    <p:extLst>
      <p:ext uri="{BB962C8B-B14F-4D97-AF65-F5344CB8AC3E}">
        <p14:creationId xmlns:p14="http://schemas.microsoft.com/office/powerpoint/2010/main" val="2389890429"/>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F4AAF-6B71-7709-7953-E40AE27388C8}"/>
              </a:ext>
            </a:extLst>
          </p:cNvPr>
          <p:cNvSpPr>
            <a:spLocks noGrp="1"/>
          </p:cNvSpPr>
          <p:nvPr>
            <p:ph type="title"/>
          </p:nvPr>
        </p:nvSpPr>
        <p:spPr/>
        <p:txBody>
          <a:bodyPr>
            <a:normAutofit fontScale="90000"/>
          </a:bodyPr>
          <a:lstStyle/>
          <a:p>
            <a:r>
              <a:rPr lang="en-US" dirty="0"/>
              <a:t>Balance of Battery Calculations on Hourly Basis</a:t>
            </a:r>
          </a:p>
        </p:txBody>
      </p:sp>
      <p:sp>
        <p:nvSpPr>
          <p:cNvPr id="3" name="Content Placeholder 2">
            <a:extLst>
              <a:ext uri="{FF2B5EF4-FFF2-40B4-BE49-F238E27FC236}">
                <a16:creationId xmlns:a16="http://schemas.microsoft.com/office/drawing/2014/main" id="{C3F9ACE3-D3FE-663F-370B-60DEBBB63E5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E16F869-4F4D-96F5-F813-E1D3D56E4E68}"/>
              </a:ext>
            </a:extLst>
          </p:cNvPr>
          <p:cNvPicPr>
            <a:picLocks noChangeAspect="1"/>
          </p:cNvPicPr>
          <p:nvPr/>
        </p:nvPicPr>
        <p:blipFill>
          <a:blip r:embed="rId2"/>
          <a:stretch>
            <a:fillRect/>
          </a:stretch>
        </p:blipFill>
        <p:spPr>
          <a:xfrm>
            <a:off x="93133" y="1862152"/>
            <a:ext cx="8957733" cy="3895838"/>
          </a:xfrm>
          <a:prstGeom prst="rect">
            <a:avLst/>
          </a:prstGeom>
        </p:spPr>
      </p:pic>
    </p:spTree>
    <p:extLst>
      <p:ext uri="{BB962C8B-B14F-4D97-AF65-F5344CB8AC3E}">
        <p14:creationId xmlns:p14="http://schemas.microsoft.com/office/powerpoint/2010/main" val="2187988792"/>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CD08A5-2ACB-4E43-90B9-270A0E75BCE1}"/>
              </a:ext>
            </a:extLst>
          </p:cNvPr>
          <p:cNvSpPr>
            <a:spLocks noGrp="1"/>
          </p:cNvSpPr>
          <p:nvPr>
            <p:ph type="ctrTitle"/>
          </p:nvPr>
        </p:nvSpPr>
        <p:spPr/>
        <p:txBody>
          <a:bodyPr/>
          <a:lstStyle/>
          <a:p>
            <a:r>
              <a:rPr lang="en-US" dirty="0"/>
              <a:t>Example of Dispatch</a:t>
            </a:r>
          </a:p>
        </p:txBody>
      </p:sp>
      <p:sp>
        <p:nvSpPr>
          <p:cNvPr id="4" name="Slide Number Placeholder 3">
            <a:extLst>
              <a:ext uri="{FF2B5EF4-FFF2-40B4-BE49-F238E27FC236}">
                <a16:creationId xmlns:a16="http://schemas.microsoft.com/office/drawing/2014/main" id="{52B1A2CD-8657-4FEB-820B-32F6CA173E04}"/>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486</a:t>
            </a:fld>
            <a:endParaRPr lang="ko-KR" altLang="en-US" dirty="0"/>
          </a:p>
        </p:txBody>
      </p:sp>
      <p:pic>
        <p:nvPicPr>
          <p:cNvPr id="6" name="Content Placeholder 5">
            <a:extLst>
              <a:ext uri="{FF2B5EF4-FFF2-40B4-BE49-F238E27FC236}">
                <a16:creationId xmlns:a16="http://schemas.microsoft.com/office/drawing/2014/main" id="{BD9A0848-A351-4E30-819B-3D34E5F0D26C}"/>
              </a:ext>
            </a:extLst>
          </p:cNvPr>
          <p:cNvPicPr>
            <a:picLocks noGrp="1" noChangeAspect="1"/>
          </p:cNvPicPr>
          <p:nvPr>
            <p:ph idx="4294967295"/>
          </p:nvPr>
        </p:nvPicPr>
        <p:blipFill>
          <a:blip r:embed="rId2"/>
          <a:stretch>
            <a:fillRect/>
          </a:stretch>
        </p:blipFill>
        <p:spPr>
          <a:xfrm>
            <a:off x="1662113" y="1253478"/>
            <a:ext cx="7481887" cy="4708525"/>
          </a:xfrm>
        </p:spPr>
      </p:pic>
    </p:spTree>
    <p:extLst>
      <p:ext uri="{BB962C8B-B14F-4D97-AF65-F5344CB8AC3E}">
        <p14:creationId xmlns:p14="http://schemas.microsoft.com/office/powerpoint/2010/main" val="3491308927"/>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528F4-691E-6E8B-9076-B49A229BFE06}"/>
              </a:ext>
            </a:extLst>
          </p:cNvPr>
          <p:cNvSpPr>
            <a:spLocks noGrp="1"/>
          </p:cNvSpPr>
          <p:nvPr>
            <p:ph type="ctrTitle"/>
          </p:nvPr>
        </p:nvSpPr>
        <p:spPr/>
        <p:txBody>
          <a:bodyPr/>
          <a:lstStyle/>
          <a:p>
            <a:r>
              <a:rPr lang="en-US" dirty="0"/>
              <a:t>Financial Modelling</a:t>
            </a:r>
          </a:p>
        </p:txBody>
      </p:sp>
    </p:spTree>
    <p:extLst>
      <p:ext uri="{BB962C8B-B14F-4D97-AF65-F5344CB8AC3E}">
        <p14:creationId xmlns:p14="http://schemas.microsoft.com/office/powerpoint/2010/main" val="1953392892"/>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CB2F7C-E0A5-469D-AF7C-C5FAD71CF81A}"/>
              </a:ext>
            </a:extLst>
          </p:cNvPr>
          <p:cNvSpPr>
            <a:spLocks noGrp="1"/>
          </p:cNvSpPr>
          <p:nvPr>
            <p:ph type="ctrTitle"/>
          </p:nvPr>
        </p:nvSpPr>
        <p:spPr/>
        <p:txBody>
          <a:bodyPr>
            <a:normAutofit fontScale="90000"/>
          </a:bodyPr>
          <a:lstStyle/>
          <a:p>
            <a:r>
              <a:rPr lang="en-US" dirty="0"/>
              <a:t>One Day Worst Case for Battery Characteristics</a:t>
            </a:r>
          </a:p>
        </p:txBody>
      </p:sp>
      <p:sp>
        <p:nvSpPr>
          <p:cNvPr id="2" name="Content Placeholder 1">
            <a:extLst>
              <a:ext uri="{FF2B5EF4-FFF2-40B4-BE49-F238E27FC236}">
                <a16:creationId xmlns:a16="http://schemas.microsoft.com/office/drawing/2014/main" id="{FB6B3F93-00DA-4C05-AF53-DD74455345EC}"/>
              </a:ext>
            </a:extLst>
          </p:cNvPr>
          <p:cNvSpPr>
            <a:spLocks noGrp="1"/>
          </p:cNvSpPr>
          <p:nvPr>
            <p:ph type="body" sz="quarter" idx="13"/>
          </p:nvPr>
        </p:nvSpPr>
        <p:spPr/>
        <p:txBody>
          <a:bodyPr/>
          <a:lstStyle/>
          <a:p>
            <a:r>
              <a:rPr lang="en-US" dirty="0"/>
              <a:t>Battery Worst Case</a:t>
            </a:r>
          </a:p>
          <a:p>
            <a:endParaRPr lang="en-US" dirty="0"/>
          </a:p>
        </p:txBody>
      </p:sp>
      <p:sp>
        <p:nvSpPr>
          <p:cNvPr id="4" name="Slide Number Placeholder 3">
            <a:extLst>
              <a:ext uri="{FF2B5EF4-FFF2-40B4-BE49-F238E27FC236}">
                <a16:creationId xmlns:a16="http://schemas.microsoft.com/office/drawing/2014/main" id="{468C629C-ED36-43C3-A6CD-ED424A3A1954}"/>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488</a:t>
            </a:fld>
            <a:endParaRPr lang="ko-KR" altLang="en-US" dirty="0"/>
          </a:p>
        </p:txBody>
      </p:sp>
      <p:pic>
        <p:nvPicPr>
          <p:cNvPr id="6" name="Picture 5">
            <a:extLst>
              <a:ext uri="{FF2B5EF4-FFF2-40B4-BE49-F238E27FC236}">
                <a16:creationId xmlns:a16="http://schemas.microsoft.com/office/drawing/2014/main" id="{DF814A83-59A5-40A2-B3AB-B0D1DF3C393A}"/>
              </a:ext>
            </a:extLst>
          </p:cNvPr>
          <p:cNvPicPr>
            <a:picLocks noChangeAspect="1"/>
          </p:cNvPicPr>
          <p:nvPr/>
        </p:nvPicPr>
        <p:blipFill>
          <a:blip r:embed="rId2"/>
          <a:stretch>
            <a:fillRect/>
          </a:stretch>
        </p:blipFill>
        <p:spPr>
          <a:xfrm>
            <a:off x="0" y="2296432"/>
            <a:ext cx="9144000" cy="3673142"/>
          </a:xfrm>
          <a:prstGeom prst="rect">
            <a:avLst/>
          </a:prstGeom>
        </p:spPr>
      </p:pic>
    </p:spTree>
    <p:extLst>
      <p:ext uri="{BB962C8B-B14F-4D97-AF65-F5344CB8AC3E}">
        <p14:creationId xmlns:p14="http://schemas.microsoft.com/office/powerpoint/2010/main" val="400637338"/>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0303FC-04BC-4E92-BCC3-3326E2DF3935}"/>
              </a:ext>
            </a:extLst>
          </p:cNvPr>
          <p:cNvSpPr>
            <a:spLocks noGrp="1"/>
          </p:cNvSpPr>
          <p:nvPr>
            <p:ph type="ctrTitle"/>
          </p:nvPr>
        </p:nvSpPr>
        <p:spPr/>
        <p:txBody>
          <a:bodyPr>
            <a:normAutofit fontScale="90000"/>
          </a:bodyPr>
          <a:lstStyle/>
          <a:p>
            <a:r>
              <a:rPr lang="en-029" dirty="0"/>
              <a:t>Case of No Solar or Battery in Microgrid</a:t>
            </a:r>
          </a:p>
        </p:txBody>
      </p:sp>
      <p:sp>
        <p:nvSpPr>
          <p:cNvPr id="4" name="Content Placeholder 3">
            <a:extLst>
              <a:ext uri="{FF2B5EF4-FFF2-40B4-BE49-F238E27FC236}">
                <a16:creationId xmlns:a16="http://schemas.microsoft.com/office/drawing/2014/main" id="{F10AAAA3-BB57-40DA-B37A-FF7F7E4C8339}"/>
              </a:ext>
            </a:extLst>
          </p:cNvPr>
          <p:cNvSpPr>
            <a:spLocks noGrp="1"/>
          </p:cNvSpPr>
          <p:nvPr>
            <p:ph type="body" sz="quarter" idx="13"/>
          </p:nvPr>
        </p:nvSpPr>
        <p:spPr>
          <a:xfrm>
            <a:off x="300360" y="1181501"/>
            <a:ext cx="8452818" cy="1755475"/>
          </a:xfrm>
        </p:spPr>
        <p:txBody>
          <a:bodyPr>
            <a:normAutofit fontScale="70000" lnSpcReduction="20000"/>
          </a:bodyPr>
          <a:lstStyle/>
          <a:p>
            <a:r>
              <a:rPr lang="en-US" dirty="0"/>
              <a:t>The screenshots of the summary pages shown below demonstrate how you may present the results of your analysis.  The general idea is that load after solar production must be derived from somewhere. In the microgrid case, the load could be met by paying for diesel power, producing solar power, or using of batteries (that really moves the loads around).  The costs of meeting load from diesel power; from solar power; or from batteries is shown on the summary page.  In the first example, there is only load with a picture of the load on the bottom left of the summary page. Note that the total annual cost of this alternative is 745,600 per year for energy of 3,402 MWH. There is no cost for the battery or for the solar panels. Importantly, the load is mainly during the night.</a:t>
            </a:r>
          </a:p>
          <a:p>
            <a:endParaRPr lang="en-029" dirty="0"/>
          </a:p>
        </p:txBody>
      </p:sp>
      <p:pic>
        <p:nvPicPr>
          <p:cNvPr id="7170" name="Picture 2" descr="http://edbodmer.com/wp-content/uploads/2018/06/case-2.jpg">
            <a:extLst>
              <a:ext uri="{FF2B5EF4-FFF2-40B4-BE49-F238E27FC236}">
                <a16:creationId xmlns:a16="http://schemas.microsoft.com/office/drawing/2014/main" id="{89140161-6D85-424A-93B1-23A030CBCE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376" y="3415681"/>
            <a:ext cx="7282075" cy="2654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71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C208E-84C8-F643-3B8E-91B66E14FB90}"/>
              </a:ext>
            </a:extLst>
          </p:cNvPr>
          <p:cNvSpPr>
            <a:spLocks noGrp="1"/>
          </p:cNvSpPr>
          <p:nvPr>
            <p:ph type="title"/>
          </p:nvPr>
        </p:nvSpPr>
        <p:spPr/>
        <p:txBody>
          <a:bodyPr>
            <a:normAutofit fontScale="90000"/>
          </a:bodyPr>
          <a:lstStyle/>
          <a:p>
            <a:r>
              <a:rPr lang="en-US" dirty="0"/>
              <a:t>Confusion with Importance of Efficiency of Solar Panels</a:t>
            </a:r>
          </a:p>
        </p:txBody>
      </p:sp>
      <p:sp>
        <p:nvSpPr>
          <p:cNvPr id="3" name="Content Placeholder 2">
            <a:extLst>
              <a:ext uri="{FF2B5EF4-FFF2-40B4-BE49-F238E27FC236}">
                <a16:creationId xmlns:a16="http://schemas.microsoft.com/office/drawing/2014/main" id="{EA448005-39F5-C5F3-36E8-36F46CEBE5FD}"/>
              </a:ext>
            </a:extLst>
          </p:cNvPr>
          <p:cNvSpPr>
            <a:spLocks noGrp="1"/>
          </p:cNvSpPr>
          <p:nvPr>
            <p:ph idx="1"/>
          </p:nvPr>
        </p:nvSpPr>
        <p:spPr>
          <a:xfrm>
            <a:off x="304801" y="1209675"/>
            <a:ext cx="5499233" cy="1663466"/>
          </a:xfrm>
        </p:spPr>
        <p:txBody>
          <a:bodyPr>
            <a:normAutofit fontScale="92500" lnSpcReduction="10000"/>
          </a:bodyPr>
          <a:lstStyle/>
          <a:p>
            <a:r>
              <a:rPr lang="en-US" dirty="0"/>
              <a:t>Consider a building. Pretend you can build a building with 10 floors or 20 floors</a:t>
            </a:r>
          </a:p>
          <a:p>
            <a:r>
              <a:rPr lang="en-US" dirty="0"/>
              <a:t>You could call the building with 20 floors more efficient from the standpoint of the land below.</a:t>
            </a:r>
          </a:p>
          <a:p>
            <a:r>
              <a:rPr lang="en-US" dirty="0"/>
              <a:t>But if you have to pay twice as much for the 20 floors as the 10 floors, the efficiency does not make the building more economic.</a:t>
            </a:r>
          </a:p>
          <a:p>
            <a:r>
              <a:rPr lang="en-US" dirty="0"/>
              <a:t>This is the same general idea with solar power.</a:t>
            </a:r>
          </a:p>
        </p:txBody>
      </p:sp>
      <p:pic>
        <p:nvPicPr>
          <p:cNvPr id="7" name="Picture 6">
            <a:extLst>
              <a:ext uri="{FF2B5EF4-FFF2-40B4-BE49-F238E27FC236}">
                <a16:creationId xmlns:a16="http://schemas.microsoft.com/office/drawing/2014/main" id="{2527ED3F-E25A-DA73-6E8B-7E507ACE16B2}"/>
              </a:ext>
            </a:extLst>
          </p:cNvPr>
          <p:cNvPicPr>
            <a:picLocks noChangeAspect="1"/>
          </p:cNvPicPr>
          <p:nvPr/>
        </p:nvPicPr>
        <p:blipFill>
          <a:blip r:embed="rId2"/>
          <a:stretch>
            <a:fillRect/>
          </a:stretch>
        </p:blipFill>
        <p:spPr>
          <a:xfrm>
            <a:off x="6038594" y="3305817"/>
            <a:ext cx="2988298" cy="2743201"/>
          </a:xfrm>
          <a:prstGeom prst="rect">
            <a:avLst/>
          </a:prstGeom>
        </p:spPr>
      </p:pic>
      <p:pic>
        <p:nvPicPr>
          <p:cNvPr id="8" name="Picture 7">
            <a:extLst>
              <a:ext uri="{FF2B5EF4-FFF2-40B4-BE49-F238E27FC236}">
                <a16:creationId xmlns:a16="http://schemas.microsoft.com/office/drawing/2014/main" id="{CB289F0D-9A38-F298-903B-A2B5A39B5DC8}"/>
              </a:ext>
            </a:extLst>
          </p:cNvPr>
          <p:cNvPicPr>
            <a:picLocks noChangeAspect="1"/>
          </p:cNvPicPr>
          <p:nvPr/>
        </p:nvPicPr>
        <p:blipFill>
          <a:blip r:embed="rId3"/>
          <a:stretch>
            <a:fillRect/>
          </a:stretch>
        </p:blipFill>
        <p:spPr>
          <a:xfrm>
            <a:off x="45251" y="3139449"/>
            <a:ext cx="5878469" cy="2979683"/>
          </a:xfrm>
          <a:prstGeom prst="rect">
            <a:avLst/>
          </a:prstGeom>
        </p:spPr>
      </p:pic>
      <p:pic>
        <p:nvPicPr>
          <p:cNvPr id="5" name="Picture 4">
            <a:extLst>
              <a:ext uri="{FF2B5EF4-FFF2-40B4-BE49-F238E27FC236}">
                <a16:creationId xmlns:a16="http://schemas.microsoft.com/office/drawing/2014/main" id="{4862FCD9-4FC4-1060-4567-88A0F1923714}"/>
              </a:ext>
            </a:extLst>
          </p:cNvPr>
          <p:cNvPicPr>
            <a:picLocks noChangeAspect="1"/>
          </p:cNvPicPr>
          <p:nvPr/>
        </p:nvPicPr>
        <p:blipFill>
          <a:blip r:embed="rId4"/>
          <a:stretch>
            <a:fillRect/>
          </a:stretch>
        </p:blipFill>
        <p:spPr>
          <a:xfrm>
            <a:off x="7464782" y="849309"/>
            <a:ext cx="1567101" cy="1922767"/>
          </a:xfrm>
          <a:prstGeom prst="rect">
            <a:avLst/>
          </a:prstGeom>
        </p:spPr>
      </p:pic>
      <p:pic>
        <p:nvPicPr>
          <p:cNvPr id="9" name="Picture 8">
            <a:extLst>
              <a:ext uri="{FF2B5EF4-FFF2-40B4-BE49-F238E27FC236}">
                <a16:creationId xmlns:a16="http://schemas.microsoft.com/office/drawing/2014/main" id="{B7AF6A91-773C-F89A-55F2-ACC94E1E173F}"/>
              </a:ext>
            </a:extLst>
          </p:cNvPr>
          <p:cNvPicPr>
            <a:picLocks noChangeAspect="1"/>
          </p:cNvPicPr>
          <p:nvPr/>
        </p:nvPicPr>
        <p:blipFill>
          <a:blip r:embed="rId5"/>
          <a:stretch>
            <a:fillRect/>
          </a:stretch>
        </p:blipFill>
        <p:spPr>
          <a:xfrm>
            <a:off x="6225620" y="1718108"/>
            <a:ext cx="990607" cy="1053967"/>
          </a:xfrm>
          <a:prstGeom prst="rect">
            <a:avLst/>
          </a:prstGeom>
        </p:spPr>
      </p:pic>
    </p:spTree>
    <p:extLst>
      <p:ext uri="{BB962C8B-B14F-4D97-AF65-F5344CB8AC3E}">
        <p14:creationId xmlns:p14="http://schemas.microsoft.com/office/powerpoint/2010/main" val="2222103666"/>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D959BC-D9A1-436D-AC04-78E53BA62C9B}"/>
              </a:ext>
            </a:extLst>
          </p:cNvPr>
          <p:cNvSpPr>
            <a:spLocks noGrp="1"/>
          </p:cNvSpPr>
          <p:nvPr>
            <p:ph type="ctrTitle"/>
          </p:nvPr>
        </p:nvSpPr>
        <p:spPr/>
        <p:txBody>
          <a:bodyPr/>
          <a:lstStyle/>
          <a:p>
            <a:r>
              <a:rPr lang="en-029" dirty="0"/>
              <a:t>Case with Only Solar Power</a:t>
            </a:r>
          </a:p>
        </p:txBody>
      </p:sp>
      <p:sp>
        <p:nvSpPr>
          <p:cNvPr id="4" name="Content Placeholder 3">
            <a:extLst>
              <a:ext uri="{FF2B5EF4-FFF2-40B4-BE49-F238E27FC236}">
                <a16:creationId xmlns:a16="http://schemas.microsoft.com/office/drawing/2014/main" id="{A251ED7E-EDCC-4B4A-9E19-8539E4077C78}"/>
              </a:ext>
            </a:extLst>
          </p:cNvPr>
          <p:cNvSpPr>
            <a:spLocks noGrp="1"/>
          </p:cNvSpPr>
          <p:nvPr>
            <p:ph type="body" sz="quarter" idx="13"/>
          </p:nvPr>
        </p:nvSpPr>
        <p:spPr>
          <a:xfrm>
            <a:off x="242608" y="1282567"/>
            <a:ext cx="8426939" cy="2109158"/>
          </a:xfrm>
        </p:spPr>
        <p:txBody>
          <a:bodyPr>
            <a:normAutofit fontScale="85000" lnSpcReduction="10000"/>
          </a:bodyPr>
          <a:lstStyle/>
          <a:p>
            <a:r>
              <a:rPr lang="en-US" sz="2400" dirty="0"/>
              <a:t>The second case is a case where solar power is added to the microgrid. Solar power is very advantageous, but the problem is that the solar power is not used when most of the electricity is needed. The advantage of solar power can be evaluated by comparing the real LCOE of solar power with the energy cost of the diesel power. It may be beneficial to put more solar capacity into the system than the peak load depending on the cost of solar power and the pattern of the sunlight.  You can press the button to optimize the amount of the solar power. In the case below, the optimal solar power is 400.</a:t>
            </a:r>
            <a:endParaRPr lang="en-029" sz="2400" dirty="0"/>
          </a:p>
        </p:txBody>
      </p:sp>
      <p:pic>
        <p:nvPicPr>
          <p:cNvPr id="8194" name="Picture 2" descr="http://edbodmer.com/wp-content/uploads/2018/06/Microgrid-Solar-Case.jpg">
            <a:extLst>
              <a:ext uri="{FF2B5EF4-FFF2-40B4-BE49-F238E27FC236}">
                <a16:creationId xmlns:a16="http://schemas.microsoft.com/office/drawing/2014/main" id="{286759C8-24EE-4EB1-9099-0402CCE9EB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4062" y="3709359"/>
            <a:ext cx="6884030" cy="250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114400"/>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C44D8-45F8-4693-A074-F84B853E1143}"/>
              </a:ext>
            </a:extLst>
          </p:cNvPr>
          <p:cNvSpPr>
            <a:spLocks noGrp="1"/>
          </p:cNvSpPr>
          <p:nvPr>
            <p:ph type="ctrTitle"/>
          </p:nvPr>
        </p:nvSpPr>
        <p:spPr/>
        <p:txBody>
          <a:bodyPr/>
          <a:lstStyle/>
          <a:p>
            <a:r>
              <a:rPr lang="en-029" dirty="0"/>
              <a:t>Microgrid Case with Solar and Battery</a:t>
            </a:r>
          </a:p>
        </p:txBody>
      </p:sp>
      <p:sp>
        <p:nvSpPr>
          <p:cNvPr id="4" name="Content Placeholder 3">
            <a:extLst>
              <a:ext uri="{FF2B5EF4-FFF2-40B4-BE49-F238E27FC236}">
                <a16:creationId xmlns:a16="http://schemas.microsoft.com/office/drawing/2014/main" id="{9A3029D0-F255-4321-9227-DCD4752D25CA}"/>
              </a:ext>
            </a:extLst>
          </p:cNvPr>
          <p:cNvSpPr>
            <a:spLocks noGrp="1"/>
          </p:cNvSpPr>
          <p:nvPr>
            <p:ph type="body" sz="quarter" idx="13"/>
          </p:nvPr>
        </p:nvSpPr>
        <p:spPr>
          <a:xfrm>
            <a:off x="242609" y="1600200"/>
            <a:ext cx="8564962" cy="1419045"/>
          </a:xfrm>
        </p:spPr>
        <p:txBody>
          <a:bodyPr>
            <a:normAutofit fontScale="77500" lnSpcReduction="20000"/>
          </a:bodyPr>
          <a:lstStyle/>
          <a:p>
            <a:r>
              <a:rPr lang="en-US" dirty="0"/>
              <a:t>The case with non-coincident load (i.e. load that has a different pattern to the solar pattern) along with batteries and with solar capacity is shown below. In this case the surplus solar power can be moved to the night time hours.  In this case the optimize saving for the diesel versus the surplus solar power must be high enough to cover the cost of the battery.  As with other cases you can optimize the size of the solar capacity, the size of the battery and the operation of the battery.</a:t>
            </a:r>
          </a:p>
        </p:txBody>
      </p:sp>
      <p:pic>
        <p:nvPicPr>
          <p:cNvPr id="1026" name="Picture 2" descr="http://edbodmer.com/wp-content/uploads/2018/06/Microgrid-Case-with-Battery.jpg">
            <a:extLst>
              <a:ext uri="{FF2B5EF4-FFF2-40B4-BE49-F238E27FC236}">
                <a16:creationId xmlns:a16="http://schemas.microsoft.com/office/drawing/2014/main" id="{5365C74E-063C-4D3B-A115-61FCB72879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190" y="3178654"/>
            <a:ext cx="7543800" cy="279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479215"/>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F73E0-711E-41D3-B9E1-54AEBFBBB7DA}"/>
              </a:ext>
            </a:extLst>
          </p:cNvPr>
          <p:cNvSpPr>
            <a:spLocks noGrp="1"/>
          </p:cNvSpPr>
          <p:nvPr>
            <p:ph type="ctrTitle"/>
          </p:nvPr>
        </p:nvSpPr>
        <p:spPr/>
        <p:txBody>
          <a:bodyPr/>
          <a:lstStyle/>
          <a:p>
            <a:r>
              <a:rPr lang="en-US" dirty="0"/>
              <a:t>Debt and Equity Structuring</a:t>
            </a:r>
            <a:br>
              <a:rPr lang="en-US" dirty="0"/>
            </a:br>
            <a:r>
              <a:rPr lang="en-US" dirty="0"/>
              <a:t>of Renewable Energy</a:t>
            </a:r>
          </a:p>
        </p:txBody>
      </p:sp>
    </p:spTree>
    <p:extLst>
      <p:ext uri="{BB962C8B-B14F-4D97-AF65-F5344CB8AC3E}">
        <p14:creationId xmlns:p14="http://schemas.microsoft.com/office/powerpoint/2010/main" val="32237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560F-E735-8655-222B-CDE397B7EDB2}"/>
              </a:ext>
            </a:extLst>
          </p:cNvPr>
          <p:cNvSpPr>
            <a:spLocks noGrp="1"/>
          </p:cNvSpPr>
          <p:nvPr>
            <p:ph type="title"/>
          </p:nvPr>
        </p:nvSpPr>
        <p:spPr/>
        <p:txBody>
          <a:bodyPr/>
          <a:lstStyle/>
          <a:p>
            <a:r>
              <a:rPr lang="en-US" dirty="0"/>
              <a:t>Notes on Financial Model</a:t>
            </a:r>
          </a:p>
        </p:txBody>
      </p:sp>
      <p:sp>
        <p:nvSpPr>
          <p:cNvPr id="3" name="Content Placeholder 2">
            <a:extLst>
              <a:ext uri="{FF2B5EF4-FFF2-40B4-BE49-F238E27FC236}">
                <a16:creationId xmlns:a16="http://schemas.microsoft.com/office/drawing/2014/main" id="{DCFDF5C3-3F85-A9BE-FBFF-97759306B0F0}"/>
              </a:ext>
            </a:extLst>
          </p:cNvPr>
          <p:cNvSpPr>
            <a:spLocks noGrp="1"/>
          </p:cNvSpPr>
          <p:nvPr>
            <p:ph idx="1"/>
          </p:nvPr>
        </p:nvSpPr>
        <p:spPr/>
        <p:txBody>
          <a:bodyPr>
            <a:normAutofit/>
          </a:bodyPr>
          <a:lstStyle/>
          <a:p>
            <a:pPr marL="571500" indent="-228600"/>
            <a:r>
              <a:rPr lang="en-US" sz="2000" dirty="0"/>
              <a:t>Financial Model in Transaction</a:t>
            </a:r>
          </a:p>
          <a:p>
            <a:pPr marL="914400" lvl="2" indent="-228600"/>
            <a:r>
              <a:rPr lang="en-US" sz="1725" dirty="0"/>
              <a:t>Tests whether all of the contracts including the loan agreement work in terms of financial ratios</a:t>
            </a:r>
          </a:p>
          <a:p>
            <a:pPr marL="914400" lvl="2" indent="-228600"/>
            <a:r>
              <a:rPr lang="en-US" sz="1725" dirty="0"/>
              <a:t>Used for risk analysis to test downside cases and assure the lenders get paid</a:t>
            </a:r>
          </a:p>
          <a:p>
            <a:pPr marL="914400" lvl="2" indent="-228600"/>
            <a:r>
              <a:rPr lang="en-US" sz="1725" dirty="0"/>
              <a:t>Puts all of the technical data together with the financing data to assess the economics of a project</a:t>
            </a:r>
          </a:p>
          <a:p>
            <a:pPr marL="914400" lvl="2" indent="-228600"/>
            <a:r>
              <a:rPr lang="en-US" sz="1725" dirty="0"/>
              <a:t>Is a database of the meaningful data for the project</a:t>
            </a:r>
          </a:p>
          <a:p>
            <a:pPr marL="571500" indent="-228600"/>
            <a:r>
              <a:rPr lang="en-US" sz="2000" dirty="0"/>
              <a:t>Financial Model as a Teaching Tool</a:t>
            </a:r>
          </a:p>
          <a:p>
            <a:pPr marL="914400" lvl="2" indent="-228600"/>
            <a:r>
              <a:rPr lang="en-US" sz="1725" dirty="0"/>
              <a:t>Demonstrates the how project finance concepts work (e.g. DSCR and Volatility)</a:t>
            </a:r>
          </a:p>
          <a:p>
            <a:pPr marL="914400" lvl="2" indent="-228600"/>
            <a:r>
              <a:rPr lang="en-US" sz="1725" dirty="0"/>
              <a:t>Isolate on issue to understand impacts on investors, lenders and society</a:t>
            </a:r>
          </a:p>
          <a:p>
            <a:pPr marL="914400" lvl="2" indent="-228600"/>
            <a:r>
              <a:rPr lang="en-US" sz="1725" dirty="0"/>
              <a:t>Used to present nuanced issues</a:t>
            </a:r>
          </a:p>
          <a:p>
            <a:pPr marL="914400" lvl="2" indent="-228600"/>
            <a:r>
              <a:rPr lang="en-US" sz="1725" dirty="0"/>
              <a:t>Demonstrates issues in case studies</a:t>
            </a:r>
          </a:p>
        </p:txBody>
      </p:sp>
      <p:sp>
        <p:nvSpPr>
          <p:cNvPr id="4" name="Slide Number Placeholder 3">
            <a:extLst>
              <a:ext uri="{FF2B5EF4-FFF2-40B4-BE49-F238E27FC236}">
                <a16:creationId xmlns:a16="http://schemas.microsoft.com/office/drawing/2014/main" id="{FE1F9611-6B18-7788-1DFB-D5951EA0FB78}"/>
              </a:ext>
            </a:extLst>
          </p:cNvPr>
          <p:cNvSpPr>
            <a:spLocks noGrp="1"/>
          </p:cNvSpPr>
          <p:nvPr>
            <p:ph type="sldNum" sz="quarter" idx="12"/>
          </p:nvPr>
        </p:nvSpPr>
        <p:spPr/>
        <p:txBody>
          <a:bodyPr/>
          <a:lstStyle/>
          <a:p>
            <a:fld id="{EB241CD2-1E45-42A3-B213-66A034DF9A3B}" type="slidenum">
              <a:rPr lang="en-GB" smtClean="0"/>
              <a:t>5</a:t>
            </a:fld>
            <a:endParaRPr lang="en-GB" dirty="0"/>
          </a:p>
        </p:txBody>
      </p:sp>
    </p:spTree>
    <p:extLst>
      <p:ext uri="{BB962C8B-B14F-4D97-AF65-F5344CB8AC3E}">
        <p14:creationId xmlns:p14="http://schemas.microsoft.com/office/powerpoint/2010/main" val="7319331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C39E9-7FA2-CE89-DF9C-3B5775603D49}"/>
              </a:ext>
            </a:extLst>
          </p:cNvPr>
          <p:cNvSpPr>
            <a:spLocks noGrp="1"/>
          </p:cNvSpPr>
          <p:nvPr>
            <p:ph type="title"/>
          </p:nvPr>
        </p:nvSpPr>
        <p:spPr/>
        <p:txBody>
          <a:bodyPr/>
          <a:lstStyle/>
          <a:p>
            <a:r>
              <a:rPr lang="en-US" dirty="0"/>
              <a:t>Long-term Price for Solar</a:t>
            </a:r>
          </a:p>
        </p:txBody>
      </p:sp>
      <p:sp>
        <p:nvSpPr>
          <p:cNvPr id="3" name="Content Placeholder 2">
            <a:extLst>
              <a:ext uri="{FF2B5EF4-FFF2-40B4-BE49-F238E27FC236}">
                <a16:creationId xmlns:a16="http://schemas.microsoft.com/office/drawing/2014/main" id="{DDFD8E89-334C-CFBF-4BA2-992DEFC5141D}"/>
              </a:ext>
            </a:extLst>
          </p:cNvPr>
          <p:cNvSpPr>
            <a:spLocks noGrp="1"/>
          </p:cNvSpPr>
          <p:nvPr>
            <p:ph idx="1"/>
          </p:nvPr>
        </p:nvSpPr>
        <p:spPr/>
        <p:txBody>
          <a:bodyPr/>
          <a:lstStyle/>
          <a:p>
            <a:r>
              <a:rPr lang="en-US" dirty="0"/>
              <a:t>Why efficiency does not matter very much</a:t>
            </a:r>
          </a:p>
          <a:p>
            <a:r>
              <a:rPr lang="en-US" dirty="0"/>
              <a:t>If less efficient lower price. Price is on output</a:t>
            </a:r>
          </a:p>
          <a:p>
            <a:r>
              <a:rPr lang="en-US" dirty="0"/>
              <a:t>Efficiency affect land</a:t>
            </a:r>
          </a:p>
          <a:p>
            <a:endParaRPr lang="en-US" dirty="0"/>
          </a:p>
        </p:txBody>
      </p:sp>
      <p:sp>
        <p:nvSpPr>
          <p:cNvPr id="4" name="Slide Number Placeholder 3">
            <a:extLst>
              <a:ext uri="{FF2B5EF4-FFF2-40B4-BE49-F238E27FC236}">
                <a16:creationId xmlns:a16="http://schemas.microsoft.com/office/drawing/2014/main" id="{2705915B-E53F-3283-6F4F-C3B29A1401F1}"/>
              </a:ext>
            </a:extLst>
          </p:cNvPr>
          <p:cNvSpPr>
            <a:spLocks noGrp="1"/>
          </p:cNvSpPr>
          <p:nvPr>
            <p:ph type="sldNum" sz="quarter" idx="12"/>
          </p:nvPr>
        </p:nvSpPr>
        <p:spPr/>
        <p:txBody>
          <a:bodyPr/>
          <a:lstStyle/>
          <a:p>
            <a:fld id="{EB241CD2-1E45-42A3-B213-66A034DF9A3B}" type="slidenum">
              <a:rPr lang="en-GB" smtClean="0"/>
              <a:t>50</a:t>
            </a:fld>
            <a:endParaRPr lang="en-GB" dirty="0"/>
          </a:p>
        </p:txBody>
      </p:sp>
      <p:pic>
        <p:nvPicPr>
          <p:cNvPr id="6" name="Picture 5">
            <a:extLst>
              <a:ext uri="{FF2B5EF4-FFF2-40B4-BE49-F238E27FC236}">
                <a16:creationId xmlns:a16="http://schemas.microsoft.com/office/drawing/2014/main" id="{7234E2E6-3074-61C8-32F7-7ABF3B4C91E3}"/>
              </a:ext>
            </a:extLst>
          </p:cNvPr>
          <p:cNvPicPr>
            <a:picLocks noChangeAspect="1"/>
          </p:cNvPicPr>
          <p:nvPr/>
        </p:nvPicPr>
        <p:blipFill>
          <a:blip r:embed="rId2"/>
          <a:stretch>
            <a:fillRect/>
          </a:stretch>
        </p:blipFill>
        <p:spPr>
          <a:xfrm>
            <a:off x="304801" y="2600609"/>
            <a:ext cx="5162815" cy="3302170"/>
          </a:xfrm>
          <a:prstGeom prst="rect">
            <a:avLst/>
          </a:prstGeom>
        </p:spPr>
      </p:pic>
    </p:spTree>
    <p:extLst>
      <p:ext uri="{BB962C8B-B14F-4D97-AF65-F5344CB8AC3E}">
        <p14:creationId xmlns:p14="http://schemas.microsoft.com/office/powerpoint/2010/main" val="2434943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6AC5-0667-1068-130B-B6589B471E65}"/>
              </a:ext>
            </a:extLst>
          </p:cNvPr>
          <p:cNvSpPr>
            <a:spLocks noGrp="1"/>
          </p:cNvSpPr>
          <p:nvPr>
            <p:ph type="title"/>
          </p:nvPr>
        </p:nvSpPr>
        <p:spPr>
          <a:xfrm>
            <a:off x="238125" y="363691"/>
            <a:ext cx="8274125" cy="653285"/>
          </a:xfrm>
        </p:spPr>
        <p:txBody>
          <a:bodyPr>
            <a:normAutofit fontScale="90000"/>
          </a:bodyPr>
          <a:lstStyle/>
          <a:p>
            <a:r>
              <a:rPr lang="en-US" dirty="0"/>
              <a:t>STC as Capacity – Demonstrate that when you pay for output and not input, the economics not affected</a:t>
            </a:r>
          </a:p>
        </p:txBody>
      </p:sp>
      <p:sp>
        <p:nvSpPr>
          <p:cNvPr id="4" name="Content Placeholder 3">
            <a:extLst>
              <a:ext uri="{FF2B5EF4-FFF2-40B4-BE49-F238E27FC236}">
                <a16:creationId xmlns:a16="http://schemas.microsoft.com/office/drawing/2014/main" id="{E8862A1F-DA15-CCE6-7C60-56820CCABC41}"/>
              </a:ext>
            </a:extLst>
          </p:cNvPr>
          <p:cNvSpPr>
            <a:spLocks noGrp="1"/>
          </p:cNvSpPr>
          <p:nvPr>
            <p:ph sz="half" idx="1"/>
          </p:nvPr>
        </p:nvSpPr>
        <p:spPr/>
        <p:txBody>
          <a:bodyPr/>
          <a:lstStyle/>
          <a:p>
            <a:r>
              <a:rPr lang="en-US" dirty="0"/>
              <a:t>Low Efficiency</a:t>
            </a:r>
          </a:p>
          <a:p>
            <a:endParaRPr lang="en-US" dirty="0"/>
          </a:p>
          <a:p>
            <a:r>
              <a:rPr lang="en-US" dirty="0"/>
              <a:t>STC 1000 Watt/m2</a:t>
            </a:r>
          </a:p>
          <a:p>
            <a:r>
              <a:rPr lang="en-US" dirty="0"/>
              <a:t>Efficiency 16%</a:t>
            </a:r>
          </a:p>
          <a:p>
            <a:r>
              <a:rPr lang="en-US" dirty="0"/>
              <a:t>Production at 1000 W – 160 W</a:t>
            </a:r>
          </a:p>
          <a:p>
            <a:r>
              <a:rPr lang="en-US" dirty="0"/>
              <a:t>Cost per kW - $100</a:t>
            </a:r>
          </a:p>
          <a:p>
            <a:r>
              <a:rPr lang="en-US" dirty="0"/>
              <a:t>Total Cost for 1 kW= 160,000</a:t>
            </a:r>
          </a:p>
          <a:p>
            <a:r>
              <a:rPr lang="en-US" dirty="0"/>
              <a:t>Purchase 1000 watts = 1kW</a:t>
            </a:r>
          </a:p>
          <a:p>
            <a:r>
              <a:rPr lang="en-US" dirty="0"/>
              <a:t>Production at STC Hour = 160 watts</a:t>
            </a:r>
          </a:p>
          <a:p>
            <a:r>
              <a:rPr lang="en-US" dirty="0"/>
              <a:t>Cost of 160 watts = 160,000</a:t>
            </a:r>
          </a:p>
          <a:p>
            <a:endParaRPr lang="en-US" dirty="0"/>
          </a:p>
        </p:txBody>
      </p:sp>
      <p:sp>
        <p:nvSpPr>
          <p:cNvPr id="5" name="Content Placeholder 4">
            <a:extLst>
              <a:ext uri="{FF2B5EF4-FFF2-40B4-BE49-F238E27FC236}">
                <a16:creationId xmlns:a16="http://schemas.microsoft.com/office/drawing/2014/main" id="{25BB164C-62F6-D6C3-B6D4-7D681BC218A9}"/>
              </a:ext>
            </a:extLst>
          </p:cNvPr>
          <p:cNvSpPr>
            <a:spLocks noGrp="1"/>
          </p:cNvSpPr>
          <p:nvPr>
            <p:ph sz="half" idx="2"/>
          </p:nvPr>
        </p:nvSpPr>
        <p:spPr/>
        <p:txBody>
          <a:bodyPr/>
          <a:lstStyle/>
          <a:p>
            <a:r>
              <a:rPr lang="en-US" dirty="0"/>
              <a:t>High Efficiency</a:t>
            </a:r>
          </a:p>
          <a:p>
            <a:endParaRPr lang="en-US" dirty="0"/>
          </a:p>
          <a:p>
            <a:r>
              <a:rPr lang="en-US" dirty="0"/>
              <a:t>STC 1000 Watt/m2</a:t>
            </a:r>
          </a:p>
          <a:p>
            <a:r>
              <a:rPr lang="en-US" dirty="0"/>
              <a:t>Efficiency 24%</a:t>
            </a:r>
          </a:p>
          <a:p>
            <a:r>
              <a:rPr lang="en-US" dirty="0"/>
              <a:t>Production at 1000 W – 240 W</a:t>
            </a:r>
          </a:p>
          <a:p>
            <a:r>
              <a:rPr lang="en-US" dirty="0"/>
              <a:t>Cost per kW - $100</a:t>
            </a:r>
          </a:p>
          <a:p>
            <a:r>
              <a:rPr lang="en-US" dirty="0"/>
              <a:t>Total Cost for 1 kW = 240,000</a:t>
            </a:r>
          </a:p>
          <a:p>
            <a:r>
              <a:rPr lang="en-US" dirty="0"/>
              <a:t>Purchase 1,000 watts = 1 kW</a:t>
            </a:r>
          </a:p>
          <a:p>
            <a:r>
              <a:rPr lang="en-US" dirty="0"/>
              <a:t>Production at STC Hour = 240 watts</a:t>
            </a:r>
          </a:p>
          <a:p>
            <a:r>
              <a:rPr lang="en-US" dirty="0"/>
              <a:t>Cost of 240 watts = 240,000</a:t>
            </a:r>
          </a:p>
        </p:txBody>
      </p:sp>
      <p:sp>
        <p:nvSpPr>
          <p:cNvPr id="8" name="TextBox 7">
            <a:extLst>
              <a:ext uri="{FF2B5EF4-FFF2-40B4-BE49-F238E27FC236}">
                <a16:creationId xmlns:a16="http://schemas.microsoft.com/office/drawing/2014/main" id="{29D8A919-2993-F0A6-1033-85947A66B184}"/>
              </a:ext>
            </a:extLst>
          </p:cNvPr>
          <p:cNvSpPr txBox="1"/>
          <p:nvPr/>
        </p:nvSpPr>
        <p:spPr>
          <a:xfrm>
            <a:off x="715689" y="4891669"/>
            <a:ext cx="7980636" cy="1200329"/>
          </a:xfrm>
          <a:prstGeom prst="rect">
            <a:avLst/>
          </a:prstGeom>
          <a:solidFill>
            <a:srgbClr val="FFFF00"/>
          </a:solidFill>
        </p:spPr>
        <p:txBody>
          <a:bodyPr wrap="square" rtlCol="0">
            <a:spAutoFit/>
          </a:bodyPr>
          <a:lstStyle/>
          <a:p>
            <a:r>
              <a:rPr lang="en-US" dirty="0"/>
              <a:t>Capacity factor and yield can be based on the kWp after efficiency which would be the same as if you used irradiation. For example, if the irradiation for four days is 0, 500, 1000 and 500. The average is 2000/4 or 500 or a capacity factor of 50%. If all of the numbers are multiplied by the efficiency, the capacity factor is the same.</a:t>
            </a:r>
          </a:p>
        </p:txBody>
      </p:sp>
    </p:spTree>
    <p:extLst>
      <p:ext uri="{BB962C8B-B14F-4D97-AF65-F5344CB8AC3E}">
        <p14:creationId xmlns:p14="http://schemas.microsoft.com/office/powerpoint/2010/main" val="29350110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1F08E-D465-3DA7-7431-B6B29A686D11}"/>
              </a:ext>
            </a:extLst>
          </p:cNvPr>
          <p:cNvSpPr>
            <a:spLocks noGrp="1"/>
          </p:cNvSpPr>
          <p:nvPr>
            <p:ph type="ctrTitle"/>
          </p:nvPr>
        </p:nvSpPr>
        <p:spPr>
          <a:xfrm>
            <a:off x="597728" y="2308043"/>
            <a:ext cx="5836760" cy="2316895"/>
          </a:xfrm>
        </p:spPr>
        <p:txBody>
          <a:bodyPr>
            <a:normAutofit fontScale="90000"/>
          </a:bodyPr>
          <a:lstStyle/>
          <a:p>
            <a:r>
              <a:rPr lang="en-US" dirty="0"/>
              <a:t>Solar Performance Ratio</a:t>
            </a:r>
            <a:br>
              <a:rPr lang="en-US" dirty="0"/>
            </a:br>
            <a:br>
              <a:rPr lang="en-US" dirty="0"/>
            </a:br>
            <a:r>
              <a:rPr lang="en-US" dirty="0"/>
              <a:t>Think about questions to ask</a:t>
            </a:r>
            <a:br>
              <a:rPr lang="en-US" dirty="0"/>
            </a:br>
            <a:br>
              <a:rPr lang="en-US" dirty="0"/>
            </a:br>
            <a:r>
              <a:rPr lang="en-US" dirty="0"/>
              <a:t>Don’t be afraid of sounding stupid</a:t>
            </a:r>
          </a:p>
        </p:txBody>
      </p:sp>
    </p:spTree>
    <p:extLst>
      <p:ext uri="{BB962C8B-B14F-4D97-AF65-F5344CB8AC3E}">
        <p14:creationId xmlns:p14="http://schemas.microsoft.com/office/powerpoint/2010/main" val="2324768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4FCDB-6D92-D601-6B43-69CA24D486ED}"/>
              </a:ext>
            </a:extLst>
          </p:cNvPr>
          <p:cNvSpPr>
            <a:spLocks noGrp="1"/>
          </p:cNvSpPr>
          <p:nvPr>
            <p:ph type="title"/>
          </p:nvPr>
        </p:nvSpPr>
        <p:spPr/>
        <p:txBody>
          <a:bodyPr/>
          <a:lstStyle/>
          <a:p>
            <a:r>
              <a:rPr lang="en-US" dirty="0"/>
              <a:t>General Idea about Performance Ratio</a:t>
            </a:r>
          </a:p>
        </p:txBody>
      </p:sp>
      <p:sp>
        <p:nvSpPr>
          <p:cNvPr id="3" name="Text Placeholder 2">
            <a:extLst>
              <a:ext uri="{FF2B5EF4-FFF2-40B4-BE49-F238E27FC236}">
                <a16:creationId xmlns:a16="http://schemas.microsoft.com/office/drawing/2014/main" id="{27F04F4D-283D-F658-E0C3-4DBFFCBDE8A8}"/>
              </a:ext>
            </a:extLst>
          </p:cNvPr>
          <p:cNvSpPr>
            <a:spLocks noGrp="1"/>
          </p:cNvSpPr>
          <p:nvPr>
            <p:ph type="body" idx="1"/>
          </p:nvPr>
        </p:nvSpPr>
        <p:spPr/>
        <p:txBody>
          <a:bodyPr/>
          <a:lstStyle/>
          <a:p>
            <a:r>
              <a:rPr lang="en-US" dirty="0"/>
              <a:t>How much from coming up above that cannot be controlled</a:t>
            </a:r>
          </a:p>
          <a:p>
            <a:endParaRPr lang="en-US" dirty="0"/>
          </a:p>
          <a:p>
            <a:r>
              <a:rPr lang="en-US" dirty="0"/>
              <a:t>	Relative to </a:t>
            </a:r>
          </a:p>
          <a:p>
            <a:endParaRPr lang="en-US" dirty="0"/>
          </a:p>
          <a:p>
            <a:r>
              <a:rPr lang="en-US" dirty="0"/>
              <a:t>Controllable output from panel type, cleaning panel, wiring configuration, inverter size</a:t>
            </a:r>
          </a:p>
          <a:p>
            <a:endParaRPr lang="en-US" dirty="0"/>
          </a:p>
          <a:p>
            <a:r>
              <a:rPr lang="en-US" dirty="0"/>
              <a:t>	Performance Ratio = Final Output/Non-controllable Output </a:t>
            </a:r>
          </a:p>
        </p:txBody>
      </p:sp>
      <p:sp>
        <p:nvSpPr>
          <p:cNvPr id="4" name="Slide Number Placeholder 3">
            <a:extLst>
              <a:ext uri="{FF2B5EF4-FFF2-40B4-BE49-F238E27FC236}">
                <a16:creationId xmlns:a16="http://schemas.microsoft.com/office/drawing/2014/main" id="{2E30EB0D-B835-768D-3367-606487579C3A}"/>
              </a:ext>
            </a:extLst>
          </p:cNvPr>
          <p:cNvSpPr>
            <a:spLocks noGrp="1"/>
          </p:cNvSpPr>
          <p:nvPr>
            <p:ph type="sldNum" sz="quarter" idx="12"/>
          </p:nvPr>
        </p:nvSpPr>
        <p:spPr/>
        <p:txBody>
          <a:bodyPr/>
          <a:lstStyle/>
          <a:p>
            <a:fld id="{EB241CD2-1E45-42A3-B213-66A034DF9A3B}" type="slidenum">
              <a:rPr lang="en-GB" smtClean="0"/>
              <a:t>53</a:t>
            </a:fld>
            <a:endParaRPr lang="en-GB" dirty="0"/>
          </a:p>
        </p:txBody>
      </p:sp>
    </p:spTree>
    <p:extLst>
      <p:ext uri="{BB962C8B-B14F-4D97-AF65-F5344CB8AC3E}">
        <p14:creationId xmlns:p14="http://schemas.microsoft.com/office/powerpoint/2010/main" val="12927309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732344" y="52450"/>
            <a:ext cx="7666938" cy="690676"/>
          </a:xfrm>
        </p:spPr>
        <p:txBody>
          <a:bodyPr>
            <a:normAutofit fontScale="90000"/>
          </a:bodyPr>
          <a:lstStyle/>
          <a:p>
            <a:r>
              <a:rPr lang="en-JM" dirty="0"/>
              <a:t>What you Can and Cannot Control – For Thinking about the Performance Ratio</a:t>
            </a:r>
          </a:p>
        </p:txBody>
      </p:sp>
      <p:pic>
        <p:nvPicPr>
          <p:cNvPr id="63494" name="Picture 7" descr="http://www.standardandpoors.com/spf/fgr_articles/778885/5524601.gif"/>
          <p:cNvPicPr>
            <a:picLocks noChangeAspect="1" noChangeArrowheads="1"/>
          </p:cNvPicPr>
          <p:nvPr/>
        </p:nvPicPr>
        <p:blipFill>
          <a:blip r:embed="rId2" cstate="print"/>
          <a:srcRect/>
          <a:stretch>
            <a:fillRect/>
          </a:stretch>
        </p:blipFill>
        <p:spPr bwMode="auto">
          <a:xfrm>
            <a:off x="914400" y="1676400"/>
            <a:ext cx="7010400" cy="4503738"/>
          </a:xfrm>
          <a:prstGeom prst="rect">
            <a:avLst/>
          </a:prstGeom>
          <a:noFill/>
          <a:ln w="9525">
            <a:noFill/>
            <a:miter lim="800000"/>
            <a:headEnd/>
            <a:tailEnd/>
          </a:ln>
        </p:spPr>
      </p:pic>
      <p:sp>
        <p:nvSpPr>
          <p:cNvPr id="2" name="TextBox 1">
            <a:extLst>
              <a:ext uri="{FF2B5EF4-FFF2-40B4-BE49-F238E27FC236}">
                <a16:creationId xmlns:a16="http://schemas.microsoft.com/office/drawing/2014/main" id="{265A1E2D-22F2-4D6B-A997-9CD080D5D90D}"/>
              </a:ext>
            </a:extLst>
          </p:cNvPr>
          <p:cNvSpPr txBox="1"/>
          <p:nvPr/>
        </p:nvSpPr>
        <p:spPr>
          <a:xfrm>
            <a:off x="553896" y="5020271"/>
            <a:ext cx="2139884" cy="1200329"/>
          </a:xfrm>
          <a:prstGeom prst="rect">
            <a:avLst/>
          </a:prstGeom>
          <a:solidFill>
            <a:srgbClr val="FFC000"/>
          </a:solidFill>
        </p:spPr>
        <p:txBody>
          <a:bodyPr wrap="square" rtlCol="0">
            <a:spAutoFit/>
          </a:bodyPr>
          <a:lstStyle/>
          <a:p>
            <a:r>
              <a:rPr lang="en-US" dirty="0"/>
              <a:t>Controllable – type of panels, cleaning, wiring, inverter size, tracking …</a:t>
            </a:r>
          </a:p>
        </p:txBody>
      </p:sp>
      <p:cxnSp>
        <p:nvCxnSpPr>
          <p:cNvPr id="4" name="Straight Arrow Connector 3">
            <a:extLst>
              <a:ext uri="{FF2B5EF4-FFF2-40B4-BE49-F238E27FC236}">
                <a16:creationId xmlns:a16="http://schemas.microsoft.com/office/drawing/2014/main" id="{3F3EA136-059D-4FBB-9495-375E5436F3F0}"/>
              </a:ext>
            </a:extLst>
          </p:cNvPr>
          <p:cNvCxnSpPr/>
          <p:nvPr/>
        </p:nvCxnSpPr>
        <p:spPr>
          <a:xfrm>
            <a:off x="2592371" y="3638746"/>
            <a:ext cx="697584" cy="9238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F9C78F-2096-4C17-9DD5-366566BC436E}"/>
              </a:ext>
            </a:extLst>
          </p:cNvPr>
          <p:cNvSpPr txBox="1"/>
          <p:nvPr/>
        </p:nvSpPr>
        <p:spPr>
          <a:xfrm>
            <a:off x="6711885" y="1423447"/>
            <a:ext cx="2083323" cy="923330"/>
          </a:xfrm>
          <a:prstGeom prst="rect">
            <a:avLst/>
          </a:prstGeom>
          <a:solidFill>
            <a:srgbClr val="FFC000"/>
          </a:solidFill>
        </p:spPr>
        <p:txBody>
          <a:bodyPr wrap="square" rtlCol="0">
            <a:spAutoFit/>
          </a:bodyPr>
          <a:lstStyle/>
          <a:p>
            <a:r>
              <a:rPr lang="en-US" dirty="0"/>
              <a:t>Capacity Factor of Generation to Grid relative to kWp</a:t>
            </a:r>
          </a:p>
        </p:txBody>
      </p:sp>
      <p:cxnSp>
        <p:nvCxnSpPr>
          <p:cNvPr id="7" name="Straight Arrow Connector 6">
            <a:extLst>
              <a:ext uri="{FF2B5EF4-FFF2-40B4-BE49-F238E27FC236}">
                <a16:creationId xmlns:a16="http://schemas.microsoft.com/office/drawing/2014/main" id="{B6188133-C76A-4450-840F-F55A0605EFA2}"/>
              </a:ext>
            </a:extLst>
          </p:cNvPr>
          <p:cNvCxnSpPr/>
          <p:nvPr/>
        </p:nvCxnSpPr>
        <p:spPr>
          <a:xfrm>
            <a:off x="6711885" y="2064470"/>
            <a:ext cx="0" cy="1055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18437C4-50F8-4174-BF20-EB5FF2A4F6C4}"/>
              </a:ext>
            </a:extLst>
          </p:cNvPr>
          <p:cNvSpPr txBox="1"/>
          <p:nvPr/>
        </p:nvSpPr>
        <p:spPr>
          <a:xfrm>
            <a:off x="5985763" y="4446043"/>
            <a:ext cx="2677213" cy="1754326"/>
          </a:xfrm>
          <a:prstGeom prst="rect">
            <a:avLst/>
          </a:prstGeom>
          <a:solidFill>
            <a:srgbClr val="FFFF00"/>
          </a:solidFill>
        </p:spPr>
        <p:txBody>
          <a:bodyPr wrap="square" rtlCol="0">
            <a:spAutoFit/>
          </a:bodyPr>
          <a:lstStyle/>
          <a:p>
            <a:r>
              <a:rPr lang="en-US" dirty="0"/>
              <a:t>Performance Ratio is final output including controllable and non-controllable divided by the non-controllable from above</a:t>
            </a:r>
          </a:p>
        </p:txBody>
      </p:sp>
      <p:sp>
        <p:nvSpPr>
          <p:cNvPr id="3" name="TextBox 2">
            <a:extLst>
              <a:ext uri="{FF2B5EF4-FFF2-40B4-BE49-F238E27FC236}">
                <a16:creationId xmlns:a16="http://schemas.microsoft.com/office/drawing/2014/main" id="{F4D829F6-19DA-4C13-A6A2-CD4686A8C8AD}"/>
              </a:ext>
            </a:extLst>
          </p:cNvPr>
          <p:cNvSpPr txBox="1"/>
          <p:nvPr/>
        </p:nvSpPr>
        <p:spPr>
          <a:xfrm>
            <a:off x="43992" y="757280"/>
            <a:ext cx="5132647" cy="923330"/>
          </a:xfrm>
          <a:prstGeom prst="rect">
            <a:avLst/>
          </a:prstGeom>
          <a:solidFill>
            <a:srgbClr val="FFFF00"/>
          </a:solidFill>
        </p:spPr>
        <p:txBody>
          <a:bodyPr wrap="square" rtlCol="0">
            <a:spAutoFit/>
          </a:bodyPr>
          <a:lstStyle/>
          <a:p>
            <a:r>
              <a:rPr lang="en-US" dirty="0"/>
              <a:t>Sunlight, clouds, earth position – things that come from above. In-plane irradiation (effective irradiance on collectors)</a:t>
            </a:r>
          </a:p>
        </p:txBody>
      </p:sp>
    </p:spTree>
    <p:extLst>
      <p:ext uri="{BB962C8B-B14F-4D97-AF65-F5344CB8AC3E}">
        <p14:creationId xmlns:p14="http://schemas.microsoft.com/office/powerpoint/2010/main" val="39303473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D847-92A8-9B86-1E03-2E8C30706CB4}"/>
              </a:ext>
            </a:extLst>
          </p:cNvPr>
          <p:cNvSpPr>
            <a:spLocks noGrp="1"/>
          </p:cNvSpPr>
          <p:nvPr>
            <p:ph type="title"/>
          </p:nvPr>
        </p:nvSpPr>
        <p:spPr/>
        <p:txBody>
          <a:bodyPr>
            <a:normAutofit fontScale="90000"/>
          </a:bodyPr>
          <a:lstStyle/>
          <a:p>
            <a:r>
              <a:rPr lang="en-US"/>
              <a:t>Hourly Solar Production in Nagonha and Performance Ratio</a:t>
            </a:r>
          </a:p>
        </p:txBody>
      </p:sp>
      <p:sp>
        <p:nvSpPr>
          <p:cNvPr id="3" name="Content Placeholder 2">
            <a:extLst>
              <a:ext uri="{FF2B5EF4-FFF2-40B4-BE49-F238E27FC236}">
                <a16:creationId xmlns:a16="http://schemas.microsoft.com/office/drawing/2014/main" id="{CCDEF982-8596-C302-B6EA-D1C49CC1140D}"/>
              </a:ext>
            </a:extLst>
          </p:cNvPr>
          <p:cNvSpPr>
            <a:spLocks noGrp="1"/>
          </p:cNvSpPr>
          <p:nvPr>
            <p:ph idx="1"/>
          </p:nvPr>
        </p:nvSpPr>
        <p:spPr/>
        <p:txBody>
          <a:bodyPr/>
          <a:lstStyle/>
          <a:p>
            <a:pPr algn="l"/>
            <a:r>
              <a:rPr lang="en-US" dirty="0"/>
              <a:t>Will correlate this with PVGIS to derive the performance ratio.  Note that there was too much solar in the early period relative to the battery, but this was resolved with the increase in load. Note also that in July 2024, there is too much solar relative to the battery but in December, all of the solar is used to charge the battery.</a:t>
            </a:r>
          </a:p>
          <a:p>
            <a:pPr algn="l"/>
            <a:r>
              <a:rPr lang="en-US" dirty="0"/>
              <a:t>The level of solar production in February 2025 can be used to gauge an approximate performance ratio during the peak hours. Production is about 165 kW, and the capacity of the solar project is 200 kWp. This implies a performance ratio of 82.5% during the peak hours.</a:t>
            </a:r>
          </a:p>
        </p:txBody>
      </p:sp>
      <p:pic>
        <p:nvPicPr>
          <p:cNvPr id="4" name="Picture 3" descr="A graph of a production curve&#10;&#10;AI-generated content may be incorrect.">
            <a:extLst>
              <a:ext uri="{FF2B5EF4-FFF2-40B4-BE49-F238E27FC236}">
                <a16:creationId xmlns:a16="http://schemas.microsoft.com/office/drawing/2014/main" id="{C8B1B546-5DAE-661E-E2BF-7E5250BF31A8}"/>
              </a:ext>
            </a:extLst>
          </p:cNvPr>
          <p:cNvPicPr>
            <a:picLocks noChangeAspect="1"/>
          </p:cNvPicPr>
          <p:nvPr/>
        </p:nvPicPr>
        <p:blipFill>
          <a:blip r:embed="rId2"/>
          <a:stretch>
            <a:fillRect/>
          </a:stretch>
        </p:blipFill>
        <p:spPr>
          <a:xfrm>
            <a:off x="40551" y="3277205"/>
            <a:ext cx="4531449" cy="2697084"/>
          </a:xfrm>
          <a:prstGeom prst="rect">
            <a:avLst/>
          </a:prstGeom>
        </p:spPr>
      </p:pic>
      <p:pic>
        <p:nvPicPr>
          <p:cNvPr id="5" name="Content Placeholder 4">
            <a:extLst>
              <a:ext uri="{FF2B5EF4-FFF2-40B4-BE49-F238E27FC236}">
                <a16:creationId xmlns:a16="http://schemas.microsoft.com/office/drawing/2014/main" id="{2FCC8E46-7610-DF52-45C6-620E33392A21}"/>
              </a:ext>
            </a:extLst>
          </p:cNvPr>
          <p:cNvPicPr>
            <a:picLocks noChangeAspect="1"/>
          </p:cNvPicPr>
          <p:nvPr/>
        </p:nvPicPr>
        <p:blipFill>
          <a:blip r:embed="rId3"/>
          <a:stretch>
            <a:fillRect/>
          </a:stretch>
        </p:blipFill>
        <p:spPr>
          <a:xfrm>
            <a:off x="4407408" y="3258916"/>
            <a:ext cx="4239012" cy="2547523"/>
          </a:xfrm>
          <a:prstGeom prst="rect">
            <a:avLst/>
          </a:prstGeom>
        </p:spPr>
      </p:pic>
    </p:spTree>
    <p:extLst>
      <p:ext uri="{BB962C8B-B14F-4D97-AF65-F5344CB8AC3E}">
        <p14:creationId xmlns:p14="http://schemas.microsoft.com/office/powerpoint/2010/main" val="28414837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2D266-C75A-8D20-7FB9-5C72287479CD}"/>
              </a:ext>
            </a:extLst>
          </p:cNvPr>
          <p:cNvSpPr>
            <a:spLocks noGrp="1"/>
          </p:cNvSpPr>
          <p:nvPr>
            <p:ph type="title"/>
          </p:nvPr>
        </p:nvSpPr>
        <p:spPr/>
        <p:txBody>
          <a:bodyPr/>
          <a:lstStyle/>
          <a:p>
            <a:r>
              <a:rPr lang="en-US" dirty="0"/>
              <a:t>Don’t be Intimidated by PVSYST</a:t>
            </a:r>
          </a:p>
        </p:txBody>
      </p:sp>
      <p:sp>
        <p:nvSpPr>
          <p:cNvPr id="4" name="Slide Number Placeholder 3">
            <a:extLst>
              <a:ext uri="{FF2B5EF4-FFF2-40B4-BE49-F238E27FC236}">
                <a16:creationId xmlns:a16="http://schemas.microsoft.com/office/drawing/2014/main" id="{09910749-B44C-4A5B-AB26-C8D42AB158A5}"/>
              </a:ext>
            </a:extLst>
          </p:cNvPr>
          <p:cNvSpPr>
            <a:spLocks noGrp="1"/>
          </p:cNvSpPr>
          <p:nvPr>
            <p:ph type="sldNum" sz="quarter" idx="12"/>
          </p:nvPr>
        </p:nvSpPr>
        <p:spPr/>
        <p:txBody>
          <a:bodyPr/>
          <a:lstStyle/>
          <a:p>
            <a:fld id="{EB241CD2-1E45-42A3-B213-66A034DF9A3B}" type="slidenum">
              <a:rPr lang="en-GB" smtClean="0"/>
              <a:t>56</a:t>
            </a:fld>
            <a:endParaRPr lang="en-GB" dirty="0"/>
          </a:p>
        </p:txBody>
      </p:sp>
    </p:spTree>
    <p:extLst>
      <p:ext uri="{BB962C8B-B14F-4D97-AF65-F5344CB8AC3E}">
        <p14:creationId xmlns:p14="http://schemas.microsoft.com/office/powerpoint/2010/main" val="2559492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FB4C5B-3B28-48AC-B472-BFE7E68C938C}"/>
              </a:ext>
            </a:extLst>
          </p:cNvPr>
          <p:cNvPicPr>
            <a:picLocks noChangeAspect="1"/>
          </p:cNvPicPr>
          <p:nvPr/>
        </p:nvPicPr>
        <p:blipFill rotWithShape="1">
          <a:blip r:embed="rId2"/>
          <a:srcRect l="3480" r="5" b="5"/>
          <a:stretch/>
        </p:blipFill>
        <p:spPr>
          <a:xfrm>
            <a:off x="3956754" y="1136653"/>
            <a:ext cx="5187246" cy="5577837"/>
          </a:xfrm>
          <a:prstGeom prst="rect">
            <a:avLst/>
          </a:prstGeom>
          <a:effectLst/>
        </p:spPr>
      </p:pic>
      <p:sp>
        <p:nvSpPr>
          <p:cNvPr id="10" name="Title 9">
            <a:extLst>
              <a:ext uri="{FF2B5EF4-FFF2-40B4-BE49-F238E27FC236}">
                <a16:creationId xmlns:a16="http://schemas.microsoft.com/office/drawing/2014/main" id="{CBE59CE2-3F1E-0824-A058-432ED7B4D4D0}"/>
              </a:ext>
            </a:extLst>
          </p:cNvPr>
          <p:cNvSpPr>
            <a:spLocks noGrp="1"/>
          </p:cNvSpPr>
          <p:nvPr>
            <p:ph type="title"/>
          </p:nvPr>
        </p:nvSpPr>
        <p:spPr>
          <a:xfrm>
            <a:off x="200024" y="203203"/>
            <a:ext cx="8307871" cy="760908"/>
          </a:xfrm>
        </p:spPr>
        <p:txBody>
          <a:bodyPr>
            <a:normAutofit fontScale="90000"/>
          </a:bodyPr>
          <a:lstStyle/>
          <a:p>
            <a:r>
              <a:rPr lang="en-US" dirty="0"/>
              <a:t>Loss Diagram Illustration – See that there is a lot of uncertainty in estimating the performance ratio </a:t>
            </a:r>
          </a:p>
        </p:txBody>
      </p:sp>
      <p:sp>
        <p:nvSpPr>
          <p:cNvPr id="4" name="Content Placeholder 3">
            <a:extLst>
              <a:ext uri="{FF2B5EF4-FFF2-40B4-BE49-F238E27FC236}">
                <a16:creationId xmlns:a16="http://schemas.microsoft.com/office/drawing/2014/main" id="{5D6EF402-8349-49EA-80AE-59EC23037286}"/>
              </a:ext>
            </a:extLst>
          </p:cNvPr>
          <p:cNvSpPr>
            <a:spLocks noGrp="1"/>
          </p:cNvSpPr>
          <p:nvPr>
            <p:ph idx="1"/>
          </p:nvPr>
        </p:nvSpPr>
        <p:spPr>
          <a:xfrm>
            <a:off x="304801" y="1209675"/>
            <a:ext cx="3775212" cy="3412035"/>
          </a:xfrm>
        </p:spPr>
        <p:txBody>
          <a:bodyPr vert="horz" lIns="91440" tIns="45720" rIns="91440" bIns="45720" rtlCol="0">
            <a:normAutofit/>
          </a:bodyPr>
          <a:lstStyle/>
          <a:p>
            <a:pPr algn="l"/>
            <a:r>
              <a:rPr lang="en-US" sz="2000" dirty="0">
                <a:latin typeface="+mn-lt"/>
                <a:cs typeface="+mn-cs"/>
              </a:rPr>
              <a:t>Convert loss diagram into capacity factor and compare different cases.</a:t>
            </a:r>
          </a:p>
          <a:p>
            <a:pPr algn="l"/>
            <a:r>
              <a:rPr lang="en-US" sz="2000" dirty="0">
                <a:latin typeface="+mn-lt"/>
                <a:cs typeface="+mn-cs"/>
              </a:rPr>
              <a:t>Difficult to compute performance ratio from these diagrams.</a:t>
            </a:r>
          </a:p>
          <a:p>
            <a:pPr algn="l"/>
            <a:r>
              <a:rPr lang="en-US" sz="2000" dirty="0">
                <a:latin typeface="+mn-lt"/>
                <a:cs typeface="+mn-cs"/>
              </a:rPr>
              <a:t>Generally, the loss due to temperature is the largest loss factor.</a:t>
            </a:r>
          </a:p>
        </p:txBody>
      </p:sp>
      <p:pic>
        <p:nvPicPr>
          <p:cNvPr id="2" name="Picture 1">
            <a:extLst>
              <a:ext uri="{FF2B5EF4-FFF2-40B4-BE49-F238E27FC236}">
                <a16:creationId xmlns:a16="http://schemas.microsoft.com/office/drawing/2014/main" id="{EB8C9DED-5558-4A83-888A-5CDBDCAC453F}"/>
              </a:ext>
            </a:extLst>
          </p:cNvPr>
          <p:cNvPicPr>
            <a:picLocks noChangeAspect="1"/>
          </p:cNvPicPr>
          <p:nvPr/>
        </p:nvPicPr>
        <p:blipFill>
          <a:blip r:embed="rId3"/>
          <a:stretch>
            <a:fillRect/>
          </a:stretch>
        </p:blipFill>
        <p:spPr>
          <a:xfrm>
            <a:off x="162884" y="4621710"/>
            <a:ext cx="1892752" cy="1272178"/>
          </a:xfrm>
          <a:prstGeom prst="rect">
            <a:avLst/>
          </a:prstGeom>
        </p:spPr>
      </p:pic>
      <p:pic>
        <p:nvPicPr>
          <p:cNvPr id="6" name="Picture 5">
            <a:extLst>
              <a:ext uri="{FF2B5EF4-FFF2-40B4-BE49-F238E27FC236}">
                <a16:creationId xmlns:a16="http://schemas.microsoft.com/office/drawing/2014/main" id="{42ABA28F-BBA1-43D2-B5DF-D208EEE4C4A5}"/>
              </a:ext>
            </a:extLst>
          </p:cNvPr>
          <p:cNvPicPr>
            <a:picLocks noChangeAspect="1"/>
          </p:cNvPicPr>
          <p:nvPr/>
        </p:nvPicPr>
        <p:blipFill>
          <a:blip r:embed="rId4"/>
          <a:stretch>
            <a:fillRect/>
          </a:stretch>
        </p:blipFill>
        <p:spPr>
          <a:xfrm>
            <a:off x="2282369" y="4621710"/>
            <a:ext cx="1447652" cy="1272179"/>
          </a:xfrm>
          <a:prstGeom prst="rect">
            <a:avLst/>
          </a:prstGeom>
        </p:spPr>
      </p:pic>
      <p:cxnSp>
        <p:nvCxnSpPr>
          <p:cNvPr id="7" name="Straight Arrow Connector 6">
            <a:extLst>
              <a:ext uri="{FF2B5EF4-FFF2-40B4-BE49-F238E27FC236}">
                <a16:creationId xmlns:a16="http://schemas.microsoft.com/office/drawing/2014/main" id="{A5E2757D-BE49-697A-3F84-6A06554B8485}"/>
              </a:ext>
            </a:extLst>
          </p:cNvPr>
          <p:cNvCxnSpPr>
            <a:cxnSpLocks/>
          </p:cNvCxnSpPr>
          <p:nvPr/>
        </p:nvCxnSpPr>
        <p:spPr>
          <a:xfrm flipV="1">
            <a:off x="2955851" y="3429000"/>
            <a:ext cx="3193937" cy="5901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ED94154-D022-4143-C22F-728825B6D648}"/>
              </a:ext>
            </a:extLst>
          </p:cNvPr>
          <p:cNvSpPr txBox="1"/>
          <p:nvPr/>
        </p:nvSpPr>
        <p:spPr>
          <a:xfrm>
            <a:off x="1282696" y="3938915"/>
            <a:ext cx="1999346" cy="369332"/>
          </a:xfrm>
          <a:prstGeom prst="rect">
            <a:avLst/>
          </a:prstGeom>
          <a:solidFill>
            <a:srgbClr val="FFFF00"/>
          </a:solidFill>
        </p:spPr>
        <p:txBody>
          <a:bodyPr wrap="square" rtlCol="0">
            <a:spAutoFit/>
          </a:bodyPr>
          <a:lstStyle/>
          <a:p>
            <a:r>
              <a:rPr lang="en-US" dirty="0"/>
              <a:t>Important is temp</a:t>
            </a:r>
          </a:p>
        </p:txBody>
      </p:sp>
    </p:spTree>
    <p:extLst>
      <p:ext uri="{BB962C8B-B14F-4D97-AF65-F5344CB8AC3E}">
        <p14:creationId xmlns:p14="http://schemas.microsoft.com/office/powerpoint/2010/main" val="82625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ECD1D-CD9E-8859-A195-9F79B9FD5E20}"/>
              </a:ext>
            </a:extLst>
          </p:cNvPr>
          <p:cNvSpPr>
            <a:spLocks noGrp="1"/>
          </p:cNvSpPr>
          <p:nvPr>
            <p:ph type="title"/>
          </p:nvPr>
        </p:nvSpPr>
        <p:spPr/>
        <p:txBody>
          <a:bodyPr>
            <a:normAutofit fontScale="90000"/>
          </a:bodyPr>
          <a:lstStyle/>
          <a:p>
            <a:r>
              <a:rPr lang="en-US" dirty="0"/>
              <a:t>Inputs from PVSYST Example and Football Field</a:t>
            </a:r>
          </a:p>
        </p:txBody>
      </p:sp>
      <p:sp>
        <p:nvSpPr>
          <p:cNvPr id="3" name="Content Placeholder 2">
            <a:extLst>
              <a:ext uri="{FF2B5EF4-FFF2-40B4-BE49-F238E27FC236}">
                <a16:creationId xmlns:a16="http://schemas.microsoft.com/office/drawing/2014/main" id="{B2E551C8-227B-815D-7750-612B3E731CC1}"/>
              </a:ext>
            </a:extLst>
          </p:cNvPr>
          <p:cNvSpPr>
            <a:spLocks noGrp="1"/>
          </p:cNvSpPr>
          <p:nvPr>
            <p:ph idx="1"/>
          </p:nvPr>
        </p:nvSpPr>
        <p:spPr/>
        <p:txBody>
          <a:bodyPr/>
          <a:lstStyle/>
          <a:p>
            <a:r>
              <a:rPr lang="en-US" dirty="0"/>
              <a:t>Don’t get intimidated by PVSYST, can ask questions</a:t>
            </a:r>
          </a:p>
          <a:p>
            <a:endParaRPr lang="en-US" dirty="0"/>
          </a:p>
        </p:txBody>
      </p:sp>
      <p:pic>
        <p:nvPicPr>
          <p:cNvPr id="5" name="Picture 4">
            <a:extLst>
              <a:ext uri="{FF2B5EF4-FFF2-40B4-BE49-F238E27FC236}">
                <a16:creationId xmlns:a16="http://schemas.microsoft.com/office/drawing/2014/main" id="{133DD0EC-CD8B-C457-FAB1-18602491099E}"/>
              </a:ext>
            </a:extLst>
          </p:cNvPr>
          <p:cNvPicPr>
            <a:picLocks noChangeAspect="1"/>
          </p:cNvPicPr>
          <p:nvPr/>
        </p:nvPicPr>
        <p:blipFill>
          <a:blip r:embed="rId2"/>
          <a:stretch>
            <a:fillRect/>
          </a:stretch>
        </p:blipFill>
        <p:spPr>
          <a:xfrm>
            <a:off x="304801" y="1627990"/>
            <a:ext cx="7307566" cy="3198685"/>
          </a:xfrm>
          <a:prstGeom prst="rect">
            <a:avLst/>
          </a:prstGeom>
        </p:spPr>
      </p:pic>
      <p:sp>
        <p:nvSpPr>
          <p:cNvPr id="6" name="TextBox 5">
            <a:extLst>
              <a:ext uri="{FF2B5EF4-FFF2-40B4-BE49-F238E27FC236}">
                <a16:creationId xmlns:a16="http://schemas.microsoft.com/office/drawing/2014/main" id="{AE2ECF9F-55C7-E0F2-15C9-E7A414BB72BA}"/>
              </a:ext>
            </a:extLst>
          </p:cNvPr>
          <p:cNvSpPr txBox="1"/>
          <p:nvPr/>
        </p:nvSpPr>
        <p:spPr>
          <a:xfrm>
            <a:off x="335279" y="4826675"/>
            <a:ext cx="8503920" cy="1846659"/>
          </a:xfrm>
          <a:prstGeom prst="rect">
            <a:avLst/>
          </a:prstGeom>
          <a:noFill/>
        </p:spPr>
        <p:txBody>
          <a:bodyPr wrap="square" rtlCol="0">
            <a:spAutoFit/>
          </a:bodyPr>
          <a:lstStyle/>
          <a:p>
            <a:r>
              <a:rPr lang="en-US" sz="1600" dirty="0"/>
              <a:t>33,008 meters for 6.784 MWp or 33,008/6.784; 4,865 m2 per MWp; Football field assumptions – 50 x 150 meters = 7,500 m2. </a:t>
            </a:r>
          </a:p>
          <a:p>
            <a:endParaRPr lang="en-US" sz="1600" dirty="0"/>
          </a:p>
          <a:p>
            <a:r>
              <a:rPr lang="en-US" sz="1600" dirty="0"/>
              <a:t>1 MW is 4865/7,500 = .64% of a football field. Or, 7,500/4865 = 1.54 means a football field gives you 1.54 MWp. </a:t>
            </a:r>
          </a:p>
          <a:p>
            <a:endParaRPr lang="en-US" sz="1600" dirty="0"/>
          </a:p>
          <a:p>
            <a:endParaRPr lang="en-US" sz="1600" dirty="0"/>
          </a:p>
        </p:txBody>
      </p:sp>
      <p:sp>
        <p:nvSpPr>
          <p:cNvPr id="7" name="TextBox 6">
            <a:extLst>
              <a:ext uri="{FF2B5EF4-FFF2-40B4-BE49-F238E27FC236}">
                <a16:creationId xmlns:a16="http://schemas.microsoft.com/office/drawing/2014/main" id="{2A9D1B83-4833-FB80-0362-2B2E2ED9B1DF}"/>
              </a:ext>
            </a:extLst>
          </p:cNvPr>
          <p:cNvSpPr txBox="1"/>
          <p:nvPr/>
        </p:nvSpPr>
        <p:spPr>
          <a:xfrm>
            <a:off x="7621336" y="1193755"/>
            <a:ext cx="1574800" cy="3693319"/>
          </a:xfrm>
          <a:prstGeom prst="rect">
            <a:avLst/>
          </a:prstGeom>
          <a:solidFill>
            <a:srgbClr val="FFFF00"/>
          </a:solidFill>
        </p:spPr>
        <p:txBody>
          <a:bodyPr wrap="square" rtlCol="0">
            <a:spAutoFit/>
          </a:bodyPr>
          <a:lstStyle/>
          <a:p>
            <a:r>
              <a:rPr lang="en-US" dirty="0"/>
              <a:t>5,120 MWac </a:t>
            </a:r>
          </a:p>
          <a:p>
            <a:endParaRPr lang="en-US" dirty="0"/>
          </a:p>
          <a:p>
            <a:r>
              <a:rPr lang="en-US" dirty="0"/>
              <a:t>6,784 MWp</a:t>
            </a:r>
          </a:p>
          <a:p>
            <a:endParaRPr lang="en-US" dirty="0"/>
          </a:p>
          <a:p>
            <a:r>
              <a:rPr lang="en-US" dirty="0"/>
              <a:t>75% Ratio of AC to DC</a:t>
            </a:r>
          </a:p>
          <a:p>
            <a:endParaRPr lang="en-US" dirty="0"/>
          </a:p>
          <a:p>
            <a:r>
              <a:rPr lang="en-US" dirty="0"/>
              <a:t>Could make this to be 100%</a:t>
            </a:r>
          </a:p>
          <a:p>
            <a:endParaRPr lang="en-US" dirty="0"/>
          </a:p>
          <a:p>
            <a:r>
              <a:rPr lang="en-US" dirty="0"/>
              <a:t>Why not</a:t>
            </a:r>
          </a:p>
          <a:p>
            <a:endParaRPr lang="en-US" dirty="0"/>
          </a:p>
        </p:txBody>
      </p:sp>
      <p:sp>
        <p:nvSpPr>
          <p:cNvPr id="4" name="TextBox 3">
            <a:extLst>
              <a:ext uri="{FF2B5EF4-FFF2-40B4-BE49-F238E27FC236}">
                <a16:creationId xmlns:a16="http://schemas.microsoft.com/office/drawing/2014/main" id="{D89BA991-D485-78E4-F070-010E91AB0916}"/>
              </a:ext>
            </a:extLst>
          </p:cNvPr>
          <p:cNvSpPr txBox="1"/>
          <p:nvPr/>
        </p:nvSpPr>
        <p:spPr>
          <a:xfrm>
            <a:off x="2499691" y="5974021"/>
            <a:ext cx="4823829" cy="830997"/>
          </a:xfrm>
          <a:prstGeom prst="rect">
            <a:avLst/>
          </a:prstGeom>
          <a:solidFill>
            <a:srgbClr val="FFFF00"/>
          </a:solidFill>
        </p:spPr>
        <p:txBody>
          <a:bodyPr wrap="square" rtlCol="0">
            <a:spAutoFit/>
          </a:bodyPr>
          <a:lstStyle/>
          <a:p>
            <a:r>
              <a:rPr lang="en-US" sz="1600" dirty="0">
                <a:highlight>
                  <a:srgbClr val="FFFF00"/>
                </a:highlight>
              </a:rPr>
              <a:t>6,000 kWh per house per year. 1.5 MW x 20% x 8760 is the MWh production from a football field – 2,628 MWh. This gives you 438 homes from a football field</a:t>
            </a:r>
          </a:p>
        </p:txBody>
      </p:sp>
      <p:cxnSp>
        <p:nvCxnSpPr>
          <p:cNvPr id="9" name="Straight Arrow Connector 8">
            <a:extLst>
              <a:ext uri="{FF2B5EF4-FFF2-40B4-BE49-F238E27FC236}">
                <a16:creationId xmlns:a16="http://schemas.microsoft.com/office/drawing/2014/main" id="{25060EBA-2D3A-BDE3-E2A8-6F1B82EA0C58}"/>
              </a:ext>
            </a:extLst>
          </p:cNvPr>
          <p:cNvCxnSpPr>
            <a:cxnSpLocks/>
          </p:cNvCxnSpPr>
          <p:nvPr/>
        </p:nvCxnSpPr>
        <p:spPr>
          <a:xfrm flipV="1">
            <a:off x="1570383" y="3039035"/>
            <a:ext cx="1056276" cy="598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88772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D3FF8-8944-9112-1072-4169A70087B7}"/>
              </a:ext>
            </a:extLst>
          </p:cNvPr>
          <p:cNvSpPr>
            <a:spLocks noGrp="1"/>
          </p:cNvSpPr>
          <p:nvPr>
            <p:ph type="title"/>
          </p:nvPr>
        </p:nvSpPr>
        <p:spPr/>
        <p:txBody>
          <a:bodyPr>
            <a:normAutofit fontScale="90000"/>
          </a:bodyPr>
          <a:lstStyle/>
          <a:p>
            <a:r>
              <a:rPr lang="en-US" dirty="0"/>
              <a:t>Loss Factors in PVSYST for the Performance Ratio</a:t>
            </a:r>
          </a:p>
        </p:txBody>
      </p:sp>
      <p:sp>
        <p:nvSpPr>
          <p:cNvPr id="3" name="Content Placeholder 2">
            <a:extLst>
              <a:ext uri="{FF2B5EF4-FFF2-40B4-BE49-F238E27FC236}">
                <a16:creationId xmlns:a16="http://schemas.microsoft.com/office/drawing/2014/main" id="{EBF7C5BB-3AEC-88BC-EC5C-95977C6A6578}"/>
              </a:ext>
            </a:extLst>
          </p:cNvPr>
          <p:cNvSpPr>
            <a:spLocks noGrp="1"/>
          </p:cNvSpPr>
          <p:nvPr>
            <p:ph idx="1"/>
          </p:nvPr>
        </p:nvSpPr>
        <p:spPr/>
        <p:txBody>
          <a:bodyPr/>
          <a:lstStyle/>
          <a:p>
            <a:r>
              <a:rPr lang="en-US" dirty="0"/>
              <a:t>To understand solar, I think you should replicate PVSYST by yourself.</a:t>
            </a:r>
          </a:p>
          <a:p>
            <a:r>
              <a:rPr lang="en-US" dirty="0"/>
              <a:t>You need data on the various loss factors, the temperature coefficient and the AC/DC Ratio</a:t>
            </a:r>
          </a:p>
        </p:txBody>
      </p:sp>
      <p:pic>
        <p:nvPicPr>
          <p:cNvPr id="5" name="Picture 4">
            <a:extLst>
              <a:ext uri="{FF2B5EF4-FFF2-40B4-BE49-F238E27FC236}">
                <a16:creationId xmlns:a16="http://schemas.microsoft.com/office/drawing/2014/main" id="{4BD85DF4-2AF4-1475-8B95-E9E026DFDE0D}"/>
              </a:ext>
            </a:extLst>
          </p:cNvPr>
          <p:cNvPicPr>
            <a:picLocks noChangeAspect="1"/>
          </p:cNvPicPr>
          <p:nvPr/>
        </p:nvPicPr>
        <p:blipFill>
          <a:blip r:embed="rId2"/>
          <a:stretch>
            <a:fillRect/>
          </a:stretch>
        </p:blipFill>
        <p:spPr>
          <a:xfrm>
            <a:off x="428743" y="2718445"/>
            <a:ext cx="8068801" cy="3400900"/>
          </a:xfrm>
          <a:prstGeom prst="rect">
            <a:avLst/>
          </a:prstGeom>
        </p:spPr>
      </p:pic>
      <p:sp>
        <p:nvSpPr>
          <p:cNvPr id="4" name="TextBox 3">
            <a:extLst>
              <a:ext uri="{FF2B5EF4-FFF2-40B4-BE49-F238E27FC236}">
                <a16:creationId xmlns:a16="http://schemas.microsoft.com/office/drawing/2014/main" id="{0844DEA3-C40B-1A0D-3A09-C2A220067843}"/>
              </a:ext>
            </a:extLst>
          </p:cNvPr>
          <p:cNvSpPr txBox="1"/>
          <p:nvPr/>
        </p:nvSpPr>
        <p:spPr>
          <a:xfrm>
            <a:off x="3165613" y="1948069"/>
            <a:ext cx="3950804" cy="646331"/>
          </a:xfrm>
          <a:prstGeom prst="rect">
            <a:avLst/>
          </a:prstGeom>
          <a:solidFill>
            <a:srgbClr val="FFFF00"/>
          </a:solidFill>
        </p:spPr>
        <p:txBody>
          <a:bodyPr wrap="square" rtlCol="0">
            <a:spAutoFit/>
          </a:bodyPr>
          <a:lstStyle/>
          <a:p>
            <a:r>
              <a:rPr lang="en-US" dirty="0"/>
              <a:t>Note the soiling loss – depends on how you clean the panels</a:t>
            </a:r>
          </a:p>
        </p:txBody>
      </p:sp>
      <p:cxnSp>
        <p:nvCxnSpPr>
          <p:cNvPr id="7" name="Straight Arrow Connector 6">
            <a:extLst>
              <a:ext uri="{FF2B5EF4-FFF2-40B4-BE49-F238E27FC236}">
                <a16:creationId xmlns:a16="http://schemas.microsoft.com/office/drawing/2014/main" id="{72160ABB-3645-3CB0-F6E5-05D58D2F4447}"/>
              </a:ext>
            </a:extLst>
          </p:cNvPr>
          <p:cNvCxnSpPr/>
          <p:nvPr/>
        </p:nvCxnSpPr>
        <p:spPr>
          <a:xfrm flipH="1">
            <a:off x="2440057" y="2012674"/>
            <a:ext cx="327991" cy="1103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496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F69F8-D618-356D-AE9B-E08FDF4898A1}"/>
              </a:ext>
            </a:extLst>
          </p:cNvPr>
          <p:cNvSpPr>
            <a:spLocks noGrp="1"/>
          </p:cNvSpPr>
          <p:nvPr>
            <p:ph type="title"/>
          </p:nvPr>
        </p:nvSpPr>
        <p:spPr/>
        <p:txBody>
          <a:bodyPr/>
          <a:lstStyle/>
          <a:p>
            <a:r>
              <a:rPr lang="en-US" dirty="0"/>
              <a:t>Course Outline</a:t>
            </a:r>
          </a:p>
        </p:txBody>
      </p:sp>
      <p:sp>
        <p:nvSpPr>
          <p:cNvPr id="3" name="Content Placeholder 2">
            <a:extLst>
              <a:ext uri="{FF2B5EF4-FFF2-40B4-BE49-F238E27FC236}">
                <a16:creationId xmlns:a16="http://schemas.microsoft.com/office/drawing/2014/main" id="{C9D50F46-58D5-6CBD-E4BA-8C0026E62EF3}"/>
              </a:ext>
            </a:extLst>
          </p:cNvPr>
          <p:cNvSpPr>
            <a:spLocks noGrp="1"/>
          </p:cNvSpPr>
          <p:nvPr>
            <p:ph idx="1"/>
          </p:nvPr>
        </p:nvSpPr>
        <p:spPr/>
        <p:txBody>
          <a:bodyPr>
            <a:normAutofit/>
          </a:bodyPr>
          <a:lstStyle/>
          <a:p>
            <a:pPr lvl="0" algn="l"/>
            <a:r>
              <a:rPr lang="en-JM" sz="1800" dirty="0"/>
              <a:t>Solar and Value Drivers, Appropriate Levelized Cost of Electricity (“LCOE”) Calculation and Reconciliation of LCOE with a Financial Model</a:t>
            </a:r>
            <a:endParaRPr lang="en-US" sz="1800" dirty="0"/>
          </a:p>
          <a:p>
            <a:pPr lvl="0" algn="l"/>
            <a:r>
              <a:rPr lang="en-JM" sz="1800" dirty="0"/>
              <a:t>Wind and Solar Resource Risk Analysis of Uncertainty (P90, P95 etc.)</a:t>
            </a:r>
            <a:endParaRPr lang="en-US" sz="1800" dirty="0"/>
          </a:p>
          <a:p>
            <a:pPr lvl="0" algn="l"/>
            <a:r>
              <a:rPr lang="en-JM" sz="1800" dirty="0"/>
              <a:t>Project Finance Discussion, Debt Structuring, Debt Sizing and Off-Shore Wind Case Study</a:t>
            </a:r>
            <a:endParaRPr lang="en-US" sz="1800" dirty="0"/>
          </a:p>
          <a:p>
            <a:pPr lvl="0" algn="l"/>
            <a:r>
              <a:rPr lang="en-JM" sz="1800" dirty="0"/>
              <a:t>Project Finance More Advanced Theory, Analysis and Nuances -- Development Fees, Re-Financing and Asset Sale Upsides</a:t>
            </a:r>
            <a:endParaRPr lang="en-US" sz="1800" dirty="0"/>
          </a:p>
          <a:p>
            <a:pPr lvl="0" algn="l"/>
            <a:r>
              <a:rPr lang="en-JM" sz="1800" dirty="0"/>
              <a:t>Case Study of Battery Storage and Renewable Energy in the Context of Alternative Use Cases</a:t>
            </a:r>
            <a:endParaRPr lang="en-US" sz="1800" dirty="0"/>
          </a:p>
          <a:p>
            <a:pPr lvl="0" algn="l"/>
            <a:r>
              <a:rPr lang="en-JM" sz="1800" dirty="0"/>
              <a:t>PPA Contract Theory and Analysis for Standalone Renewable Projects versus Battery Storage</a:t>
            </a:r>
            <a:endParaRPr lang="en-US" sz="1800" dirty="0"/>
          </a:p>
          <a:p>
            <a:pPr lvl="0" algn="l"/>
            <a:r>
              <a:rPr lang="en-JM" sz="1800" dirty="0"/>
              <a:t>Risk Analysis and Integrated Modelling of Storage Plus Renewable with Analysis of Actual Finance Models</a:t>
            </a:r>
            <a:endParaRPr lang="en-US" sz="1800" dirty="0"/>
          </a:p>
          <a:p>
            <a:pPr lvl="0" algn="l"/>
            <a:r>
              <a:rPr lang="en-JM" sz="1800" dirty="0"/>
              <a:t>Hydrogen and Integrated Analysis of Renewable, Storage and Ammonia Production</a:t>
            </a:r>
            <a:endParaRPr lang="en-US" sz="1800" dirty="0"/>
          </a:p>
          <a:p>
            <a:pPr algn="l"/>
            <a:endParaRPr lang="en-US" sz="1800" dirty="0"/>
          </a:p>
        </p:txBody>
      </p:sp>
      <p:sp>
        <p:nvSpPr>
          <p:cNvPr id="4" name="Slide Number Placeholder 3">
            <a:extLst>
              <a:ext uri="{FF2B5EF4-FFF2-40B4-BE49-F238E27FC236}">
                <a16:creationId xmlns:a16="http://schemas.microsoft.com/office/drawing/2014/main" id="{E0BB06A9-5D36-7176-39D1-C2126201A11C}"/>
              </a:ext>
            </a:extLst>
          </p:cNvPr>
          <p:cNvSpPr>
            <a:spLocks noGrp="1"/>
          </p:cNvSpPr>
          <p:nvPr>
            <p:ph type="sldNum" sz="quarter" idx="12"/>
          </p:nvPr>
        </p:nvSpPr>
        <p:spPr/>
        <p:txBody>
          <a:bodyPr/>
          <a:lstStyle/>
          <a:p>
            <a:fld id="{EB241CD2-1E45-42A3-B213-66A034DF9A3B}" type="slidenum">
              <a:rPr lang="en-GB" smtClean="0"/>
              <a:t>6</a:t>
            </a:fld>
            <a:endParaRPr lang="en-GB" dirty="0"/>
          </a:p>
        </p:txBody>
      </p:sp>
    </p:spTree>
    <p:extLst>
      <p:ext uri="{BB962C8B-B14F-4D97-AF65-F5344CB8AC3E}">
        <p14:creationId xmlns:p14="http://schemas.microsoft.com/office/powerpoint/2010/main" val="27716704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69F4-C752-8307-54E4-05BC2E19CA84}"/>
              </a:ext>
            </a:extLst>
          </p:cNvPr>
          <p:cNvSpPr>
            <a:spLocks noGrp="1"/>
          </p:cNvSpPr>
          <p:nvPr>
            <p:ph type="title"/>
          </p:nvPr>
        </p:nvSpPr>
        <p:spPr/>
        <p:txBody>
          <a:bodyPr>
            <a:normAutofit fontScale="90000"/>
          </a:bodyPr>
          <a:lstStyle/>
          <a:p>
            <a:r>
              <a:rPr lang="en-US" dirty="0"/>
              <a:t>Deriving Temperature Coefficient from PVSYST</a:t>
            </a:r>
          </a:p>
        </p:txBody>
      </p:sp>
      <p:sp>
        <p:nvSpPr>
          <p:cNvPr id="3" name="Content Placeholder 2">
            <a:extLst>
              <a:ext uri="{FF2B5EF4-FFF2-40B4-BE49-F238E27FC236}">
                <a16:creationId xmlns:a16="http://schemas.microsoft.com/office/drawing/2014/main" id="{209C613E-B327-02DE-68DF-1211245084D0}"/>
              </a:ext>
            </a:extLst>
          </p:cNvPr>
          <p:cNvSpPr>
            <a:spLocks noGrp="1"/>
          </p:cNvSpPr>
          <p:nvPr>
            <p:ph idx="1"/>
          </p:nvPr>
        </p:nvSpPr>
        <p:spPr/>
        <p:txBody>
          <a:bodyPr/>
          <a:lstStyle/>
          <a:p>
            <a:r>
              <a:rPr lang="en-US" dirty="0"/>
              <a:t>,</a:t>
            </a:r>
          </a:p>
          <a:p>
            <a:r>
              <a:rPr lang="en-US" dirty="0"/>
              <a:t>PVSYST which is commonly used for forecasting shows the capacity at different temperatures</a:t>
            </a:r>
          </a:p>
          <a:p>
            <a:endParaRPr lang="en-US" dirty="0"/>
          </a:p>
          <a:p>
            <a:endParaRPr lang="en-US" dirty="0"/>
          </a:p>
        </p:txBody>
      </p:sp>
      <p:sp>
        <p:nvSpPr>
          <p:cNvPr id="4" name="Slide Number Placeholder 3">
            <a:extLst>
              <a:ext uri="{FF2B5EF4-FFF2-40B4-BE49-F238E27FC236}">
                <a16:creationId xmlns:a16="http://schemas.microsoft.com/office/drawing/2014/main" id="{405F4CED-BF09-5CA6-59A7-EEDD323C0313}"/>
              </a:ext>
            </a:extLst>
          </p:cNvPr>
          <p:cNvSpPr>
            <a:spLocks noGrp="1"/>
          </p:cNvSpPr>
          <p:nvPr>
            <p:ph type="sldNum" sz="quarter" idx="12"/>
          </p:nvPr>
        </p:nvSpPr>
        <p:spPr/>
        <p:txBody>
          <a:bodyPr/>
          <a:lstStyle/>
          <a:p>
            <a:fld id="{EB241CD2-1E45-42A3-B213-66A034DF9A3B}" type="slidenum">
              <a:rPr lang="en-GB" smtClean="0"/>
              <a:t>60</a:t>
            </a:fld>
            <a:endParaRPr lang="en-GB" dirty="0"/>
          </a:p>
        </p:txBody>
      </p:sp>
      <p:pic>
        <p:nvPicPr>
          <p:cNvPr id="6" name="Picture 5">
            <a:extLst>
              <a:ext uri="{FF2B5EF4-FFF2-40B4-BE49-F238E27FC236}">
                <a16:creationId xmlns:a16="http://schemas.microsoft.com/office/drawing/2014/main" id="{C7F23769-4B6C-641D-59C0-8594838AF468}"/>
              </a:ext>
            </a:extLst>
          </p:cNvPr>
          <p:cNvPicPr>
            <a:picLocks noChangeAspect="1"/>
          </p:cNvPicPr>
          <p:nvPr/>
        </p:nvPicPr>
        <p:blipFill>
          <a:blip r:embed="rId2"/>
          <a:stretch>
            <a:fillRect/>
          </a:stretch>
        </p:blipFill>
        <p:spPr>
          <a:xfrm>
            <a:off x="1511119" y="2160317"/>
            <a:ext cx="5400669" cy="3948142"/>
          </a:xfrm>
          <a:prstGeom prst="rect">
            <a:avLst/>
          </a:prstGeom>
        </p:spPr>
      </p:pic>
    </p:spTree>
    <p:extLst>
      <p:ext uri="{BB962C8B-B14F-4D97-AF65-F5344CB8AC3E}">
        <p14:creationId xmlns:p14="http://schemas.microsoft.com/office/powerpoint/2010/main" val="4697034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EC4BC-BE98-9D54-A9A1-16DE85F10C56}"/>
              </a:ext>
            </a:extLst>
          </p:cNvPr>
          <p:cNvSpPr>
            <a:spLocks noGrp="1"/>
          </p:cNvSpPr>
          <p:nvPr>
            <p:ph type="title"/>
          </p:nvPr>
        </p:nvSpPr>
        <p:spPr/>
        <p:txBody>
          <a:bodyPr/>
          <a:lstStyle/>
          <a:p>
            <a:r>
              <a:rPr lang="en-US" dirty="0"/>
              <a:t>Solar, Temperature and Performance Ratio</a:t>
            </a:r>
          </a:p>
        </p:txBody>
      </p:sp>
      <p:sp>
        <p:nvSpPr>
          <p:cNvPr id="3" name="Content Placeholder 2">
            <a:extLst>
              <a:ext uri="{FF2B5EF4-FFF2-40B4-BE49-F238E27FC236}">
                <a16:creationId xmlns:a16="http://schemas.microsoft.com/office/drawing/2014/main" id="{E1FEDB4A-C6DE-120B-9030-2849CA35CE85}"/>
              </a:ext>
            </a:extLst>
          </p:cNvPr>
          <p:cNvSpPr>
            <a:spLocks noGrp="1"/>
          </p:cNvSpPr>
          <p:nvPr>
            <p:ph idx="1"/>
          </p:nvPr>
        </p:nvSpPr>
        <p:spPr/>
        <p:txBody>
          <a:bodyPr/>
          <a:lstStyle/>
          <a:p>
            <a:pPr algn="l"/>
            <a:r>
              <a:rPr lang="en-US" dirty="0"/>
              <a:t>Temperature coefficient. Understand that % change for temperature change versus 25 degrees</a:t>
            </a:r>
          </a:p>
          <a:p>
            <a:r>
              <a:rPr lang="en-US" dirty="0"/>
              <a:t>Example – Poly; if one degree higher, lose .42% of output</a:t>
            </a:r>
          </a:p>
        </p:txBody>
      </p:sp>
      <p:pic>
        <p:nvPicPr>
          <p:cNvPr id="5" name="Picture 4">
            <a:extLst>
              <a:ext uri="{FF2B5EF4-FFF2-40B4-BE49-F238E27FC236}">
                <a16:creationId xmlns:a16="http://schemas.microsoft.com/office/drawing/2014/main" id="{B6955386-C98D-C2A6-9832-9862A7F2F8D0}"/>
              </a:ext>
            </a:extLst>
          </p:cNvPr>
          <p:cNvPicPr>
            <a:picLocks noChangeAspect="1"/>
          </p:cNvPicPr>
          <p:nvPr/>
        </p:nvPicPr>
        <p:blipFill>
          <a:blip r:embed="rId2"/>
          <a:stretch>
            <a:fillRect/>
          </a:stretch>
        </p:blipFill>
        <p:spPr>
          <a:xfrm>
            <a:off x="2026929" y="2063427"/>
            <a:ext cx="5825638" cy="4122490"/>
          </a:xfrm>
          <a:prstGeom prst="rect">
            <a:avLst/>
          </a:prstGeom>
        </p:spPr>
      </p:pic>
      <p:sp>
        <p:nvSpPr>
          <p:cNvPr id="4" name="TextBox 3">
            <a:extLst>
              <a:ext uri="{FF2B5EF4-FFF2-40B4-BE49-F238E27FC236}">
                <a16:creationId xmlns:a16="http://schemas.microsoft.com/office/drawing/2014/main" id="{29767228-1FC0-397B-894D-8B9C9D7FAB0B}"/>
              </a:ext>
            </a:extLst>
          </p:cNvPr>
          <p:cNvSpPr txBox="1"/>
          <p:nvPr/>
        </p:nvSpPr>
        <p:spPr>
          <a:xfrm>
            <a:off x="147484" y="4170997"/>
            <a:ext cx="1511697" cy="1477328"/>
          </a:xfrm>
          <a:prstGeom prst="rect">
            <a:avLst/>
          </a:prstGeom>
          <a:solidFill>
            <a:srgbClr val="FFFF00"/>
          </a:solidFill>
        </p:spPr>
        <p:txBody>
          <a:bodyPr wrap="square" rtlCol="0">
            <a:spAutoFit/>
          </a:bodyPr>
          <a:lstStyle/>
          <a:p>
            <a:r>
              <a:rPr lang="en-US" dirty="0"/>
              <a:t>Note that 20 to 30 degrees above the ambient temperature</a:t>
            </a:r>
          </a:p>
        </p:txBody>
      </p:sp>
      <p:cxnSp>
        <p:nvCxnSpPr>
          <p:cNvPr id="7" name="Straight Arrow Connector 6">
            <a:extLst>
              <a:ext uri="{FF2B5EF4-FFF2-40B4-BE49-F238E27FC236}">
                <a16:creationId xmlns:a16="http://schemas.microsoft.com/office/drawing/2014/main" id="{DF76C029-7F98-F7C6-9424-2A25F61087D4}"/>
              </a:ext>
            </a:extLst>
          </p:cNvPr>
          <p:cNvCxnSpPr/>
          <p:nvPr/>
        </p:nvCxnSpPr>
        <p:spPr>
          <a:xfrm>
            <a:off x="903332" y="5648325"/>
            <a:ext cx="881223" cy="162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86412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03CC-E7BA-020A-2AD8-5DAE75E71277}"/>
              </a:ext>
            </a:extLst>
          </p:cNvPr>
          <p:cNvSpPr>
            <a:spLocks noGrp="1"/>
          </p:cNvSpPr>
          <p:nvPr>
            <p:ph type="title"/>
          </p:nvPr>
        </p:nvSpPr>
        <p:spPr/>
        <p:txBody>
          <a:bodyPr/>
          <a:lstStyle/>
          <a:p>
            <a:r>
              <a:rPr lang="en-US" dirty="0"/>
              <a:t>Idea that cannot use Ambient Temperature</a:t>
            </a:r>
          </a:p>
        </p:txBody>
      </p:sp>
      <p:sp>
        <p:nvSpPr>
          <p:cNvPr id="3" name="Content Placeholder 2">
            <a:extLst>
              <a:ext uri="{FF2B5EF4-FFF2-40B4-BE49-F238E27FC236}">
                <a16:creationId xmlns:a16="http://schemas.microsoft.com/office/drawing/2014/main" id="{055C47C9-50EB-C68B-007F-93DC1CDCD082}"/>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89B2993-3EA9-5500-0C37-BF02AB452070}"/>
              </a:ext>
            </a:extLst>
          </p:cNvPr>
          <p:cNvPicPr>
            <a:picLocks noChangeAspect="1"/>
          </p:cNvPicPr>
          <p:nvPr/>
        </p:nvPicPr>
        <p:blipFill>
          <a:blip r:embed="rId2"/>
          <a:stretch>
            <a:fillRect/>
          </a:stretch>
        </p:blipFill>
        <p:spPr>
          <a:xfrm>
            <a:off x="2529955" y="1137918"/>
            <a:ext cx="6344535" cy="4582164"/>
          </a:xfrm>
          <a:prstGeom prst="rect">
            <a:avLst/>
          </a:prstGeom>
        </p:spPr>
      </p:pic>
      <p:sp>
        <p:nvSpPr>
          <p:cNvPr id="4" name="TextBox 3">
            <a:extLst>
              <a:ext uri="{FF2B5EF4-FFF2-40B4-BE49-F238E27FC236}">
                <a16:creationId xmlns:a16="http://schemas.microsoft.com/office/drawing/2014/main" id="{7887D32E-7FCC-C131-C0A4-A11E2A5E2874}"/>
              </a:ext>
            </a:extLst>
          </p:cNvPr>
          <p:cNvSpPr txBox="1"/>
          <p:nvPr/>
        </p:nvSpPr>
        <p:spPr>
          <a:xfrm>
            <a:off x="345003" y="2228671"/>
            <a:ext cx="2010572" cy="1200329"/>
          </a:xfrm>
          <a:prstGeom prst="rect">
            <a:avLst/>
          </a:prstGeom>
          <a:solidFill>
            <a:srgbClr val="FFFF00"/>
          </a:solidFill>
        </p:spPr>
        <p:txBody>
          <a:bodyPr wrap="square" rtlCol="0">
            <a:spAutoFit/>
          </a:bodyPr>
          <a:lstStyle/>
          <a:p>
            <a:r>
              <a:rPr lang="en-US" dirty="0"/>
              <a:t>Homer uses 3% of Irradiation in w/m2 as temperature adjustment</a:t>
            </a:r>
          </a:p>
        </p:txBody>
      </p:sp>
    </p:spTree>
    <p:extLst>
      <p:ext uri="{BB962C8B-B14F-4D97-AF65-F5344CB8AC3E}">
        <p14:creationId xmlns:p14="http://schemas.microsoft.com/office/powerpoint/2010/main" val="956560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77F49-4FCB-B74B-53B1-9F9D233967F8}"/>
              </a:ext>
            </a:extLst>
          </p:cNvPr>
          <p:cNvSpPr>
            <a:spLocks noGrp="1"/>
          </p:cNvSpPr>
          <p:nvPr>
            <p:ph type="title"/>
          </p:nvPr>
        </p:nvSpPr>
        <p:spPr/>
        <p:txBody>
          <a:bodyPr>
            <a:normAutofit fontScale="90000"/>
          </a:bodyPr>
          <a:lstStyle/>
          <a:p>
            <a:r>
              <a:rPr lang="en-US" dirty="0"/>
              <a:t>Detailed Weather Measurement in PPA – You can monitor the Temperature on the Panel</a:t>
            </a:r>
          </a:p>
        </p:txBody>
      </p:sp>
      <p:sp>
        <p:nvSpPr>
          <p:cNvPr id="3" name="Content Placeholder 2">
            <a:extLst>
              <a:ext uri="{FF2B5EF4-FFF2-40B4-BE49-F238E27FC236}">
                <a16:creationId xmlns:a16="http://schemas.microsoft.com/office/drawing/2014/main" id="{F76A69E9-EA16-1272-63B5-D641ABE1E24D}"/>
              </a:ext>
            </a:extLst>
          </p:cNvPr>
          <p:cNvSpPr>
            <a:spLocks noGrp="1"/>
          </p:cNvSpPr>
          <p:nvPr>
            <p:ph idx="1"/>
          </p:nvPr>
        </p:nvSpPr>
        <p:spPr/>
        <p:txBody>
          <a:bodyPr/>
          <a:lstStyle/>
          <a:p>
            <a:r>
              <a:rPr lang="en-US" dirty="0"/>
              <a:t>This technical detail is part of a PPA. Note the temperature of the Cell and the ambient temperature.</a:t>
            </a:r>
          </a:p>
          <a:p>
            <a:endParaRPr lang="en-US" dirty="0"/>
          </a:p>
        </p:txBody>
      </p:sp>
      <p:pic>
        <p:nvPicPr>
          <p:cNvPr id="4" name="Picture 3">
            <a:extLst>
              <a:ext uri="{FF2B5EF4-FFF2-40B4-BE49-F238E27FC236}">
                <a16:creationId xmlns:a16="http://schemas.microsoft.com/office/drawing/2014/main" id="{8EB8F05B-BC30-2952-9633-5FECCA383140}"/>
              </a:ext>
            </a:extLst>
          </p:cNvPr>
          <p:cNvPicPr>
            <a:picLocks noChangeAspect="1"/>
          </p:cNvPicPr>
          <p:nvPr/>
        </p:nvPicPr>
        <p:blipFill>
          <a:blip r:embed="rId2"/>
          <a:stretch>
            <a:fillRect/>
          </a:stretch>
        </p:blipFill>
        <p:spPr>
          <a:xfrm>
            <a:off x="382908" y="1654416"/>
            <a:ext cx="8160472" cy="4426997"/>
          </a:xfrm>
          <a:prstGeom prst="rect">
            <a:avLst/>
          </a:prstGeom>
        </p:spPr>
      </p:pic>
    </p:spTree>
    <p:extLst>
      <p:ext uri="{BB962C8B-B14F-4D97-AF65-F5344CB8AC3E}">
        <p14:creationId xmlns:p14="http://schemas.microsoft.com/office/powerpoint/2010/main" val="2653395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1EF3-AD6D-44F2-4B6B-BA331A487FCF}"/>
              </a:ext>
            </a:extLst>
          </p:cNvPr>
          <p:cNvSpPr>
            <a:spLocks noGrp="1"/>
          </p:cNvSpPr>
          <p:nvPr>
            <p:ph type="title"/>
          </p:nvPr>
        </p:nvSpPr>
        <p:spPr/>
        <p:txBody>
          <a:bodyPr/>
          <a:lstStyle/>
          <a:p>
            <a:r>
              <a:rPr lang="en-US" dirty="0"/>
              <a:t>Irradiation Benchmark</a:t>
            </a:r>
          </a:p>
        </p:txBody>
      </p:sp>
      <p:sp>
        <p:nvSpPr>
          <p:cNvPr id="3" name="Content Placeholder 2">
            <a:extLst>
              <a:ext uri="{FF2B5EF4-FFF2-40B4-BE49-F238E27FC236}">
                <a16:creationId xmlns:a16="http://schemas.microsoft.com/office/drawing/2014/main" id="{0B5901F2-FE29-042B-076F-CE2551AFC59A}"/>
              </a:ext>
            </a:extLst>
          </p:cNvPr>
          <p:cNvSpPr>
            <a:spLocks noGrp="1"/>
          </p:cNvSpPr>
          <p:nvPr>
            <p:ph idx="1"/>
          </p:nvPr>
        </p:nvSpPr>
        <p:spPr>
          <a:xfrm>
            <a:off x="304802" y="949793"/>
            <a:ext cx="8316686" cy="4693104"/>
          </a:xfrm>
        </p:spPr>
        <p:txBody>
          <a:bodyPr/>
          <a:lstStyle/>
          <a:p>
            <a:r>
              <a:rPr lang="en-US" dirty="0"/>
              <a:t>Note how the temperature on the PV panel reaches a lot more than 60 degrees. This is discussed in the Appendix.</a:t>
            </a:r>
          </a:p>
          <a:p>
            <a:endParaRPr lang="en-US" dirty="0"/>
          </a:p>
        </p:txBody>
      </p:sp>
      <p:pic>
        <p:nvPicPr>
          <p:cNvPr id="4" name="Picture 3" descr="A graph of different colors&#10;&#10;AI-generated content may be incorrect.">
            <a:extLst>
              <a:ext uri="{FF2B5EF4-FFF2-40B4-BE49-F238E27FC236}">
                <a16:creationId xmlns:a16="http://schemas.microsoft.com/office/drawing/2014/main" id="{1DFBF825-E74B-B17C-1BBD-D47FE5B7F766}"/>
              </a:ext>
            </a:extLst>
          </p:cNvPr>
          <p:cNvPicPr>
            <a:picLocks noChangeAspect="1"/>
          </p:cNvPicPr>
          <p:nvPr/>
        </p:nvPicPr>
        <p:blipFill>
          <a:blip r:embed="rId2"/>
          <a:stretch>
            <a:fillRect/>
          </a:stretch>
        </p:blipFill>
        <p:spPr>
          <a:xfrm>
            <a:off x="50838" y="1872298"/>
            <a:ext cx="8352018" cy="4374994"/>
          </a:xfrm>
          <a:prstGeom prst="rect">
            <a:avLst/>
          </a:prstGeom>
        </p:spPr>
      </p:pic>
    </p:spTree>
    <p:extLst>
      <p:ext uri="{BB962C8B-B14F-4D97-AF65-F5344CB8AC3E}">
        <p14:creationId xmlns:p14="http://schemas.microsoft.com/office/powerpoint/2010/main" val="41127468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A153C-4A98-1CD9-FC9F-8D9983F967E8}"/>
              </a:ext>
            </a:extLst>
          </p:cNvPr>
          <p:cNvSpPr>
            <a:spLocks noGrp="1"/>
          </p:cNvSpPr>
          <p:nvPr>
            <p:ph type="title"/>
          </p:nvPr>
        </p:nvSpPr>
        <p:spPr/>
        <p:txBody>
          <a:bodyPr>
            <a:normAutofit fontScale="90000"/>
          </a:bodyPr>
          <a:lstStyle/>
          <a:p>
            <a:r>
              <a:rPr lang="en-US" dirty="0"/>
              <a:t>Capacity Factor for Solar with Performance Ratio and Temperature - Equations</a:t>
            </a:r>
          </a:p>
        </p:txBody>
      </p:sp>
      <p:pic>
        <p:nvPicPr>
          <p:cNvPr id="5" name="Content Placeholder 4">
            <a:extLst>
              <a:ext uri="{FF2B5EF4-FFF2-40B4-BE49-F238E27FC236}">
                <a16:creationId xmlns:a16="http://schemas.microsoft.com/office/drawing/2014/main" id="{AA298EFE-9FB8-B646-04E5-850F7769AA5D}"/>
              </a:ext>
            </a:extLst>
          </p:cNvPr>
          <p:cNvPicPr>
            <a:picLocks noGrp="1" noChangeAspect="1"/>
          </p:cNvPicPr>
          <p:nvPr>
            <p:ph idx="1"/>
          </p:nvPr>
        </p:nvPicPr>
        <p:blipFill>
          <a:blip r:embed="rId2"/>
          <a:stretch>
            <a:fillRect/>
          </a:stretch>
        </p:blipFill>
        <p:spPr>
          <a:xfrm>
            <a:off x="304800" y="1846688"/>
            <a:ext cx="8518525" cy="3588486"/>
          </a:xfrm>
        </p:spPr>
      </p:pic>
      <p:sp>
        <p:nvSpPr>
          <p:cNvPr id="3" name="TextBox 2">
            <a:extLst>
              <a:ext uri="{FF2B5EF4-FFF2-40B4-BE49-F238E27FC236}">
                <a16:creationId xmlns:a16="http://schemas.microsoft.com/office/drawing/2014/main" id="{E22F2C45-FE4A-F7DC-6F50-153A17A1149C}"/>
              </a:ext>
            </a:extLst>
          </p:cNvPr>
          <p:cNvSpPr txBox="1"/>
          <p:nvPr/>
        </p:nvSpPr>
        <p:spPr>
          <a:xfrm>
            <a:off x="5878996" y="810039"/>
            <a:ext cx="2350604" cy="1200329"/>
          </a:xfrm>
          <a:prstGeom prst="rect">
            <a:avLst/>
          </a:prstGeom>
          <a:solidFill>
            <a:srgbClr val="FFFF00"/>
          </a:solidFill>
        </p:spPr>
        <p:txBody>
          <a:bodyPr wrap="square" rtlCol="0">
            <a:spAutoFit/>
          </a:bodyPr>
          <a:lstStyle/>
          <a:p>
            <a:r>
              <a:rPr lang="en-US" dirty="0"/>
              <a:t>Homer uses 3% of Irradiation in w/m2 as temperature adjustment</a:t>
            </a:r>
          </a:p>
        </p:txBody>
      </p:sp>
    </p:spTree>
    <p:extLst>
      <p:ext uri="{BB962C8B-B14F-4D97-AF65-F5344CB8AC3E}">
        <p14:creationId xmlns:p14="http://schemas.microsoft.com/office/powerpoint/2010/main" val="16054320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CFD67-B20A-0816-6F0F-4111988BD350}"/>
              </a:ext>
            </a:extLst>
          </p:cNvPr>
          <p:cNvSpPr>
            <a:spLocks noGrp="1"/>
          </p:cNvSpPr>
          <p:nvPr>
            <p:ph type="title"/>
          </p:nvPr>
        </p:nvSpPr>
        <p:spPr/>
        <p:txBody>
          <a:bodyPr>
            <a:normAutofit fontScale="90000"/>
          </a:bodyPr>
          <a:lstStyle/>
          <a:p>
            <a:r>
              <a:rPr lang="en-US" dirty="0"/>
              <a:t>Providing PVSYST Report in PPA – Note that uses PV Module Temperature and not Ambient</a:t>
            </a:r>
          </a:p>
        </p:txBody>
      </p:sp>
      <p:sp>
        <p:nvSpPr>
          <p:cNvPr id="3" name="Content Placeholder 2">
            <a:extLst>
              <a:ext uri="{FF2B5EF4-FFF2-40B4-BE49-F238E27FC236}">
                <a16:creationId xmlns:a16="http://schemas.microsoft.com/office/drawing/2014/main" id="{631C8549-F6EE-2178-58D9-14A0EE3BCF6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8BE424C-B540-BFAB-9F5C-51CE7AD485E7}"/>
              </a:ext>
            </a:extLst>
          </p:cNvPr>
          <p:cNvPicPr>
            <a:picLocks noChangeAspect="1"/>
          </p:cNvPicPr>
          <p:nvPr/>
        </p:nvPicPr>
        <p:blipFill>
          <a:blip r:embed="rId2"/>
          <a:stretch>
            <a:fillRect/>
          </a:stretch>
        </p:blipFill>
        <p:spPr>
          <a:xfrm>
            <a:off x="567900" y="1280892"/>
            <a:ext cx="7316221" cy="1781424"/>
          </a:xfrm>
          <a:prstGeom prst="rect">
            <a:avLst/>
          </a:prstGeom>
        </p:spPr>
      </p:pic>
      <p:pic>
        <p:nvPicPr>
          <p:cNvPr id="6" name="Picture 5">
            <a:extLst>
              <a:ext uri="{FF2B5EF4-FFF2-40B4-BE49-F238E27FC236}">
                <a16:creationId xmlns:a16="http://schemas.microsoft.com/office/drawing/2014/main" id="{0558B76F-7AD7-8598-398C-73A901D77BD4}"/>
              </a:ext>
            </a:extLst>
          </p:cNvPr>
          <p:cNvPicPr>
            <a:picLocks noChangeAspect="1"/>
          </p:cNvPicPr>
          <p:nvPr/>
        </p:nvPicPr>
        <p:blipFill>
          <a:blip r:embed="rId3"/>
          <a:stretch>
            <a:fillRect/>
          </a:stretch>
        </p:blipFill>
        <p:spPr>
          <a:xfrm>
            <a:off x="4495547" y="2888558"/>
            <a:ext cx="4616227" cy="3626541"/>
          </a:xfrm>
          <a:prstGeom prst="rect">
            <a:avLst/>
          </a:prstGeom>
        </p:spPr>
      </p:pic>
      <p:sp>
        <p:nvSpPr>
          <p:cNvPr id="4" name="TextBox 3">
            <a:extLst>
              <a:ext uri="{FF2B5EF4-FFF2-40B4-BE49-F238E27FC236}">
                <a16:creationId xmlns:a16="http://schemas.microsoft.com/office/drawing/2014/main" id="{1F353DDA-8BE0-CBF7-7ADB-863856FC225D}"/>
              </a:ext>
            </a:extLst>
          </p:cNvPr>
          <p:cNvSpPr txBox="1"/>
          <p:nvPr/>
        </p:nvSpPr>
        <p:spPr>
          <a:xfrm>
            <a:off x="839857" y="3478696"/>
            <a:ext cx="2812773" cy="1477328"/>
          </a:xfrm>
          <a:prstGeom prst="rect">
            <a:avLst/>
          </a:prstGeom>
          <a:solidFill>
            <a:srgbClr val="FFFF00"/>
          </a:solidFill>
        </p:spPr>
        <p:txBody>
          <a:bodyPr wrap="square" rtlCol="0">
            <a:spAutoFit/>
          </a:bodyPr>
          <a:lstStyle/>
          <a:p>
            <a:r>
              <a:rPr lang="en-US" dirty="0"/>
              <a:t>As a banker, you could ask why the performance ratio is so high. You do not have to be a super technical expert to ask the question.</a:t>
            </a:r>
          </a:p>
        </p:txBody>
      </p:sp>
    </p:spTree>
    <p:extLst>
      <p:ext uri="{BB962C8B-B14F-4D97-AF65-F5344CB8AC3E}">
        <p14:creationId xmlns:p14="http://schemas.microsoft.com/office/powerpoint/2010/main" val="7006221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18D7-957B-39A7-BB0F-D939967A79FF}"/>
              </a:ext>
            </a:extLst>
          </p:cNvPr>
          <p:cNvSpPr>
            <a:spLocks noGrp="1"/>
          </p:cNvSpPr>
          <p:nvPr>
            <p:ph type="title"/>
          </p:nvPr>
        </p:nvSpPr>
        <p:spPr/>
        <p:txBody>
          <a:bodyPr/>
          <a:lstStyle/>
          <a:p>
            <a:r>
              <a:rPr lang="en-US" dirty="0"/>
              <a:t>Performance Ratio by Month</a:t>
            </a:r>
          </a:p>
        </p:txBody>
      </p:sp>
      <p:sp>
        <p:nvSpPr>
          <p:cNvPr id="3" name="Content Placeholder 2">
            <a:extLst>
              <a:ext uri="{FF2B5EF4-FFF2-40B4-BE49-F238E27FC236}">
                <a16:creationId xmlns:a16="http://schemas.microsoft.com/office/drawing/2014/main" id="{56701E1E-F0B4-8F2C-D425-14A0DFF6511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E13DD1B-8AC6-5FC7-1F3B-517982A31599}"/>
              </a:ext>
            </a:extLst>
          </p:cNvPr>
          <p:cNvPicPr>
            <a:picLocks noChangeAspect="1"/>
          </p:cNvPicPr>
          <p:nvPr/>
        </p:nvPicPr>
        <p:blipFill>
          <a:blip r:embed="rId2"/>
          <a:stretch>
            <a:fillRect/>
          </a:stretch>
        </p:blipFill>
        <p:spPr>
          <a:xfrm>
            <a:off x="118534" y="1008080"/>
            <a:ext cx="6243537" cy="5507973"/>
          </a:xfrm>
          <a:prstGeom prst="rect">
            <a:avLst/>
          </a:prstGeom>
        </p:spPr>
      </p:pic>
      <p:sp>
        <p:nvSpPr>
          <p:cNvPr id="6" name="TextBox 5">
            <a:extLst>
              <a:ext uri="{FF2B5EF4-FFF2-40B4-BE49-F238E27FC236}">
                <a16:creationId xmlns:a16="http://schemas.microsoft.com/office/drawing/2014/main" id="{F2E401CE-9B7D-2462-2E61-099268B46411}"/>
              </a:ext>
            </a:extLst>
          </p:cNvPr>
          <p:cNvSpPr txBox="1"/>
          <p:nvPr/>
        </p:nvSpPr>
        <p:spPr>
          <a:xfrm>
            <a:off x="6739466" y="342901"/>
            <a:ext cx="2286000" cy="5355312"/>
          </a:xfrm>
          <a:prstGeom prst="rect">
            <a:avLst/>
          </a:prstGeom>
          <a:solidFill>
            <a:srgbClr val="FFFF00"/>
          </a:solidFill>
        </p:spPr>
        <p:txBody>
          <a:bodyPr wrap="square" rtlCol="0">
            <a:spAutoFit/>
          </a:bodyPr>
          <a:lstStyle/>
          <a:p>
            <a:r>
              <a:rPr lang="en-US" dirty="0"/>
              <a:t>Capacity for Radiation on Plane – 2,458 kWh per m2. With STC of 1,000 the capacity factor is 28.06%</a:t>
            </a:r>
          </a:p>
          <a:p>
            <a:endParaRPr lang="en-US" dirty="0"/>
          </a:p>
          <a:p>
            <a:r>
              <a:rPr lang="en-US" dirty="0"/>
              <a:t>Final Capacity factor. Generation kWh is 13,064. Capacity in MWP is 6,784, Average Production is 1,491 kWh. Capacity Factor is 21.97%.</a:t>
            </a:r>
          </a:p>
          <a:p>
            <a:endParaRPr lang="en-US" dirty="0"/>
          </a:p>
          <a:p>
            <a:r>
              <a:rPr lang="en-US" dirty="0"/>
              <a:t>Performance Ratio is Final Capacity Factor Divided by Gross or </a:t>
            </a:r>
          </a:p>
          <a:p>
            <a:r>
              <a:rPr lang="en-US" dirty="0"/>
              <a:t>21.97% divided by 28.06% or 78.3%</a:t>
            </a:r>
          </a:p>
        </p:txBody>
      </p:sp>
    </p:spTree>
    <p:extLst>
      <p:ext uri="{BB962C8B-B14F-4D97-AF65-F5344CB8AC3E}">
        <p14:creationId xmlns:p14="http://schemas.microsoft.com/office/powerpoint/2010/main" val="34776174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DB93F-183F-A51C-41A9-FB90DCE19DFA}"/>
              </a:ext>
            </a:extLst>
          </p:cNvPr>
          <p:cNvSpPr>
            <a:spLocks noGrp="1"/>
          </p:cNvSpPr>
          <p:nvPr>
            <p:ph type="title"/>
          </p:nvPr>
        </p:nvSpPr>
        <p:spPr/>
        <p:txBody>
          <a:bodyPr>
            <a:normAutofit fontScale="90000"/>
          </a:bodyPr>
          <a:lstStyle/>
          <a:p>
            <a:r>
              <a:rPr lang="en-US" dirty="0"/>
              <a:t>Deriving the Performance Ratio from PVSYST</a:t>
            </a:r>
          </a:p>
        </p:txBody>
      </p:sp>
      <p:sp>
        <p:nvSpPr>
          <p:cNvPr id="3" name="Content Placeholder 2">
            <a:extLst>
              <a:ext uri="{FF2B5EF4-FFF2-40B4-BE49-F238E27FC236}">
                <a16:creationId xmlns:a16="http://schemas.microsoft.com/office/drawing/2014/main" id="{753614B9-DFBF-935E-710A-9E283B4A2357}"/>
              </a:ext>
            </a:extLst>
          </p:cNvPr>
          <p:cNvSpPr>
            <a:spLocks noGrp="1"/>
          </p:cNvSpPr>
          <p:nvPr>
            <p:ph idx="1"/>
          </p:nvPr>
        </p:nvSpPr>
        <p:spPr>
          <a:xfrm>
            <a:off x="304801" y="1209675"/>
            <a:ext cx="3119717" cy="4346393"/>
          </a:xfrm>
        </p:spPr>
        <p:txBody>
          <a:bodyPr/>
          <a:lstStyle/>
          <a:p>
            <a:pPr algn="l"/>
            <a:r>
              <a:rPr lang="en-US" dirty="0"/>
              <a:t>Can use the solar the hits the panel, called the collector and then compute the capacity factor without temperature loss, without soiling, without shading and then the final capacity sent to the grid.</a:t>
            </a:r>
          </a:p>
          <a:p>
            <a:pPr algn="l"/>
            <a:r>
              <a:rPr lang="en-US" dirty="0"/>
              <a:t>The capacity factor is the yield (kwh/kWp) which is hours divided by 8760 if annual data is used.</a:t>
            </a:r>
          </a:p>
          <a:p>
            <a:pPr algn="l"/>
            <a:r>
              <a:rPr lang="en-US" dirty="0"/>
              <a:t>For the last column, the capacity factor is the average for the year divided by the max (the max is from STC which is 1000 watts per m2, 25 degrees</a:t>
            </a:r>
          </a:p>
        </p:txBody>
      </p:sp>
      <p:sp>
        <p:nvSpPr>
          <p:cNvPr id="4" name="Slide Number Placeholder 3">
            <a:extLst>
              <a:ext uri="{FF2B5EF4-FFF2-40B4-BE49-F238E27FC236}">
                <a16:creationId xmlns:a16="http://schemas.microsoft.com/office/drawing/2014/main" id="{07ACD800-B6D6-439A-8B1F-39B5641ECBF4}"/>
              </a:ext>
            </a:extLst>
          </p:cNvPr>
          <p:cNvSpPr>
            <a:spLocks noGrp="1"/>
          </p:cNvSpPr>
          <p:nvPr>
            <p:ph type="sldNum" sz="quarter" idx="12"/>
          </p:nvPr>
        </p:nvSpPr>
        <p:spPr/>
        <p:txBody>
          <a:bodyPr/>
          <a:lstStyle/>
          <a:p>
            <a:fld id="{EB241CD2-1E45-42A3-B213-66A034DF9A3B}" type="slidenum">
              <a:rPr lang="en-GB" smtClean="0"/>
              <a:t>68</a:t>
            </a:fld>
            <a:endParaRPr lang="en-GB" dirty="0"/>
          </a:p>
        </p:txBody>
      </p:sp>
      <p:pic>
        <p:nvPicPr>
          <p:cNvPr id="6" name="Picture 5">
            <a:extLst>
              <a:ext uri="{FF2B5EF4-FFF2-40B4-BE49-F238E27FC236}">
                <a16:creationId xmlns:a16="http://schemas.microsoft.com/office/drawing/2014/main" id="{CE3161FB-1A78-C248-5C1D-2CD933F7C935}"/>
              </a:ext>
            </a:extLst>
          </p:cNvPr>
          <p:cNvPicPr>
            <a:picLocks noChangeAspect="1"/>
          </p:cNvPicPr>
          <p:nvPr/>
        </p:nvPicPr>
        <p:blipFill>
          <a:blip r:embed="rId2"/>
          <a:stretch>
            <a:fillRect/>
          </a:stretch>
        </p:blipFill>
        <p:spPr>
          <a:xfrm>
            <a:off x="3706111" y="1301932"/>
            <a:ext cx="4915376" cy="4346393"/>
          </a:xfrm>
          <a:prstGeom prst="rect">
            <a:avLst/>
          </a:prstGeom>
        </p:spPr>
      </p:pic>
    </p:spTree>
    <p:extLst>
      <p:ext uri="{BB962C8B-B14F-4D97-AF65-F5344CB8AC3E}">
        <p14:creationId xmlns:p14="http://schemas.microsoft.com/office/powerpoint/2010/main" val="16946785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3F9BD-A95E-5DA6-787B-1E5153C0153D}"/>
              </a:ext>
            </a:extLst>
          </p:cNvPr>
          <p:cNvSpPr>
            <a:spLocks noGrp="1"/>
          </p:cNvSpPr>
          <p:nvPr>
            <p:ph type="title"/>
          </p:nvPr>
        </p:nvSpPr>
        <p:spPr/>
        <p:txBody>
          <a:bodyPr/>
          <a:lstStyle/>
          <a:p>
            <a:r>
              <a:rPr lang="en-US" dirty="0"/>
              <a:t>Analysis of PR and Temperature</a:t>
            </a:r>
          </a:p>
        </p:txBody>
      </p:sp>
      <p:sp>
        <p:nvSpPr>
          <p:cNvPr id="3" name="Content Placeholder 2">
            <a:extLst>
              <a:ext uri="{FF2B5EF4-FFF2-40B4-BE49-F238E27FC236}">
                <a16:creationId xmlns:a16="http://schemas.microsoft.com/office/drawing/2014/main" id="{3CCBAB66-2E2B-FA4F-8A33-C54CDCA4AB7A}"/>
              </a:ext>
            </a:extLst>
          </p:cNvPr>
          <p:cNvSpPr>
            <a:spLocks noGrp="1"/>
          </p:cNvSpPr>
          <p:nvPr>
            <p:ph idx="1"/>
          </p:nvPr>
        </p:nvSpPr>
        <p:spPr/>
        <p:txBody>
          <a:bodyPr/>
          <a:lstStyle/>
          <a:p>
            <a:r>
              <a:rPr lang="en-US" dirty="0"/>
              <a:t>Use x-y graph and equation to derive losses. Then you as bankers can ask questions and benchmark the data.</a:t>
            </a:r>
          </a:p>
          <a:p>
            <a:r>
              <a:rPr lang="en-US" dirty="0"/>
              <a:t>What questions would you ask</a:t>
            </a:r>
          </a:p>
          <a:p>
            <a:endParaRPr lang="en-US" dirty="0"/>
          </a:p>
        </p:txBody>
      </p:sp>
      <p:sp>
        <p:nvSpPr>
          <p:cNvPr id="4" name="Slide Number Placeholder 3">
            <a:extLst>
              <a:ext uri="{FF2B5EF4-FFF2-40B4-BE49-F238E27FC236}">
                <a16:creationId xmlns:a16="http://schemas.microsoft.com/office/drawing/2014/main" id="{4D890416-A137-D6BB-BF6D-4623EE65AC29}"/>
              </a:ext>
            </a:extLst>
          </p:cNvPr>
          <p:cNvSpPr>
            <a:spLocks noGrp="1"/>
          </p:cNvSpPr>
          <p:nvPr>
            <p:ph type="sldNum" sz="quarter" idx="12"/>
          </p:nvPr>
        </p:nvSpPr>
        <p:spPr/>
        <p:txBody>
          <a:bodyPr/>
          <a:lstStyle/>
          <a:p>
            <a:fld id="{EB241CD2-1E45-42A3-B213-66A034DF9A3B}" type="slidenum">
              <a:rPr lang="en-GB" smtClean="0"/>
              <a:t>69</a:t>
            </a:fld>
            <a:endParaRPr lang="en-GB" dirty="0"/>
          </a:p>
        </p:txBody>
      </p:sp>
      <p:pic>
        <p:nvPicPr>
          <p:cNvPr id="6" name="Picture 5">
            <a:extLst>
              <a:ext uri="{FF2B5EF4-FFF2-40B4-BE49-F238E27FC236}">
                <a16:creationId xmlns:a16="http://schemas.microsoft.com/office/drawing/2014/main" id="{F8ED9DF5-83CA-3746-BCBF-25E7B9809A0B}"/>
              </a:ext>
            </a:extLst>
          </p:cNvPr>
          <p:cNvPicPr>
            <a:picLocks noChangeAspect="1"/>
          </p:cNvPicPr>
          <p:nvPr/>
        </p:nvPicPr>
        <p:blipFill>
          <a:blip r:embed="rId2"/>
          <a:stretch>
            <a:fillRect/>
          </a:stretch>
        </p:blipFill>
        <p:spPr>
          <a:xfrm>
            <a:off x="1528171" y="2083495"/>
            <a:ext cx="5464584" cy="4096869"/>
          </a:xfrm>
          <a:prstGeom prst="rect">
            <a:avLst/>
          </a:prstGeom>
        </p:spPr>
      </p:pic>
      <p:sp>
        <p:nvSpPr>
          <p:cNvPr id="5" name="TextBox 4">
            <a:extLst>
              <a:ext uri="{FF2B5EF4-FFF2-40B4-BE49-F238E27FC236}">
                <a16:creationId xmlns:a16="http://schemas.microsoft.com/office/drawing/2014/main" id="{0E090241-DCCF-E095-29C2-88CF650D61C6}"/>
              </a:ext>
            </a:extLst>
          </p:cNvPr>
          <p:cNvSpPr txBox="1"/>
          <p:nvPr/>
        </p:nvSpPr>
        <p:spPr>
          <a:xfrm>
            <a:off x="165217" y="2485199"/>
            <a:ext cx="1698349" cy="1754326"/>
          </a:xfrm>
          <a:prstGeom prst="rect">
            <a:avLst/>
          </a:prstGeom>
          <a:noFill/>
        </p:spPr>
        <p:txBody>
          <a:bodyPr wrap="square" rtlCol="0">
            <a:spAutoFit/>
          </a:bodyPr>
          <a:lstStyle/>
          <a:p>
            <a:r>
              <a:rPr lang="en-US" dirty="0"/>
              <a:t>Derive the performance ratio at 25 degrees and then compute losses. </a:t>
            </a:r>
          </a:p>
        </p:txBody>
      </p:sp>
      <p:sp>
        <p:nvSpPr>
          <p:cNvPr id="8" name="TextBox 7">
            <a:extLst>
              <a:ext uri="{FF2B5EF4-FFF2-40B4-BE49-F238E27FC236}">
                <a16:creationId xmlns:a16="http://schemas.microsoft.com/office/drawing/2014/main" id="{42203F92-0725-C2F9-3CC7-1C476F0582DE}"/>
              </a:ext>
            </a:extLst>
          </p:cNvPr>
          <p:cNvSpPr txBox="1"/>
          <p:nvPr/>
        </p:nvSpPr>
        <p:spPr>
          <a:xfrm>
            <a:off x="7245626" y="2405270"/>
            <a:ext cx="1593573" cy="1815882"/>
          </a:xfrm>
          <a:prstGeom prst="rect">
            <a:avLst/>
          </a:prstGeom>
          <a:solidFill>
            <a:srgbClr val="FFFF00"/>
          </a:solidFill>
        </p:spPr>
        <p:txBody>
          <a:bodyPr wrap="square" rtlCol="0">
            <a:spAutoFit/>
          </a:bodyPr>
          <a:lstStyle/>
          <a:p>
            <a:r>
              <a:rPr lang="en-US" sz="1400" dirty="0"/>
              <a:t>With temperature coefficient, you can see why AC capacity is less than DC capacity because 1,000 w/m2 and 25 degrees is a fiction</a:t>
            </a:r>
          </a:p>
        </p:txBody>
      </p:sp>
    </p:spTree>
    <p:extLst>
      <p:ext uri="{BB962C8B-B14F-4D97-AF65-F5344CB8AC3E}">
        <p14:creationId xmlns:p14="http://schemas.microsoft.com/office/powerpoint/2010/main" val="3288263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6815" y="2212480"/>
            <a:ext cx="6355682" cy="1795841"/>
          </a:xfrm>
        </p:spPr>
        <p:txBody>
          <a:bodyPr>
            <a:normAutofit/>
          </a:bodyPr>
          <a:lstStyle/>
          <a:p>
            <a:r>
              <a:rPr lang="en-GB" b="1" dirty="0"/>
              <a:t>Project Finance for Renewable Energy</a:t>
            </a:r>
            <a:endParaRPr lang="en-GB" dirty="0"/>
          </a:p>
        </p:txBody>
      </p:sp>
    </p:spTree>
    <p:extLst>
      <p:ext uri="{BB962C8B-B14F-4D97-AF65-F5344CB8AC3E}">
        <p14:creationId xmlns:p14="http://schemas.microsoft.com/office/powerpoint/2010/main" val="10573116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829F2-949B-7FA3-8424-A3E053025124}"/>
              </a:ext>
            </a:extLst>
          </p:cNvPr>
          <p:cNvSpPr>
            <a:spLocks noGrp="1"/>
          </p:cNvSpPr>
          <p:nvPr>
            <p:ph type="title"/>
          </p:nvPr>
        </p:nvSpPr>
        <p:spPr/>
        <p:txBody>
          <a:bodyPr>
            <a:normAutofit fontScale="90000"/>
          </a:bodyPr>
          <a:lstStyle/>
          <a:p>
            <a:r>
              <a:rPr lang="en-US" dirty="0"/>
              <a:t>Detailed Formulas for Solar with Performance Ratio</a:t>
            </a:r>
          </a:p>
        </p:txBody>
      </p:sp>
      <p:sp>
        <p:nvSpPr>
          <p:cNvPr id="3" name="Content Placeholder 2">
            <a:extLst>
              <a:ext uri="{FF2B5EF4-FFF2-40B4-BE49-F238E27FC236}">
                <a16:creationId xmlns:a16="http://schemas.microsoft.com/office/drawing/2014/main" id="{D5F90CD8-FCDD-2ABB-E705-CCBC63066EE9}"/>
              </a:ext>
            </a:extLst>
          </p:cNvPr>
          <p:cNvSpPr>
            <a:spLocks noGrp="1"/>
          </p:cNvSpPr>
          <p:nvPr>
            <p:ph idx="1"/>
          </p:nvPr>
        </p:nvSpPr>
        <p:spPr>
          <a:xfrm>
            <a:off x="304800" y="1379008"/>
            <a:ext cx="8519160" cy="5309659"/>
          </a:xfrm>
        </p:spPr>
        <p:txBody>
          <a:bodyPr>
            <a:normAutofit/>
          </a:bodyPr>
          <a:lstStyle/>
          <a:p>
            <a:pPr marL="342900" indent="-342900">
              <a:buFont typeface="+mj-lt"/>
              <a:buAutoNum type="arabicPeriod"/>
            </a:pPr>
            <a:r>
              <a:rPr lang="en-US" sz="1400" dirty="0"/>
              <a:t>Soiling Losses = Soiling Percent x In Plane Radiation</a:t>
            </a:r>
          </a:p>
          <a:p>
            <a:pPr marL="342900" indent="-342900">
              <a:buFont typeface="+mj-lt"/>
              <a:buAutoNum type="arabicPeriod"/>
            </a:pPr>
            <a:r>
              <a:rPr lang="en-US" sz="1400" dirty="0"/>
              <a:t>Net In Plance radiation = Gross In-plane Radiation – Soiling Losses</a:t>
            </a:r>
          </a:p>
          <a:p>
            <a:pPr marL="342900" indent="-342900">
              <a:buFont typeface="+mj-lt"/>
              <a:buAutoNum type="arabicPeriod"/>
            </a:pPr>
            <a:r>
              <a:rPr lang="en-US" sz="1400" dirty="0"/>
              <a:t>Pantel Temperatre Adjustment =  3% x Gross In Plane Radiation</a:t>
            </a:r>
          </a:p>
          <a:p>
            <a:pPr marL="342900" indent="-342900">
              <a:buFont typeface="+mj-lt"/>
              <a:buAutoNum type="arabicPeriod"/>
            </a:pPr>
            <a:r>
              <a:rPr lang="en-US" sz="1400" dirty="0"/>
              <a:t>Temperature on Pantel = Temperature + Panel Adjustment Temperature</a:t>
            </a:r>
          </a:p>
          <a:p>
            <a:pPr marL="342900" indent="-342900">
              <a:buFont typeface="+mj-lt"/>
              <a:buAutoNum type="arabicPeriod"/>
            </a:pPr>
            <a:r>
              <a:rPr lang="en-US" sz="1400" dirty="0"/>
              <a:t>Temperature versus STC Temperature = Temperature – Temperature on Panel</a:t>
            </a:r>
          </a:p>
          <a:p>
            <a:pPr marL="342900" indent="-342900">
              <a:buFont typeface="+mj-lt"/>
              <a:buAutoNum type="arabicPeriod"/>
            </a:pPr>
            <a:r>
              <a:rPr lang="en-US" sz="1400" dirty="0"/>
              <a:t>Efficiency Effect of Temp = Temperature Coefficient x Temperature Difference</a:t>
            </a:r>
          </a:p>
          <a:p>
            <a:pPr marL="342900" indent="-342900">
              <a:buFont typeface="+mj-lt"/>
              <a:buAutoNum type="arabicPeriod"/>
            </a:pPr>
            <a:r>
              <a:rPr lang="en-US" sz="1400" dirty="0"/>
              <a:t>Temperature Effect = Efficiency Adjustment * In Plane Radiation</a:t>
            </a:r>
          </a:p>
          <a:p>
            <a:pPr marL="342900" indent="-342900">
              <a:buFont typeface="+mj-lt"/>
              <a:buAutoNum type="arabicPeriod"/>
            </a:pPr>
            <a:r>
              <a:rPr lang="en-US" sz="1400" dirty="0"/>
              <a:t>Subtotal  = Irritation – Losses – Temperature Effect</a:t>
            </a:r>
          </a:p>
          <a:p>
            <a:pPr marL="342900" indent="-342900">
              <a:buFont typeface="+mj-lt"/>
              <a:buAutoNum type="arabicPeriod"/>
            </a:pPr>
            <a:r>
              <a:rPr lang="en-US" sz="1400" dirty="0"/>
              <a:t>Other Losses  = Other Loss Percent x Other Loss Percent</a:t>
            </a:r>
          </a:p>
          <a:p>
            <a:pPr marL="342900" indent="-342900">
              <a:buFont typeface="+mj-lt"/>
              <a:buAutoNum type="arabicPeriod"/>
            </a:pPr>
            <a:r>
              <a:rPr lang="en-US" sz="1400" dirty="0"/>
              <a:t>Subtotal = subtotal – Other Losses</a:t>
            </a:r>
          </a:p>
          <a:p>
            <a:pPr marL="342900" indent="-342900">
              <a:buFont typeface="+mj-lt"/>
              <a:buAutoNum type="arabicPeriod"/>
            </a:pPr>
            <a:r>
              <a:rPr lang="en-US" sz="1400" dirty="0"/>
              <a:t>Irradiation STC = 1000</a:t>
            </a:r>
          </a:p>
          <a:p>
            <a:pPr marL="342900" indent="-342900">
              <a:buFont typeface="+mj-lt"/>
              <a:buAutoNum type="arabicPeriod"/>
            </a:pPr>
            <a:r>
              <a:rPr lang="en-US" sz="1400" dirty="0"/>
              <a:t>AC/DC ratio = AC percent x ADC</a:t>
            </a:r>
          </a:p>
          <a:p>
            <a:pPr marL="342900" indent="-342900">
              <a:buFont typeface="+mj-lt"/>
              <a:buAutoNum type="arabicPeriod"/>
            </a:pPr>
            <a:r>
              <a:rPr lang="en-US" sz="1400" dirty="0"/>
              <a:t>Output before Loss =  Minimum (AC Output, subtotal)</a:t>
            </a:r>
          </a:p>
          <a:p>
            <a:pPr marL="342900" indent="-342900">
              <a:buFont typeface="+mj-lt"/>
              <a:buAutoNum type="arabicPeriod"/>
            </a:pPr>
            <a:r>
              <a:rPr lang="en-US" sz="1400" dirty="0"/>
              <a:t>Inverter Loss = Output before loss x Inverter Loss Percent</a:t>
            </a:r>
          </a:p>
          <a:p>
            <a:pPr marL="342900" indent="-342900">
              <a:buFont typeface="+mj-lt"/>
              <a:buAutoNum type="arabicPeriod"/>
            </a:pPr>
            <a:r>
              <a:rPr lang="en-US" sz="1400" dirty="0"/>
              <a:t>Compute financial capacity factor as percent of STC</a:t>
            </a:r>
          </a:p>
          <a:p>
            <a:pPr marL="342900" indent="-342900">
              <a:buFont typeface="+mj-lt"/>
              <a:buAutoNum type="arabicPeriod"/>
            </a:pPr>
            <a:endParaRPr lang="en-US" sz="1400" dirty="0"/>
          </a:p>
          <a:p>
            <a:pPr marL="342900" indent="-342900">
              <a:buFont typeface="+mj-lt"/>
              <a:buAutoNum type="arabicPeriod"/>
            </a:pPr>
            <a:endParaRPr lang="en-US" sz="1400" dirty="0"/>
          </a:p>
        </p:txBody>
      </p:sp>
    </p:spTree>
    <p:extLst>
      <p:ext uri="{BB962C8B-B14F-4D97-AF65-F5344CB8AC3E}">
        <p14:creationId xmlns:p14="http://schemas.microsoft.com/office/powerpoint/2010/main" val="23176965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68CF5-2195-2D5A-ABC6-756AD6AA53AD}"/>
              </a:ext>
            </a:extLst>
          </p:cNvPr>
          <p:cNvSpPr>
            <a:spLocks noGrp="1"/>
          </p:cNvSpPr>
          <p:nvPr>
            <p:ph type="title"/>
          </p:nvPr>
        </p:nvSpPr>
        <p:spPr/>
        <p:txBody>
          <a:bodyPr>
            <a:normAutofit fontScale="90000"/>
          </a:bodyPr>
          <a:lstStyle/>
          <a:p>
            <a:r>
              <a:rPr lang="en-US" dirty="0"/>
              <a:t>Detailed Solar Analysis with Temperature Adjustment</a:t>
            </a:r>
          </a:p>
        </p:txBody>
      </p:sp>
      <p:sp>
        <p:nvSpPr>
          <p:cNvPr id="3" name="Content Placeholder 2">
            <a:extLst>
              <a:ext uri="{FF2B5EF4-FFF2-40B4-BE49-F238E27FC236}">
                <a16:creationId xmlns:a16="http://schemas.microsoft.com/office/drawing/2014/main" id="{DD310022-8F33-4AD7-6620-997EE21A6E73}"/>
              </a:ext>
            </a:extLst>
          </p:cNvPr>
          <p:cNvSpPr>
            <a:spLocks noGrp="1"/>
          </p:cNvSpPr>
          <p:nvPr>
            <p:ph idx="1"/>
          </p:nvPr>
        </p:nvSpPr>
        <p:spPr/>
        <p:txBody>
          <a:bodyPr/>
          <a:lstStyle/>
          <a:p>
            <a:r>
              <a:rPr lang="en-US" dirty="0"/>
              <a:t>Illustration of doing the solar analysis by yourself to understand the details</a:t>
            </a:r>
          </a:p>
          <a:p>
            <a:endParaRPr lang="en-US" dirty="0"/>
          </a:p>
        </p:txBody>
      </p:sp>
      <p:pic>
        <p:nvPicPr>
          <p:cNvPr id="5" name="Picture 4">
            <a:extLst>
              <a:ext uri="{FF2B5EF4-FFF2-40B4-BE49-F238E27FC236}">
                <a16:creationId xmlns:a16="http://schemas.microsoft.com/office/drawing/2014/main" id="{DD87EB44-C132-B820-CB02-BA9CBAB62F8F}"/>
              </a:ext>
            </a:extLst>
          </p:cNvPr>
          <p:cNvPicPr>
            <a:picLocks noChangeAspect="1"/>
          </p:cNvPicPr>
          <p:nvPr/>
        </p:nvPicPr>
        <p:blipFill>
          <a:blip r:embed="rId2"/>
          <a:stretch>
            <a:fillRect/>
          </a:stretch>
        </p:blipFill>
        <p:spPr>
          <a:xfrm>
            <a:off x="152400" y="1845501"/>
            <a:ext cx="8823960" cy="3802824"/>
          </a:xfrm>
          <a:prstGeom prst="rect">
            <a:avLst/>
          </a:prstGeom>
        </p:spPr>
      </p:pic>
      <p:sp>
        <p:nvSpPr>
          <p:cNvPr id="6" name="TextBox 5">
            <a:extLst>
              <a:ext uri="{FF2B5EF4-FFF2-40B4-BE49-F238E27FC236}">
                <a16:creationId xmlns:a16="http://schemas.microsoft.com/office/drawing/2014/main" id="{23E13FB0-CA33-4E00-6435-F8338E0B8A15}"/>
              </a:ext>
            </a:extLst>
          </p:cNvPr>
          <p:cNvSpPr txBox="1"/>
          <p:nvPr/>
        </p:nvSpPr>
        <p:spPr>
          <a:xfrm>
            <a:off x="1828800" y="6071617"/>
            <a:ext cx="4622800" cy="369332"/>
          </a:xfrm>
          <a:prstGeom prst="rect">
            <a:avLst/>
          </a:prstGeom>
          <a:solidFill>
            <a:srgbClr val="FFFF00"/>
          </a:solidFill>
        </p:spPr>
        <p:txBody>
          <a:bodyPr wrap="square" rtlCol="0">
            <a:spAutoFit/>
          </a:bodyPr>
          <a:lstStyle/>
          <a:p>
            <a:r>
              <a:rPr lang="en-US" dirty="0"/>
              <a:t>Find the file named hourly equations</a:t>
            </a:r>
          </a:p>
        </p:txBody>
      </p:sp>
    </p:spTree>
    <p:extLst>
      <p:ext uri="{BB962C8B-B14F-4D97-AF65-F5344CB8AC3E}">
        <p14:creationId xmlns:p14="http://schemas.microsoft.com/office/powerpoint/2010/main" val="20830680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BEA5D-215F-876B-86F4-43BE4D13E9B9}"/>
              </a:ext>
            </a:extLst>
          </p:cNvPr>
          <p:cNvSpPr>
            <a:spLocks noGrp="1"/>
          </p:cNvSpPr>
          <p:nvPr>
            <p:ph type="title"/>
          </p:nvPr>
        </p:nvSpPr>
        <p:spPr/>
        <p:txBody>
          <a:bodyPr/>
          <a:lstStyle/>
          <a:p>
            <a:r>
              <a:rPr lang="en-US" dirty="0"/>
              <a:t>Capacity Factor with and without PR</a:t>
            </a:r>
          </a:p>
        </p:txBody>
      </p:sp>
      <p:sp>
        <p:nvSpPr>
          <p:cNvPr id="3" name="Content Placeholder 2">
            <a:extLst>
              <a:ext uri="{FF2B5EF4-FFF2-40B4-BE49-F238E27FC236}">
                <a16:creationId xmlns:a16="http://schemas.microsoft.com/office/drawing/2014/main" id="{986E94EF-9728-7F6C-5644-E4ECFF236749}"/>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AC09F781-9F8A-D7F5-BA6E-0114F1A457FF}"/>
              </a:ext>
            </a:extLst>
          </p:cNvPr>
          <p:cNvSpPr>
            <a:spLocks noGrp="1"/>
          </p:cNvSpPr>
          <p:nvPr>
            <p:ph type="sldNum" sz="quarter" idx="12"/>
          </p:nvPr>
        </p:nvSpPr>
        <p:spPr/>
        <p:txBody>
          <a:bodyPr/>
          <a:lstStyle/>
          <a:p>
            <a:fld id="{EB241CD2-1E45-42A3-B213-66A034DF9A3B}" type="slidenum">
              <a:rPr lang="en-GB" smtClean="0"/>
              <a:t>72</a:t>
            </a:fld>
            <a:endParaRPr lang="en-GB" dirty="0"/>
          </a:p>
        </p:txBody>
      </p:sp>
      <p:pic>
        <p:nvPicPr>
          <p:cNvPr id="6" name="Picture 5">
            <a:extLst>
              <a:ext uri="{FF2B5EF4-FFF2-40B4-BE49-F238E27FC236}">
                <a16:creationId xmlns:a16="http://schemas.microsoft.com/office/drawing/2014/main" id="{CF49E806-8FDE-A9E0-8880-F6DF43D21E79}"/>
              </a:ext>
            </a:extLst>
          </p:cNvPr>
          <p:cNvPicPr>
            <a:picLocks noChangeAspect="1"/>
          </p:cNvPicPr>
          <p:nvPr/>
        </p:nvPicPr>
        <p:blipFill>
          <a:blip r:embed="rId2"/>
          <a:stretch>
            <a:fillRect/>
          </a:stretch>
        </p:blipFill>
        <p:spPr>
          <a:xfrm>
            <a:off x="2025493" y="1412424"/>
            <a:ext cx="7052720" cy="5139752"/>
          </a:xfrm>
          <a:prstGeom prst="rect">
            <a:avLst/>
          </a:prstGeom>
        </p:spPr>
      </p:pic>
      <p:sp>
        <p:nvSpPr>
          <p:cNvPr id="7" name="TextBox 6">
            <a:extLst>
              <a:ext uri="{FF2B5EF4-FFF2-40B4-BE49-F238E27FC236}">
                <a16:creationId xmlns:a16="http://schemas.microsoft.com/office/drawing/2014/main" id="{893EA623-380B-C888-415A-F8EDE02D8DB9}"/>
              </a:ext>
            </a:extLst>
          </p:cNvPr>
          <p:cNvSpPr txBox="1"/>
          <p:nvPr/>
        </p:nvSpPr>
        <p:spPr>
          <a:xfrm>
            <a:off x="239013" y="2648286"/>
            <a:ext cx="1593573" cy="1815882"/>
          </a:xfrm>
          <a:prstGeom prst="rect">
            <a:avLst/>
          </a:prstGeom>
          <a:solidFill>
            <a:srgbClr val="FFFF00"/>
          </a:solidFill>
        </p:spPr>
        <p:txBody>
          <a:bodyPr wrap="square" rtlCol="0">
            <a:spAutoFit/>
          </a:bodyPr>
          <a:lstStyle/>
          <a:p>
            <a:r>
              <a:rPr lang="en-US" sz="1400" dirty="0"/>
              <a:t>With temperature coefficient, you can see why AC capacity is less than DC capacity because 1,000 w/m2 and 25 degrees is a fiction</a:t>
            </a:r>
          </a:p>
        </p:txBody>
      </p:sp>
    </p:spTree>
    <p:extLst>
      <p:ext uri="{BB962C8B-B14F-4D97-AF65-F5344CB8AC3E}">
        <p14:creationId xmlns:p14="http://schemas.microsoft.com/office/powerpoint/2010/main" val="15400521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7BFC7-755A-465D-5F4C-85B49116F02B}"/>
              </a:ext>
            </a:extLst>
          </p:cNvPr>
          <p:cNvSpPr>
            <a:spLocks noGrp="1"/>
          </p:cNvSpPr>
          <p:nvPr>
            <p:ph type="title"/>
          </p:nvPr>
        </p:nvSpPr>
        <p:spPr/>
        <p:txBody>
          <a:bodyPr/>
          <a:lstStyle/>
          <a:p>
            <a:r>
              <a:rPr lang="en-US" dirty="0"/>
              <a:t>Incorporate Detail of Solar</a:t>
            </a:r>
          </a:p>
        </p:txBody>
      </p:sp>
      <p:sp>
        <p:nvSpPr>
          <p:cNvPr id="3" name="Content Placeholder 2">
            <a:extLst>
              <a:ext uri="{FF2B5EF4-FFF2-40B4-BE49-F238E27FC236}">
                <a16:creationId xmlns:a16="http://schemas.microsoft.com/office/drawing/2014/main" id="{0A1ABCC8-FC19-11B1-231A-717B06E4701D}"/>
              </a:ext>
            </a:extLst>
          </p:cNvPr>
          <p:cNvSpPr>
            <a:spLocks noGrp="1"/>
          </p:cNvSpPr>
          <p:nvPr>
            <p:ph idx="1"/>
          </p:nvPr>
        </p:nvSpPr>
        <p:spPr/>
        <p:txBody>
          <a:bodyPr>
            <a:normAutofit/>
          </a:bodyPr>
          <a:lstStyle/>
          <a:p>
            <a:r>
              <a:rPr lang="en-US" sz="2000" dirty="0"/>
              <a:t>Add 15 columns</a:t>
            </a:r>
          </a:p>
          <a:p>
            <a:r>
              <a:rPr lang="en-US" sz="2000" dirty="0"/>
              <a:t>Soiling Loss Assumption: 2.8%</a:t>
            </a:r>
          </a:p>
          <a:p>
            <a:r>
              <a:rPr lang="en-US" sz="2000" dirty="0"/>
              <a:t>Factor for Increase in Temperature on Panel (% of irradiation) – 3%</a:t>
            </a:r>
          </a:p>
          <a:p>
            <a:r>
              <a:rPr lang="en-US" sz="2000" dirty="0"/>
              <a:t>Temperature Coefficient Percent Efficiency/(Panel Temp-25): -.41% </a:t>
            </a:r>
          </a:p>
          <a:p>
            <a:r>
              <a:rPr lang="en-US" sz="2000" dirty="0"/>
              <a:t>Other Wiring Losses: 2.9%</a:t>
            </a:r>
          </a:p>
          <a:p>
            <a:r>
              <a:rPr lang="en-US" sz="2000" dirty="0"/>
              <a:t>AC to DC ratio: 80%</a:t>
            </a:r>
          </a:p>
          <a:p>
            <a:r>
              <a:rPr lang="en-US" sz="2000" dirty="0"/>
              <a:t>Inverter Losses: 3%</a:t>
            </a:r>
          </a:p>
          <a:p>
            <a:endParaRPr lang="en-US" sz="2000" dirty="0"/>
          </a:p>
          <a:p>
            <a:endParaRPr lang="en-US" sz="2000" dirty="0"/>
          </a:p>
        </p:txBody>
      </p:sp>
      <p:sp>
        <p:nvSpPr>
          <p:cNvPr id="4" name="TextBox 3">
            <a:extLst>
              <a:ext uri="{FF2B5EF4-FFF2-40B4-BE49-F238E27FC236}">
                <a16:creationId xmlns:a16="http://schemas.microsoft.com/office/drawing/2014/main" id="{6BA107C9-E115-DF08-762D-662470BED0C5}"/>
              </a:ext>
            </a:extLst>
          </p:cNvPr>
          <p:cNvSpPr txBox="1"/>
          <p:nvPr/>
        </p:nvSpPr>
        <p:spPr>
          <a:xfrm>
            <a:off x="4164496" y="3334578"/>
            <a:ext cx="3761961" cy="1477328"/>
          </a:xfrm>
          <a:prstGeom prst="rect">
            <a:avLst/>
          </a:prstGeom>
          <a:solidFill>
            <a:srgbClr val="FFFF00"/>
          </a:solidFill>
        </p:spPr>
        <p:txBody>
          <a:bodyPr wrap="square" rtlCol="0">
            <a:spAutoFit/>
          </a:bodyPr>
          <a:lstStyle/>
          <a:p>
            <a:r>
              <a:rPr lang="en-US" dirty="0"/>
              <a:t>Exercise – play around with 3% temperature adjustment, loss ratio and the temperature coefficient and be able to question the PR of the developer.</a:t>
            </a:r>
          </a:p>
        </p:txBody>
      </p:sp>
    </p:spTree>
    <p:extLst>
      <p:ext uri="{BB962C8B-B14F-4D97-AF65-F5344CB8AC3E}">
        <p14:creationId xmlns:p14="http://schemas.microsoft.com/office/powerpoint/2010/main" val="22360692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D0023-D255-B2FC-A6D1-D7883575A2E1}"/>
              </a:ext>
            </a:extLst>
          </p:cNvPr>
          <p:cNvSpPr>
            <a:spLocks noGrp="1"/>
          </p:cNvSpPr>
          <p:nvPr>
            <p:ph type="ctrTitle"/>
          </p:nvPr>
        </p:nvSpPr>
        <p:spPr>
          <a:xfrm>
            <a:off x="597728" y="2308043"/>
            <a:ext cx="5586504" cy="2100327"/>
          </a:xfrm>
        </p:spPr>
        <p:txBody>
          <a:bodyPr/>
          <a:lstStyle/>
          <a:p>
            <a:r>
              <a:rPr lang="en-US" dirty="0"/>
              <a:t>Technical Analysis: Wind - Details</a:t>
            </a:r>
          </a:p>
        </p:txBody>
      </p:sp>
    </p:spTree>
    <p:extLst>
      <p:ext uri="{BB962C8B-B14F-4D97-AF65-F5344CB8AC3E}">
        <p14:creationId xmlns:p14="http://schemas.microsoft.com/office/powerpoint/2010/main" val="4187374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5294-C3BA-B903-379D-B6CAE2DB41E1}"/>
              </a:ext>
            </a:extLst>
          </p:cNvPr>
          <p:cNvSpPr>
            <a:spLocks noGrp="1"/>
          </p:cNvSpPr>
          <p:nvPr>
            <p:ph type="title"/>
          </p:nvPr>
        </p:nvSpPr>
        <p:spPr/>
        <p:txBody>
          <a:bodyPr/>
          <a:lstStyle/>
          <a:p>
            <a:r>
              <a:rPr lang="en-US" dirty="0"/>
              <a:t>Global Wind Atlas</a:t>
            </a:r>
          </a:p>
        </p:txBody>
      </p:sp>
      <p:sp>
        <p:nvSpPr>
          <p:cNvPr id="4" name="Content Placeholder 3">
            <a:extLst>
              <a:ext uri="{FF2B5EF4-FFF2-40B4-BE49-F238E27FC236}">
                <a16:creationId xmlns:a16="http://schemas.microsoft.com/office/drawing/2014/main" id="{BF24E3A4-ED84-053B-4E39-5844B9369269}"/>
              </a:ext>
            </a:extLst>
          </p:cNvPr>
          <p:cNvSpPr>
            <a:spLocks noGrp="1"/>
          </p:cNvSpPr>
          <p:nvPr>
            <p:ph idx="1"/>
          </p:nvPr>
        </p:nvSpPr>
        <p:spPr/>
        <p:txBody>
          <a:bodyPr/>
          <a:lstStyle/>
          <a:p>
            <a:r>
              <a:rPr lang="en-US" dirty="0"/>
              <a:t>Difficult to work with and controversial.</a:t>
            </a:r>
          </a:p>
          <a:p>
            <a:r>
              <a:rPr lang="en-US" dirty="0"/>
              <a:t>See the average annual wind speeds</a:t>
            </a:r>
          </a:p>
          <a:p>
            <a:endParaRPr lang="en-US" dirty="0"/>
          </a:p>
        </p:txBody>
      </p:sp>
      <p:pic>
        <p:nvPicPr>
          <p:cNvPr id="7" name="Picture 6">
            <a:extLst>
              <a:ext uri="{FF2B5EF4-FFF2-40B4-BE49-F238E27FC236}">
                <a16:creationId xmlns:a16="http://schemas.microsoft.com/office/drawing/2014/main" id="{85AF5799-1590-7FEE-8F9C-D2360AADD5B5}"/>
              </a:ext>
            </a:extLst>
          </p:cNvPr>
          <p:cNvPicPr>
            <a:picLocks noChangeAspect="1"/>
          </p:cNvPicPr>
          <p:nvPr/>
        </p:nvPicPr>
        <p:blipFill>
          <a:blip r:embed="rId2"/>
          <a:stretch>
            <a:fillRect/>
          </a:stretch>
        </p:blipFill>
        <p:spPr>
          <a:xfrm>
            <a:off x="2372627" y="2109925"/>
            <a:ext cx="4801258" cy="3985382"/>
          </a:xfrm>
          <a:prstGeom prst="rect">
            <a:avLst/>
          </a:prstGeom>
        </p:spPr>
      </p:pic>
    </p:spTree>
    <p:extLst>
      <p:ext uri="{BB962C8B-B14F-4D97-AF65-F5344CB8AC3E}">
        <p14:creationId xmlns:p14="http://schemas.microsoft.com/office/powerpoint/2010/main" val="38900104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76A0E-0CEE-5516-8917-B4B69FE99790}"/>
              </a:ext>
            </a:extLst>
          </p:cNvPr>
          <p:cNvSpPr>
            <a:spLocks noGrp="1"/>
          </p:cNvSpPr>
          <p:nvPr>
            <p:ph type="title"/>
          </p:nvPr>
        </p:nvSpPr>
        <p:spPr/>
        <p:txBody>
          <a:bodyPr/>
          <a:lstStyle/>
          <a:p>
            <a:r>
              <a:rPr lang="en-US" dirty="0"/>
              <a:t>Solar and Wind in Oman (Wind is Offshore)</a:t>
            </a:r>
          </a:p>
        </p:txBody>
      </p:sp>
      <p:sp>
        <p:nvSpPr>
          <p:cNvPr id="3" name="Content Placeholder 2">
            <a:extLst>
              <a:ext uri="{FF2B5EF4-FFF2-40B4-BE49-F238E27FC236}">
                <a16:creationId xmlns:a16="http://schemas.microsoft.com/office/drawing/2014/main" id="{EE40ED99-0153-6B10-F5D0-FF5DD25E8A82}"/>
              </a:ext>
            </a:extLst>
          </p:cNvPr>
          <p:cNvSpPr>
            <a:spLocks noGrp="1"/>
          </p:cNvSpPr>
          <p:nvPr>
            <p:ph idx="1"/>
          </p:nvPr>
        </p:nvSpPr>
        <p:spPr>
          <a:xfrm>
            <a:off x="89452" y="1199735"/>
            <a:ext cx="1449309" cy="4738895"/>
          </a:xfrm>
        </p:spPr>
        <p:txBody>
          <a:bodyPr/>
          <a:lstStyle/>
          <a:p>
            <a:pPr algn="l"/>
            <a:r>
              <a:rPr lang="en-US" dirty="0"/>
              <a:t>More changes without constant pattern for wind</a:t>
            </a:r>
          </a:p>
          <a:p>
            <a:pPr algn="l"/>
            <a:r>
              <a:rPr lang="en-US" dirty="0"/>
              <a:t>Go to the single year file to work with the data.</a:t>
            </a:r>
          </a:p>
        </p:txBody>
      </p:sp>
      <p:sp>
        <p:nvSpPr>
          <p:cNvPr id="4" name="Slide Number Placeholder 3">
            <a:extLst>
              <a:ext uri="{FF2B5EF4-FFF2-40B4-BE49-F238E27FC236}">
                <a16:creationId xmlns:a16="http://schemas.microsoft.com/office/drawing/2014/main" id="{B0BFC51E-9BA4-FF54-89C2-6FB415751017}"/>
              </a:ext>
            </a:extLst>
          </p:cNvPr>
          <p:cNvSpPr>
            <a:spLocks noGrp="1"/>
          </p:cNvSpPr>
          <p:nvPr>
            <p:ph type="sldNum" sz="quarter" idx="12"/>
          </p:nvPr>
        </p:nvSpPr>
        <p:spPr/>
        <p:txBody>
          <a:bodyPr/>
          <a:lstStyle/>
          <a:p>
            <a:fld id="{EB241CD2-1E45-42A3-B213-66A034DF9A3B}" type="slidenum">
              <a:rPr lang="en-GB" smtClean="0"/>
              <a:t>76</a:t>
            </a:fld>
            <a:endParaRPr lang="en-GB" dirty="0"/>
          </a:p>
        </p:txBody>
      </p:sp>
      <p:pic>
        <p:nvPicPr>
          <p:cNvPr id="9" name="Picture 8">
            <a:extLst>
              <a:ext uri="{FF2B5EF4-FFF2-40B4-BE49-F238E27FC236}">
                <a16:creationId xmlns:a16="http://schemas.microsoft.com/office/drawing/2014/main" id="{AA6F34A6-7830-3E0F-69BE-841D36CEA6CF}"/>
              </a:ext>
            </a:extLst>
          </p:cNvPr>
          <p:cNvPicPr>
            <a:picLocks noChangeAspect="1"/>
          </p:cNvPicPr>
          <p:nvPr/>
        </p:nvPicPr>
        <p:blipFill>
          <a:blip r:embed="rId2"/>
          <a:stretch>
            <a:fillRect/>
          </a:stretch>
        </p:blipFill>
        <p:spPr>
          <a:xfrm>
            <a:off x="1646767" y="1406387"/>
            <a:ext cx="7323297" cy="5344027"/>
          </a:xfrm>
          <a:prstGeom prst="rect">
            <a:avLst/>
          </a:prstGeom>
        </p:spPr>
      </p:pic>
      <p:sp>
        <p:nvSpPr>
          <p:cNvPr id="5" name="TextBox 4">
            <a:extLst>
              <a:ext uri="{FF2B5EF4-FFF2-40B4-BE49-F238E27FC236}">
                <a16:creationId xmlns:a16="http://schemas.microsoft.com/office/drawing/2014/main" id="{0911A382-F19C-8055-A52B-A4C983838E3D}"/>
              </a:ext>
            </a:extLst>
          </p:cNvPr>
          <p:cNvSpPr txBox="1"/>
          <p:nvPr/>
        </p:nvSpPr>
        <p:spPr>
          <a:xfrm>
            <a:off x="2115671" y="1199735"/>
            <a:ext cx="2366682" cy="1200329"/>
          </a:xfrm>
          <a:prstGeom prst="rect">
            <a:avLst/>
          </a:prstGeom>
          <a:solidFill>
            <a:srgbClr val="FFFF00"/>
          </a:solidFill>
        </p:spPr>
        <p:txBody>
          <a:bodyPr wrap="square" rtlCol="0">
            <a:spAutoFit/>
          </a:bodyPr>
          <a:lstStyle/>
          <a:p>
            <a:r>
              <a:rPr lang="en-US" dirty="0"/>
              <a:t>The dream would be that there is a negative correlation between wind and solar</a:t>
            </a:r>
          </a:p>
        </p:txBody>
      </p:sp>
    </p:spTree>
    <p:extLst>
      <p:ext uri="{BB962C8B-B14F-4D97-AF65-F5344CB8AC3E}">
        <p14:creationId xmlns:p14="http://schemas.microsoft.com/office/powerpoint/2010/main" val="1138625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39669-4381-4EDA-919F-F1294B8B19D9}"/>
              </a:ext>
            </a:extLst>
          </p:cNvPr>
          <p:cNvSpPr>
            <a:spLocks noGrp="1"/>
          </p:cNvSpPr>
          <p:nvPr>
            <p:ph type="title"/>
          </p:nvPr>
        </p:nvSpPr>
        <p:spPr/>
        <p:txBody>
          <a:bodyPr/>
          <a:lstStyle/>
          <a:p>
            <a:r>
              <a:rPr lang="en-US" dirty="0"/>
              <a:t>Offshore Wind in Pacific</a:t>
            </a:r>
          </a:p>
        </p:txBody>
      </p:sp>
      <p:sp>
        <p:nvSpPr>
          <p:cNvPr id="3" name="Content Placeholder 2">
            <a:extLst>
              <a:ext uri="{FF2B5EF4-FFF2-40B4-BE49-F238E27FC236}">
                <a16:creationId xmlns:a16="http://schemas.microsoft.com/office/drawing/2014/main" id="{CD4FB910-7C73-ECD6-9FDE-4FA42A1566DB}"/>
              </a:ext>
            </a:extLst>
          </p:cNvPr>
          <p:cNvSpPr>
            <a:spLocks noGrp="1"/>
          </p:cNvSpPr>
          <p:nvPr>
            <p:ph idx="1"/>
          </p:nvPr>
        </p:nvSpPr>
        <p:spPr/>
        <p:txBody>
          <a:bodyPr/>
          <a:lstStyle/>
          <a:p>
            <a:r>
              <a:rPr lang="en-US" dirty="0"/>
              <a:t>Off-shore depth</a:t>
            </a:r>
          </a:p>
        </p:txBody>
      </p:sp>
      <p:pic>
        <p:nvPicPr>
          <p:cNvPr id="5" name="Picture 4">
            <a:extLst>
              <a:ext uri="{FF2B5EF4-FFF2-40B4-BE49-F238E27FC236}">
                <a16:creationId xmlns:a16="http://schemas.microsoft.com/office/drawing/2014/main" id="{2C11470E-6C18-9FBC-8CC9-9ACB2DAB221C}"/>
              </a:ext>
            </a:extLst>
          </p:cNvPr>
          <p:cNvPicPr>
            <a:picLocks noChangeAspect="1"/>
          </p:cNvPicPr>
          <p:nvPr/>
        </p:nvPicPr>
        <p:blipFill>
          <a:blip r:embed="rId2"/>
          <a:stretch>
            <a:fillRect/>
          </a:stretch>
        </p:blipFill>
        <p:spPr>
          <a:xfrm>
            <a:off x="381000" y="1600200"/>
            <a:ext cx="8001000" cy="4555730"/>
          </a:xfrm>
          <a:prstGeom prst="rect">
            <a:avLst/>
          </a:prstGeom>
        </p:spPr>
      </p:pic>
    </p:spTree>
    <p:extLst>
      <p:ext uri="{BB962C8B-B14F-4D97-AF65-F5344CB8AC3E}">
        <p14:creationId xmlns:p14="http://schemas.microsoft.com/office/powerpoint/2010/main" val="37408775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B8C13-0498-62C9-33A4-FB1C36BE449B}"/>
              </a:ext>
            </a:extLst>
          </p:cNvPr>
          <p:cNvSpPr>
            <a:spLocks noGrp="1"/>
          </p:cNvSpPr>
          <p:nvPr>
            <p:ph type="title"/>
          </p:nvPr>
        </p:nvSpPr>
        <p:spPr/>
        <p:txBody>
          <a:bodyPr/>
          <a:lstStyle/>
          <a:p>
            <a:r>
              <a:rPr lang="en-US" dirty="0"/>
              <a:t>Met Mast off-shore</a:t>
            </a:r>
          </a:p>
        </p:txBody>
      </p:sp>
      <p:sp>
        <p:nvSpPr>
          <p:cNvPr id="3" name="Content Placeholder 2">
            <a:extLst>
              <a:ext uri="{FF2B5EF4-FFF2-40B4-BE49-F238E27FC236}">
                <a16:creationId xmlns:a16="http://schemas.microsoft.com/office/drawing/2014/main" id="{192F3769-FCFB-9C77-725F-12CB3FE0048A}"/>
              </a:ext>
            </a:extLst>
          </p:cNvPr>
          <p:cNvSpPr>
            <a:spLocks noGrp="1"/>
          </p:cNvSpPr>
          <p:nvPr>
            <p:ph idx="1"/>
          </p:nvPr>
        </p:nvSpPr>
        <p:spPr/>
        <p:txBody>
          <a:bodyPr/>
          <a:lstStyle/>
          <a:p>
            <a:r>
              <a:rPr lang="en-US" dirty="0"/>
              <a:t>Need to acquire local wind speeds</a:t>
            </a:r>
          </a:p>
          <a:p>
            <a:r>
              <a:rPr lang="en-US" dirty="0"/>
              <a:t>Cannot do this for multiple years</a:t>
            </a:r>
          </a:p>
        </p:txBody>
      </p:sp>
      <p:pic>
        <p:nvPicPr>
          <p:cNvPr id="5" name="Picture 4">
            <a:extLst>
              <a:ext uri="{FF2B5EF4-FFF2-40B4-BE49-F238E27FC236}">
                <a16:creationId xmlns:a16="http://schemas.microsoft.com/office/drawing/2014/main" id="{5F7D5A3F-3141-0C6B-29D1-AC78154C3564}"/>
              </a:ext>
            </a:extLst>
          </p:cNvPr>
          <p:cNvPicPr>
            <a:picLocks noChangeAspect="1"/>
          </p:cNvPicPr>
          <p:nvPr/>
        </p:nvPicPr>
        <p:blipFill>
          <a:blip r:embed="rId2"/>
          <a:stretch>
            <a:fillRect/>
          </a:stretch>
        </p:blipFill>
        <p:spPr>
          <a:xfrm>
            <a:off x="4057650" y="801884"/>
            <a:ext cx="5086350" cy="5962650"/>
          </a:xfrm>
          <a:prstGeom prst="rect">
            <a:avLst/>
          </a:prstGeom>
        </p:spPr>
      </p:pic>
    </p:spTree>
    <p:extLst>
      <p:ext uri="{BB962C8B-B14F-4D97-AF65-F5344CB8AC3E}">
        <p14:creationId xmlns:p14="http://schemas.microsoft.com/office/powerpoint/2010/main" val="29112924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BB50C-7B24-8576-B355-31F49B63F11A}"/>
              </a:ext>
            </a:extLst>
          </p:cNvPr>
          <p:cNvSpPr>
            <a:spLocks noGrp="1"/>
          </p:cNvSpPr>
          <p:nvPr>
            <p:ph type="title"/>
          </p:nvPr>
        </p:nvSpPr>
        <p:spPr/>
        <p:txBody>
          <a:bodyPr/>
          <a:lstStyle/>
          <a:p>
            <a:r>
              <a:rPr lang="en-US" dirty="0"/>
              <a:t>Wind Capacity Factor and Production</a:t>
            </a:r>
          </a:p>
        </p:txBody>
      </p:sp>
      <p:sp>
        <p:nvSpPr>
          <p:cNvPr id="3" name="Content Placeholder 2">
            <a:extLst>
              <a:ext uri="{FF2B5EF4-FFF2-40B4-BE49-F238E27FC236}">
                <a16:creationId xmlns:a16="http://schemas.microsoft.com/office/drawing/2014/main" id="{454B1070-2649-6B6C-A982-11B48BAB74B7}"/>
              </a:ext>
            </a:extLst>
          </p:cNvPr>
          <p:cNvSpPr>
            <a:spLocks noGrp="1"/>
          </p:cNvSpPr>
          <p:nvPr>
            <p:ph idx="1"/>
          </p:nvPr>
        </p:nvSpPr>
        <p:spPr/>
        <p:txBody>
          <a:bodyPr>
            <a:normAutofit/>
          </a:bodyPr>
          <a:lstStyle/>
          <a:p>
            <a:pPr algn="l"/>
            <a:r>
              <a:rPr lang="en-US" sz="2400" dirty="0"/>
              <a:t>Compute wind at higher heights using wind shear</a:t>
            </a:r>
          </a:p>
          <a:p>
            <a:pPr algn="l"/>
            <a:r>
              <a:rPr lang="en-US" sz="2400" dirty="0"/>
              <a:t>Combine the wind after wind shear with the power curve for capacity factor</a:t>
            </a:r>
          </a:p>
          <a:p>
            <a:pPr algn="l"/>
            <a:r>
              <a:rPr lang="en-US" sz="2400" dirty="0"/>
              <a:t>Multiply the capacity factor by the assumed capacity to calculate generation</a:t>
            </a:r>
          </a:p>
          <a:p>
            <a:pPr algn="l"/>
            <a:r>
              <a:rPr lang="en-US" sz="2400" dirty="0"/>
              <a:t>Adjust the generation for losses from wake effect etc.</a:t>
            </a:r>
          </a:p>
          <a:p>
            <a:pPr algn="l"/>
            <a:endParaRPr lang="en-US" sz="2400" dirty="0"/>
          </a:p>
        </p:txBody>
      </p:sp>
    </p:spTree>
    <p:extLst>
      <p:ext uri="{BB962C8B-B14F-4D97-AF65-F5344CB8AC3E}">
        <p14:creationId xmlns:p14="http://schemas.microsoft.com/office/powerpoint/2010/main" val="1784008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28033-C0F8-3016-068A-9EFFAC92BFB0}"/>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C86B8312-62B8-74B3-1CE0-250F51660C9F}"/>
              </a:ext>
            </a:extLst>
          </p:cNvPr>
          <p:cNvSpPr>
            <a:spLocks noGrp="1"/>
          </p:cNvSpPr>
          <p:nvPr>
            <p:ph idx="1"/>
          </p:nvPr>
        </p:nvSpPr>
        <p:spPr/>
        <p:txBody>
          <a:bodyPr>
            <a:normAutofit fontScale="92500" lnSpcReduction="10000"/>
          </a:bodyPr>
          <a:lstStyle/>
          <a:p>
            <a:pPr lvl="0" algn="l"/>
            <a:r>
              <a:rPr lang="en-GB" sz="1600" dirty="0"/>
              <a:t>Incorporate storage and battery analysis in analysis of renewable energy from an energy storage perspective and from an ancillary service point of view</a:t>
            </a:r>
            <a:endParaRPr lang="en-US" sz="1600" dirty="0"/>
          </a:p>
          <a:p>
            <a:pPr lvl="0" algn="l"/>
            <a:r>
              <a:rPr lang="en-GB" sz="1600" dirty="0"/>
              <a:t>Learn practical tools to analyse renewable energy including efficient tools to work with wind, hydro and solar data:</a:t>
            </a:r>
            <a:endParaRPr lang="en-US" sz="1600" dirty="0"/>
          </a:p>
          <a:p>
            <a:pPr lvl="1" algn="l"/>
            <a:r>
              <a:rPr lang="en-GB" sz="1400" dirty="0"/>
              <a:t>Creating flexible scenario and sensitivity analysis to evaluate resource risk, construction risk, O&amp;M risk and debt structuring</a:t>
            </a:r>
            <a:endParaRPr lang="en-US" sz="1400" dirty="0"/>
          </a:p>
          <a:p>
            <a:pPr lvl="1" algn="l"/>
            <a:r>
              <a:rPr lang="en-GB" sz="1400" dirty="0"/>
              <a:t>Developing techniques to resolve circular references related to funding debt and sculpting debt without copy and paste macros</a:t>
            </a:r>
            <a:endParaRPr lang="en-US" sz="1400" dirty="0"/>
          </a:p>
          <a:p>
            <a:pPr lvl="0" algn="l"/>
            <a:r>
              <a:rPr lang="en-GB" sz="1600" dirty="0"/>
              <a:t>Identify the implications of project finance features in the context of renewable energy (sculpting, debt funding, debt size, DSCR, DSRA, debt tenor, re-financing) on costs and equity returns from renewable energy</a:t>
            </a:r>
            <a:endParaRPr lang="en-US" sz="1600" dirty="0"/>
          </a:p>
          <a:p>
            <a:pPr lvl="0" algn="l"/>
            <a:r>
              <a:rPr lang="en-GB" sz="1600" dirty="0"/>
              <a:t>Develop efficient ways to quickly compute the levelised electricity cost of different technologies using carrying charge factors and alternative financial models</a:t>
            </a:r>
            <a:endParaRPr lang="en-US" sz="1600" dirty="0"/>
          </a:p>
          <a:p>
            <a:pPr lvl="0" algn="l"/>
            <a:r>
              <a:rPr lang="en-GB" sz="1600" dirty="0"/>
              <a:t>Work through resource assessments and compute probability of achieving different levels of production (P90, P75 etc.) using hands-on exercises for different types of projects in order to effectively review consulting studies</a:t>
            </a:r>
            <a:endParaRPr lang="en-US" sz="1600" dirty="0"/>
          </a:p>
          <a:p>
            <a:pPr lvl="0" algn="l"/>
            <a:r>
              <a:rPr lang="en-GB" sz="1600" dirty="0"/>
              <a:t>Create flexible and transparent financial models of renewable energy from A-Z that incorporate resource risk, financing structure, tax treatments, alternative pricing policies and other factors.</a:t>
            </a:r>
            <a:endParaRPr lang="en-US" sz="1600" dirty="0"/>
          </a:p>
          <a:p>
            <a:pPr lvl="0" algn="l"/>
            <a:r>
              <a:rPr lang="en-GB" sz="1600" dirty="0"/>
              <a:t>Evaluate the economics of renewable energy (including ancillary services) in the context of merchant markets and review the structure of corporate PPA contracts</a:t>
            </a:r>
            <a:endParaRPr lang="en-US" sz="1600" dirty="0"/>
          </a:p>
          <a:p>
            <a:endParaRPr lang="en-US" dirty="0"/>
          </a:p>
        </p:txBody>
      </p:sp>
      <p:sp>
        <p:nvSpPr>
          <p:cNvPr id="4" name="Slide Number Placeholder 3">
            <a:extLst>
              <a:ext uri="{FF2B5EF4-FFF2-40B4-BE49-F238E27FC236}">
                <a16:creationId xmlns:a16="http://schemas.microsoft.com/office/drawing/2014/main" id="{26394B30-AF6E-FB45-83C0-AE0DE113B1C7}"/>
              </a:ext>
            </a:extLst>
          </p:cNvPr>
          <p:cNvSpPr>
            <a:spLocks noGrp="1"/>
          </p:cNvSpPr>
          <p:nvPr>
            <p:ph type="sldNum" sz="quarter" idx="12"/>
          </p:nvPr>
        </p:nvSpPr>
        <p:spPr/>
        <p:txBody>
          <a:bodyPr/>
          <a:lstStyle/>
          <a:p>
            <a:fld id="{EB241CD2-1E45-42A3-B213-66A034DF9A3B}" type="slidenum">
              <a:rPr lang="en-GB" smtClean="0"/>
              <a:t>8</a:t>
            </a:fld>
            <a:endParaRPr lang="en-GB" dirty="0"/>
          </a:p>
        </p:txBody>
      </p:sp>
    </p:spTree>
    <p:extLst>
      <p:ext uri="{BB962C8B-B14F-4D97-AF65-F5344CB8AC3E}">
        <p14:creationId xmlns:p14="http://schemas.microsoft.com/office/powerpoint/2010/main" val="10308922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9C2F8-6E09-4593-898B-DF068197F27E}"/>
              </a:ext>
            </a:extLst>
          </p:cNvPr>
          <p:cNvSpPr>
            <a:spLocks noGrp="1"/>
          </p:cNvSpPr>
          <p:nvPr>
            <p:ph type="title"/>
          </p:nvPr>
        </p:nvSpPr>
        <p:spPr/>
        <p:txBody>
          <a:bodyPr>
            <a:normAutofit fontScale="90000"/>
          </a:bodyPr>
          <a:lstStyle/>
          <a:p>
            <a:r>
              <a:rPr lang="en-US" dirty="0"/>
              <a:t>Relationship between Resource (Wind or Solar) and Energy Output – Understand Power Curve</a:t>
            </a:r>
          </a:p>
        </p:txBody>
      </p:sp>
      <p:pic>
        <p:nvPicPr>
          <p:cNvPr id="5" name="Content Placeholder 4">
            <a:extLst>
              <a:ext uri="{FF2B5EF4-FFF2-40B4-BE49-F238E27FC236}">
                <a16:creationId xmlns:a16="http://schemas.microsoft.com/office/drawing/2014/main" id="{0C796339-A732-49EB-8990-FE728AC96888}"/>
              </a:ext>
            </a:extLst>
          </p:cNvPr>
          <p:cNvPicPr>
            <a:picLocks noGrp="1" noChangeAspect="1"/>
          </p:cNvPicPr>
          <p:nvPr>
            <p:ph idx="1"/>
          </p:nvPr>
        </p:nvPicPr>
        <p:blipFill>
          <a:blip r:embed="rId2"/>
          <a:stretch>
            <a:fillRect/>
          </a:stretch>
        </p:blipFill>
        <p:spPr>
          <a:xfrm>
            <a:off x="298385" y="2279474"/>
            <a:ext cx="4065788" cy="3075163"/>
          </a:xfrm>
        </p:spPr>
      </p:pic>
      <p:sp>
        <p:nvSpPr>
          <p:cNvPr id="3" name="Text Placeholder 2">
            <a:extLst>
              <a:ext uri="{FF2B5EF4-FFF2-40B4-BE49-F238E27FC236}">
                <a16:creationId xmlns:a16="http://schemas.microsoft.com/office/drawing/2014/main" id="{15025360-AB89-4E6F-8D50-B0D7DC8BE3F0}"/>
              </a:ext>
            </a:extLst>
          </p:cNvPr>
          <p:cNvSpPr>
            <a:spLocks noGrp="1"/>
          </p:cNvSpPr>
          <p:nvPr>
            <p:ph type="body" sz="quarter" idx="4294967295"/>
          </p:nvPr>
        </p:nvSpPr>
        <p:spPr>
          <a:xfrm>
            <a:off x="248307" y="1358017"/>
            <a:ext cx="8470900" cy="4918075"/>
          </a:xfrm>
        </p:spPr>
        <p:txBody>
          <a:bodyPr/>
          <a:lstStyle/>
          <a:p>
            <a:r>
              <a:rPr lang="en-US" dirty="0"/>
              <a:t>Solar is Linear and Wind has Curve – Power Curve. The non-linear aspect of power curve is key to wind. Small differences in power curve can have big effects on wind production.</a:t>
            </a:r>
          </a:p>
        </p:txBody>
      </p:sp>
      <p:pic>
        <p:nvPicPr>
          <p:cNvPr id="4" name="Picture 3">
            <a:extLst>
              <a:ext uri="{FF2B5EF4-FFF2-40B4-BE49-F238E27FC236}">
                <a16:creationId xmlns:a16="http://schemas.microsoft.com/office/drawing/2014/main" id="{EEB0386A-28A7-4E42-890B-07493D167EDC}"/>
              </a:ext>
            </a:extLst>
          </p:cNvPr>
          <p:cNvPicPr>
            <a:picLocks noChangeAspect="1" noChangeArrowheads="1"/>
          </p:cNvPicPr>
          <p:nvPr/>
        </p:nvPicPr>
        <p:blipFill>
          <a:blip r:embed="rId3" cstate="print"/>
          <a:srcRect/>
          <a:stretch>
            <a:fillRect/>
          </a:stretch>
        </p:blipFill>
        <p:spPr bwMode="auto">
          <a:xfrm>
            <a:off x="4841506" y="2364981"/>
            <a:ext cx="4054187" cy="2864854"/>
          </a:xfrm>
          <a:prstGeom prst="rect">
            <a:avLst/>
          </a:prstGeom>
          <a:noFill/>
          <a:ln w="9525">
            <a:noFill/>
            <a:miter lim="800000"/>
            <a:headEnd/>
            <a:tailEnd/>
          </a:ln>
        </p:spPr>
      </p:pic>
    </p:spTree>
    <p:extLst>
      <p:ext uri="{BB962C8B-B14F-4D97-AF65-F5344CB8AC3E}">
        <p14:creationId xmlns:p14="http://schemas.microsoft.com/office/powerpoint/2010/main" val="21455353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38E5F-EDAD-5D9B-04E1-F761A0EFEDC7}"/>
              </a:ext>
            </a:extLst>
          </p:cNvPr>
          <p:cNvSpPr>
            <a:spLocks noGrp="1"/>
          </p:cNvSpPr>
          <p:nvPr>
            <p:ph type="title"/>
          </p:nvPr>
        </p:nvSpPr>
        <p:spPr/>
        <p:txBody>
          <a:bodyPr>
            <a:normAutofit fontScale="90000"/>
          </a:bodyPr>
          <a:lstStyle/>
          <a:p>
            <a:r>
              <a:rPr lang="en-US" dirty="0"/>
              <a:t>Power Curve Sample – Finding data from a website called “thewindpower.net”</a:t>
            </a:r>
          </a:p>
        </p:txBody>
      </p:sp>
      <p:pic>
        <p:nvPicPr>
          <p:cNvPr id="6" name="Content Placeholder 5">
            <a:extLst>
              <a:ext uri="{FF2B5EF4-FFF2-40B4-BE49-F238E27FC236}">
                <a16:creationId xmlns:a16="http://schemas.microsoft.com/office/drawing/2014/main" id="{C81875F4-6D8A-8B13-4DEC-3A551BDFEB12}"/>
              </a:ext>
            </a:extLst>
          </p:cNvPr>
          <p:cNvPicPr>
            <a:picLocks noGrp="1" noChangeAspect="1"/>
          </p:cNvPicPr>
          <p:nvPr>
            <p:ph idx="1"/>
          </p:nvPr>
        </p:nvPicPr>
        <p:blipFill>
          <a:blip r:embed="rId2"/>
          <a:stretch>
            <a:fillRect/>
          </a:stretch>
        </p:blipFill>
        <p:spPr>
          <a:xfrm>
            <a:off x="304800" y="1487434"/>
            <a:ext cx="8316913" cy="4137131"/>
          </a:xfrm>
          <a:prstGeom prst="rect">
            <a:avLst/>
          </a:prstGeom>
        </p:spPr>
      </p:pic>
      <p:sp>
        <p:nvSpPr>
          <p:cNvPr id="4" name="Slide Number Placeholder 3">
            <a:extLst>
              <a:ext uri="{FF2B5EF4-FFF2-40B4-BE49-F238E27FC236}">
                <a16:creationId xmlns:a16="http://schemas.microsoft.com/office/drawing/2014/main" id="{8B0231AB-69F8-1222-67E1-F30F621DD8EB}"/>
              </a:ext>
            </a:extLst>
          </p:cNvPr>
          <p:cNvSpPr>
            <a:spLocks noGrp="1"/>
          </p:cNvSpPr>
          <p:nvPr>
            <p:ph type="sldNum" sz="quarter" idx="12"/>
          </p:nvPr>
        </p:nvSpPr>
        <p:spPr/>
        <p:txBody>
          <a:bodyPr/>
          <a:lstStyle/>
          <a:p>
            <a:fld id="{EB241CD2-1E45-42A3-B213-66A034DF9A3B}" type="slidenum">
              <a:rPr lang="en-GB" smtClean="0"/>
              <a:t>81</a:t>
            </a:fld>
            <a:endParaRPr lang="en-GB" dirty="0"/>
          </a:p>
        </p:txBody>
      </p:sp>
    </p:spTree>
    <p:extLst>
      <p:ext uri="{BB962C8B-B14F-4D97-AF65-F5344CB8AC3E}">
        <p14:creationId xmlns:p14="http://schemas.microsoft.com/office/powerpoint/2010/main" val="42821167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D0F50-2822-C5FA-9319-109C64FF97F5}"/>
              </a:ext>
            </a:extLst>
          </p:cNvPr>
          <p:cNvSpPr>
            <a:spLocks noGrp="1"/>
          </p:cNvSpPr>
          <p:nvPr>
            <p:ph type="title"/>
          </p:nvPr>
        </p:nvSpPr>
        <p:spPr/>
        <p:txBody>
          <a:bodyPr/>
          <a:lstStyle/>
          <a:p>
            <a:r>
              <a:rPr lang="en-US" dirty="0"/>
              <a:t>Example of Different Power Curves</a:t>
            </a:r>
          </a:p>
        </p:txBody>
      </p:sp>
      <p:sp>
        <p:nvSpPr>
          <p:cNvPr id="3" name="Content Placeholder 2">
            <a:extLst>
              <a:ext uri="{FF2B5EF4-FFF2-40B4-BE49-F238E27FC236}">
                <a16:creationId xmlns:a16="http://schemas.microsoft.com/office/drawing/2014/main" id="{1920093C-4FDA-49E9-DDA0-498B309598F4}"/>
              </a:ext>
            </a:extLst>
          </p:cNvPr>
          <p:cNvSpPr>
            <a:spLocks noGrp="1"/>
          </p:cNvSpPr>
          <p:nvPr>
            <p:ph idx="1"/>
          </p:nvPr>
        </p:nvSpPr>
        <p:spPr/>
        <p:txBody>
          <a:bodyPr/>
          <a:lstStyle/>
          <a:p>
            <a:r>
              <a:rPr lang="en-US" dirty="0"/>
              <a:t>Wind Speed and Capacity. Use website www.thewindpower.com</a:t>
            </a:r>
          </a:p>
          <a:p>
            <a:endParaRPr lang="en-US" dirty="0"/>
          </a:p>
        </p:txBody>
      </p:sp>
      <p:sp>
        <p:nvSpPr>
          <p:cNvPr id="4" name="Slide Number Placeholder 3">
            <a:extLst>
              <a:ext uri="{FF2B5EF4-FFF2-40B4-BE49-F238E27FC236}">
                <a16:creationId xmlns:a16="http://schemas.microsoft.com/office/drawing/2014/main" id="{337E00B3-7AD2-1F86-700B-E119D276609B}"/>
              </a:ext>
            </a:extLst>
          </p:cNvPr>
          <p:cNvSpPr>
            <a:spLocks noGrp="1"/>
          </p:cNvSpPr>
          <p:nvPr>
            <p:ph type="sldNum" sz="quarter" idx="12"/>
          </p:nvPr>
        </p:nvSpPr>
        <p:spPr/>
        <p:txBody>
          <a:bodyPr/>
          <a:lstStyle/>
          <a:p>
            <a:fld id="{EB241CD2-1E45-42A3-B213-66A034DF9A3B}" type="slidenum">
              <a:rPr lang="en-GB" smtClean="0"/>
              <a:t>82</a:t>
            </a:fld>
            <a:endParaRPr lang="en-GB" dirty="0"/>
          </a:p>
        </p:txBody>
      </p:sp>
      <p:pic>
        <p:nvPicPr>
          <p:cNvPr id="6" name="Picture 5">
            <a:extLst>
              <a:ext uri="{FF2B5EF4-FFF2-40B4-BE49-F238E27FC236}">
                <a16:creationId xmlns:a16="http://schemas.microsoft.com/office/drawing/2014/main" id="{02FB5E50-9DB1-B492-B646-2951E39EF787}"/>
              </a:ext>
            </a:extLst>
          </p:cNvPr>
          <p:cNvPicPr>
            <a:picLocks noChangeAspect="1"/>
          </p:cNvPicPr>
          <p:nvPr/>
        </p:nvPicPr>
        <p:blipFill>
          <a:blip r:embed="rId2"/>
          <a:stretch>
            <a:fillRect/>
          </a:stretch>
        </p:blipFill>
        <p:spPr>
          <a:xfrm>
            <a:off x="304801" y="1616447"/>
            <a:ext cx="8316687" cy="4356664"/>
          </a:xfrm>
          <a:prstGeom prst="rect">
            <a:avLst/>
          </a:prstGeom>
        </p:spPr>
      </p:pic>
    </p:spTree>
    <p:extLst>
      <p:ext uri="{BB962C8B-B14F-4D97-AF65-F5344CB8AC3E}">
        <p14:creationId xmlns:p14="http://schemas.microsoft.com/office/powerpoint/2010/main" val="38372323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51D5C-EA75-D0E9-9C9D-4E0D13FD2021}"/>
              </a:ext>
            </a:extLst>
          </p:cNvPr>
          <p:cNvSpPr>
            <a:spLocks noGrp="1"/>
          </p:cNvSpPr>
          <p:nvPr>
            <p:ph type="title"/>
          </p:nvPr>
        </p:nvSpPr>
        <p:spPr/>
        <p:txBody>
          <a:bodyPr>
            <a:normAutofit fontScale="90000"/>
          </a:bodyPr>
          <a:lstStyle/>
          <a:p>
            <a:r>
              <a:rPr lang="en-US" dirty="0"/>
              <a:t>Power Curves Expressed as Percent of Capacity</a:t>
            </a:r>
          </a:p>
        </p:txBody>
      </p:sp>
      <p:sp>
        <p:nvSpPr>
          <p:cNvPr id="3" name="Content Placeholder 2">
            <a:extLst>
              <a:ext uri="{FF2B5EF4-FFF2-40B4-BE49-F238E27FC236}">
                <a16:creationId xmlns:a16="http://schemas.microsoft.com/office/drawing/2014/main" id="{B7E731F2-27B3-67AE-1CC6-4D3A2F7700BC}"/>
              </a:ext>
            </a:extLst>
          </p:cNvPr>
          <p:cNvSpPr>
            <a:spLocks noGrp="1"/>
          </p:cNvSpPr>
          <p:nvPr>
            <p:ph idx="1"/>
          </p:nvPr>
        </p:nvSpPr>
        <p:spPr/>
        <p:txBody>
          <a:bodyPr/>
          <a:lstStyle/>
          <a:p>
            <a:r>
              <a:rPr lang="en-US" dirty="0"/>
              <a:t>Different Power Curves have different cut-out speeds</a:t>
            </a:r>
          </a:p>
          <a:p>
            <a:r>
              <a:rPr lang="en-US" dirty="0"/>
              <a:t>Divide data in wind speed by the </a:t>
            </a:r>
            <a:r>
              <a:rPr lang="en-US" dirty="0" err="1"/>
              <a:t>capcity</a:t>
            </a:r>
            <a:endParaRPr lang="en-US" dirty="0"/>
          </a:p>
          <a:p>
            <a:endParaRPr lang="en-US" dirty="0"/>
          </a:p>
        </p:txBody>
      </p:sp>
      <p:sp>
        <p:nvSpPr>
          <p:cNvPr id="4" name="Slide Number Placeholder 3">
            <a:extLst>
              <a:ext uri="{FF2B5EF4-FFF2-40B4-BE49-F238E27FC236}">
                <a16:creationId xmlns:a16="http://schemas.microsoft.com/office/drawing/2014/main" id="{B705F655-5BDD-D48B-2230-BD2EE213D7B1}"/>
              </a:ext>
            </a:extLst>
          </p:cNvPr>
          <p:cNvSpPr>
            <a:spLocks noGrp="1"/>
          </p:cNvSpPr>
          <p:nvPr>
            <p:ph type="sldNum" sz="quarter" idx="12"/>
          </p:nvPr>
        </p:nvSpPr>
        <p:spPr/>
        <p:txBody>
          <a:bodyPr/>
          <a:lstStyle/>
          <a:p>
            <a:fld id="{EB241CD2-1E45-42A3-B213-66A034DF9A3B}" type="slidenum">
              <a:rPr lang="en-GB" smtClean="0"/>
              <a:t>83</a:t>
            </a:fld>
            <a:endParaRPr lang="en-GB" dirty="0"/>
          </a:p>
        </p:txBody>
      </p:sp>
      <p:pic>
        <p:nvPicPr>
          <p:cNvPr id="6" name="Picture 5">
            <a:extLst>
              <a:ext uri="{FF2B5EF4-FFF2-40B4-BE49-F238E27FC236}">
                <a16:creationId xmlns:a16="http://schemas.microsoft.com/office/drawing/2014/main" id="{5E84BF3A-FDE0-532B-60B4-C802A9638F74}"/>
              </a:ext>
            </a:extLst>
          </p:cNvPr>
          <p:cNvPicPr>
            <a:picLocks noChangeAspect="1"/>
          </p:cNvPicPr>
          <p:nvPr/>
        </p:nvPicPr>
        <p:blipFill>
          <a:blip r:embed="rId2"/>
          <a:stretch>
            <a:fillRect/>
          </a:stretch>
        </p:blipFill>
        <p:spPr>
          <a:xfrm>
            <a:off x="2281030" y="1803021"/>
            <a:ext cx="6862970" cy="4989980"/>
          </a:xfrm>
          <a:prstGeom prst="rect">
            <a:avLst/>
          </a:prstGeom>
        </p:spPr>
      </p:pic>
      <p:sp>
        <p:nvSpPr>
          <p:cNvPr id="7" name="TextBox 6">
            <a:extLst>
              <a:ext uri="{FF2B5EF4-FFF2-40B4-BE49-F238E27FC236}">
                <a16:creationId xmlns:a16="http://schemas.microsoft.com/office/drawing/2014/main" id="{A19979FF-D0C7-E71D-88C2-8771E4E3C0C7}"/>
              </a:ext>
            </a:extLst>
          </p:cNvPr>
          <p:cNvSpPr txBox="1"/>
          <p:nvPr/>
        </p:nvSpPr>
        <p:spPr>
          <a:xfrm>
            <a:off x="200025" y="2047461"/>
            <a:ext cx="1757984" cy="3693319"/>
          </a:xfrm>
          <a:prstGeom prst="rect">
            <a:avLst/>
          </a:prstGeom>
          <a:solidFill>
            <a:srgbClr val="FFFF00"/>
          </a:solidFill>
        </p:spPr>
        <p:txBody>
          <a:bodyPr wrap="square" rtlCol="0">
            <a:spAutoFit/>
          </a:bodyPr>
          <a:lstStyle/>
          <a:p>
            <a:r>
              <a:rPr lang="en-US" dirty="0"/>
              <a:t>Express as a percent of capacity because cost is expressed in USD per kW of capacity</a:t>
            </a:r>
          </a:p>
          <a:p>
            <a:endParaRPr lang="en-US" dirty="0"/>
          </a:p>
          <a:p>
            <a:r>
              <a:rPr lang="en-US" dirty="0"/>
              <a:t>Should pay more per kW of capacity if the power curve is higher</a:t>
            </a:r>
          </a:p>
        </p:txBody>
      </p:sp>
    </p:spTree>
    <p:extLst>
      <p:ext uri="{BB962C8B-B14F-4D97-AF65-F5344CB8AC3E}">
        <p14:creationId xmlns:p14="http://schemas.microsoft.com/office/powerpoint/2010/main" val="7811097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B90B-5E32-1064-C03F-519A6253D4DE}"/>
              </a:ext>
            </a:extLst>
          </p:cNvPr>
          <p:cNvSpPr>
            <a:spLocks noGrp="1"/>
          </p:cNvSpPr>
          <p:nvPr>
            <p:ph type="title"/>
          </p:nvPr>
        </p:nvSpPr>
        <p:spPr/>
        <p:txBody>
          <a:bodyPr/>
          <a:lstStyle/>
          <a:p>
            <a:r>
              <a:rPr lang="en-US" dirty="0"/>
              <a:t>Selected Power Curves</a:t>
            </a:r>
          </a:p>
        </p:txBody>
      </p:sp>
      <p:sp>
        <p:nvSpPr>
          <p:cNvPr id="3" name="Content Placeholder 2">
            <a:extLst>
              <a:ext uri="{FF2B5EF4-FFF2-40B4-BE49-F238E27FC236}">
                <a16:creationId xmlns:a16="http://schemas.microsoft.com/office/drawing/2014/main" id="{3704194B-77E3-04E5-78E1-131B7DB02B0D}"/>
              </a:ext>
            </a:extLst>
          </p:cNvPr>
          <p:cNvSpPr>
            <a:spLocks noGrp="1"/>
          </p:cNvSpPr>
          <p:nvPr>
            <p:ph idx="1"/>
          </p:nvPr>
        </p:nvSpPr>
        <p:spPr/>
        <p:txBody>
          <a:bodyPr/>
          <a:lstStyle/>
          <a:p>
            <a:r>
              <a:rPr lang="en-US" dirty="0"/>
              <a:t>Can be a large difference in power curves – best depends on wind speed</a:t>
            </a:r>
          </a:p>
          <a:p>
            <a:endParaRPr lang="en-US" dirty="0"/>
          </a:p>
        </p:txBody>
      </p:sp>
      <p:sp>
        <p:nvSpPr>
          <p:cNvPr id="4" name="Slide Number Placeholder 3">
            <a:extLst>
              <a:ext uri="{FF2B5EF4-FFF2-40B4-BE49-F238E27FC236}">
                <a16:creationId xmlns:a16="http://schemas.microsoft.com/office/drawing/2014/main" id="{7B0CF2C5-D8AF-A5A4-99AD-2F628147F730}"/>
              </a:ext>
            </a:extLst>
          </p:cNvPr>
          <p:cNvSpPr>
            <a:spLocks noGrp="1"/>
          </p:cNvSpPr>
          <p:nvPr>
            <p:ph type="sldNum" sz="quarter" idx="12"/>
          </p:nvPr>
        </p:nvSpPr>
        <p:spPr/>
        <p:txBody>
          <a:bodyPr/>
          <a:lstStyle/>
          <a:p>
            <a:fld id="{EB241CD2-1E45-42A3-B213-66A034DF9A3B}" type="slidenum">
              <a:rPr lang="en-GB" smtClean="0"/>
              <a:t>84</a:t>
            </a:fld>
            <a:endParaRPr lang="en-GB" dirty="0"/>
          </a:p>
        </p:txBody>
      </p:sp>
      <p:pic>
        <p:nvPicPr>
          <p:cNvPr id="6" name="Picture 5">
            <a:extLst>
              <a:ext uri="{FF2B5EF4-FFF2-40B4-BE49-F238E27FC236}">
                <a16:creationId xmlns:a16="http://schemas.microsoft.com/office/drawing/2014/main" id="{23F35EAF-288D-6B20-0FB4-47D04FDB3A89}"/>
              </a:ext>
            </a:extLst>
          </p:cNvPr>
          <p:cNvPicPr>
            <a:picLocks noChangeAspect="1"/>
          </p:cNvPicPr>
          <p:nvPr/>
        </p:nvPicPr>
        <p:blipFill>
          <a:blip r:embed="rId2"/>
          <a:stretch>
            <a:fillRect/>
          </a:stretch>
        </p:blipFill>
        <p:spPr>
          <a:xfrm>
            <a:off x="2131942" y="1633958"/>
            <a:ext cx="7012057" cy="5158460"/>
          </a:xfrm>
          <a:prstGeom prst="rect">
            <a:avLst/>
          </a:prstGeom>
        </p:spPr>
      </p:pic>
    </p:spTree>
    <p:extLst>
      <p:ext uri="{BB962C8B-B14F-4D97-AF65-F5344CB8AC3E}">
        <p14:creationId xmlns:p14="http://schemas.microsoft.com/office/powerpoint/2010/main" val="4413496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0C5ED-0E49-472E-8FB9-CEE4CD8416C5}"/>
              </a:ext>
            </a:extLst>
          </p:cNvPr>
          <p:cNvSpPr>
            <a:spLocks noGrp="1"/>
          </p:cNvSpPr>
          <p:nvPr>
            <p:ph type="title"/>
          </p:nvPr>
        </p:nvSpPr>
        <p:spPr/>
        <p:txBody>
          <a:bodyPr/>
          <a:lstStyle/>
          <a:p>
            <a:r>
              <a:rPr lang="en-029" dirty="0"/>
              <a:t>Power Curve Normalisation</a:t>
            </a:r>
          </a:p>
        </p:txBody>
      </p:sp>
      <p:sp>
        <p:nvSpPr>
          <p:cNvPr id="3" name="Content Placeholder 2">
            <a:extLst>
              <a:ext uri="{FF2B5EF4-FFF2-40B4-BE49-F238E27FC236}">
                <a16:creationId xmlns:a16="http://schemas.microsoft.com/office/drawing/2014/main" id="{966AA25F-AF0B-13C9-D967-0C33D05BD43D}"/>
              </a:ext>
            </a:extLst>
          </p:cNvPr>
          <p:cNvSpPr>
            <a:spLocks noGrp="1"/>
          </p:cNvSpPr>
          <p:nvPr>
            <p:ph idx="1"/>
          </p:nvPr>
        </p:nvSpPr>
        <p:spPr>
          <a:xfrm>
            <a:off x="304801" y="1520791"/>
            <a:ext cx="8314622" cy="4381987"/>
          </a:xfrm>
        </p:spPr>
        <p:txBody>
          <a:bodyPr/>
          <a:lstStyle/>
          <a:p>
            <a:r>
              <a:rPr lang="en-US" dirty="0"/>
              <a:t>Power curve can be expressed as a percent of the maximum capacity.</a:t>
            </a:r>
          </a:p>
        </p:txBody>
      </p:sp>
      <p:sp>
        <p:nvSpPr>
          <p:cNvPr id="4" name="TextBox 3">
            <a:extLst>
              <a:ext uri="{FF2B5EF4-FFF2-40B4-BE49-F238E27FC236}">
                <a16:creationId xmlns:a16="http://schemas.microsoft.com/office/drawing/2014/main" id="{6BA800C4-A488-E248-0512-3662B312E5F3}"/>
              </a:ext>
            </a:extLst>
          </p:cNvPr>
          <p:cNvSpPr txBox="1"/>
          <p:nvPr/>
        </p:nvSpPr>
        <p:spPr>
          <a:xfrm>
            <a:off x="5849007" y="880533"/>
            <a:ext cx="4572000" cy="369332"/>
          </a:xfrm>
          <a:prstGeom prst="rect">
            <a:avLst/>
          </a:prstGeom>
          <a:noFill/>
        </p:spPr>
        <p:txBody>
          <a:bodyPr wrap="square">
            <a:spAutoFit/>
          </a:bodyPr>
          <a:lstStyle/>
          <a:p>
            <a:r>
              <a:rPr lang="en-US" sz="1800" b="0" i="0" u="sng" strike="noStrike" dirty="0">
                <a:solidFill>
                  <a:srgbClr val="467886"/>
                </a:solidFill>
                <a:effectLst/>
                <a:latin typeface="Aptos Narrow" panose="020B0004020202020204" pitchFamily="34" charset="0"/>
                <a:hlinkClick r:id="rId2"/>
              </a:rPr>
              <a:t>http://www.thewindpower.net</a:t>
            </a:r>
            <a:r>
              <a:rPr lang="en-US" dirty="0"/>
              <a:t> </a:t>
            </a:r>
          </a:p>
        </p:txBody>
      </p:sp>
      <p:pic>
        <p:nvPicPr>
          <p:cNvPr id="7" name="Picture 6">
            <a:extLst>
              <a:ext uri="{FF2B5EF4-FFF2-40B4-BE49-F238E27FC236}">
                <a16:creationId xmlns:a16="http://schemas.microsoft.com/office/drawing/2014/main" id="{6A45DE48-560E-0F3A-F7DA-AE30AA22F83F}"/>
              </a:ext>
            </a:extLst>
          </p:cNvPr>
          <p:cNvPicPr>
            <a:picLocks noChangeAspect="1"/>
          </p:cNvPicPr>
          <p:nvPr/>
        </p:nvPicPr>
        <p:blipFill>
          <a:blip r:embed="rId3"/>
          <a:stretch>
            <a:fillRect/>
          </a:stretch>
        </p:blipFill>
        <p:spPr>
          <a:xfrm>
            <a:off x="1670931" y="2195608"/>
            <a:ext cx="5802137" cy="4538153"/>
          </a:xfrm>
          <a:prstGeom prst="rect">
            <a:avLst/>
          </a:prstGeom>
        </p:spPr>
      </p:pic>
    </p:spTree>
    <p:extLst>
      <p:ext uri="{BB962C8B-B14F-4D97-AF65-F5344CB8AC3E}">
        <p14:creationId xmlns:p14="http://schemas.microsoft.com/office/powerpoint/2010/main" val="27118400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5A88-FCEA-241D-197F-AACD8CF3747D}"/>
              </a:ext>
            </a:extLst>
          </p:cNvPr>
          <p:cNvSpPr>
            <a:spLocks noGrp="1"/>
          </p:cNvSpPr>
          <p:nvPr>
            <p:ph type="title"/>
          </p:nvPr>
        </p:nvSpPr>
        <p:spPr/>
        <p:txBody>
          <a:bodyPr/>
          <a:lstStyle/>
          <a:p>
            <a:r>
              <a:rPr lang="en-US" dirty="0"/>
              <a:t>Using Interpolate Instead of Lookup</a:t>
            </a:r>
          </a:p>
        </p:txBody>
      </p:sp>
      <p:sp>
        <p:nvSpPr>
          <p:cNvPr id="3" name="Content Placeholder 2">
            <a:extLst>
              <a:ext uri="{FF2B5EF4-FFF2-40B4-BE49-F238E27FC236}">
                <a16:creationId xmlns:a16="http://schemas.microsoft.com/office/drawing/2014/main" id="{0BD7FA83-6CDA-6CB0-C9DC-0FCBFA8AB312}"/>
              </a:ext>
            </a:extLst>
          </p:cNvPr>
          <p:cNvSpPr>
            <a:spLocks noGrp="1"/>
          </p:cNvSpPr>
          <p:nvPr>
            <p:ph idx="1"/>
          </p:nvPr>
        </p:nvSpPr>
        <p:spPr/>
        <p:txBody>
          <a:bodyPr/>
          <a:lstStyle/>
          <a:p>
            <a:r>
              <a:rPr lang="en-US" dirty="0"/>
              <a:t>There is a file named generic macros</a:t>
            </a:r>
          </a:p>
          <a:p>
            <a:r>
              <a:rPr lang="en-US" dirty="0"/>
              <a:t>In this file you can get a colouring menu </a:t>
            </a:r>
          </a:p>
          <a:p>
            <a:r>
              <a:rPr lang="en-US" dirty="0"/>
              <a:t>When you go to Import functions, you can get a function that allows you to interpolate between wind speeds on the power curve</a:t>
            </a:r>
          </a:p>
        </p:txBody>
      </p:sp>
      <p:sp>
        <p:nvSpPr>
          <p:cNvPr id="4" name="Slide Number Placeholder 3">
            <a:extLst>
              <a:ext uri="{FF2B5EF4-FFF2-40B4-BE49-F238E27FC236}">
                <a16:creationId xmlns:a16="http://schemas.microsoft.com/office/drawing/2014/main" id="{AA69BCDA-4957-B117-83D3-ADAB788FCE36}"/>
              </a:ext>
            </a:extLst>
          </p:cNvPr>
          <p:cNvSpPr>
            <a:spLocks noGrp="1"/>
          </p:cNvSpPr>
          <p:nvPr>
            <p:ph type="sldNum" sz="quarter" idx="12"/>
          </p:nvPr>
        </p:nvSpPr>
        <p:spPr/>
        <p:txBody>
          <a:bodyPr/>
          <a:lstStyle/>
          <a:p>
            <a:fld id="{EB241CD2-1E45-42A3-B213-66A034DF9A3B}" type="slidenum">
              <a:rPr lang="en-GB" smtClean="0"/>
              <a:t>86</a:t>
            </a:fld>
            <a:endParaRPr lang="en-GB" dirty="0"/>
          </a:p>
        </p:txBody>
      </p:sp>
      <p:pic>
        <p:nvPicPr>
          <p:cNvPr id="6" name="Picture 5">
            <a:extLst>
              <a:ext uri="{FF2B5EF4-FFF2-40B4-BE49-F238E27FC236}">
                <a16:creationId xmlns:a16="http://schemas.microsoft.com/office/drawing/2014/main" id="{AC3D9670-D234-2B21-3E26-C361C544A66E}"/>
              </a:ext>
            </a:extLst>
          </p:cNvPr>
          <p:cNvPicPr>
            <a:picLocks noChangeAspect="1"/>
          </p:cNvPicPr>
          <p:nvPr/>
        </p:nvPicPr>
        <p:blipFill>
          <a:blip r:embed="rId2"/>
          <a:stretch>
            <a:fillRect/>
          </a:stretch>
        </p:blipFill>
        <p:spPr>
          <a:xfrm>
            <a:off x="522513" y="2895600"/>
            <a:ext cx="7114382" cy="3650022"/>
          </a:xfrm>
          <a:prstGeom prst="rect">
            <a:avLst/>
          </a:prstGeom>
        </p:spPr>
      </p:pic>
    </p:spTree>
    <p:extLst>
      <p:ext uri="{BB962C8B-B14F-4D97-AF65-F5344CB8AC3E}">
        <p14:creationId xmlns:p14="http://schemas.microsoft.com/office/powerpoint/2010/main" val="23836475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dirty="0"/>
              <a:t>Wind Shear Adjustment </a:t>
            </a:r>
            <a:endParaRPr lang="en-JM" dirty="0"/>
          </a:p>
        </p:txBody>
      </p:sp>
      <p:pic>
        <p:nvPicPr>
          <p:cNvPr id="94214" name="Picture 2"/>
          <p:cNvPicPr>
            <a:picLocks noGrp="1" noChangeAspect="1" noChangeArrowheads="1"/>
          </p:cNvPicPr>
          <p:nvPr>
            <p:ph idx="1"/>
          </p:nvPr>
        </p:nvPicPr>
        <p:blipFill>
          <a:blip r:embed="rId2" cstate="print"/>
          <a:stretch>
            <a:fillRect/>
          </a:stretch>
        </p:blipFill>
        <p:spPr>
          <a:xfrm>
            <a:off x="304800" y="1777449"/>
            <a:ext cx="8316913" cy="3557102"/>
          </a:xfrm>
        </p:spPr>
      </p:pic>
      <p:sp>
        <p:nvSpPr>
          <p:cNvPr id="3" name="Text Placeholder 2">
            <a:extLst>
              <a:ext uri="{FF2B5EF4-FFF2-40B4-BE49-F238E27FC236}">
                <a16:creationId xmlns:a16="http://schemas.microsoft.com/office/drawing/2014/main" id="{1FDE8D77-FCDB-6254-7E25-2BA5810CF609}"/>
              </a:ext>
            </a:extLst>
          </p:cNvPr>
          <p:cNvSpPr>
            <a:spLocks noGrp="1"/>
          </p:cNvSpPr>
          <p:nvPr>
            <p:ph type="body" sz="quarter" idx="4294967295"/>
          </p:nvPr>
        </p:nvSpPr>
        <p:spPr>
          <a:xfrm>
            <a:off x="0" y="1060450"/>
            <a:ext cx="8470900" cy="4916488"/>
          </a:xfrm>
        </p:spPr>
        <p:txBody>
          <a:bodyPr/>
          <a:lstStyle/>
          <a:p>
            <a:r>
              <a:rPr lang="en-US" dirty="0"/>
              <a:t>Height in meters versus wind speed in meters/second</a:t>
            </a:r>
          </a:p>
        </p:txBody>
      </p:sp>
      <p:sp>
        <p:nvSpPr>
          <p:cNvPr id="2" name="TextBox 1">
            <a:extLst>
              <a:ext uri="{FF2B5EF4-FFF2-40B4-BE49-F238E27FC236}">
                <a16:creationId xmlns:a16="http://schemas.microsoft.com/office/drawing/2014/main" id="{ED1EAD52-65F1-49D9-A7B6-17934982D9DA}"/>
              </a:ext>
            </a:extLst>
          </p:cNvPr>
          <p:cNvSpPr txBox="1"/>
          <p:nvPr/>
        </p:nvSpPr>
        <p:spPr>
          <a:xfrm>
            <a:off x="647700" y="5591201"/>
            <a:ext cx="7848600" cy="369332"/>
          </a:xfrm>
          <a:prstGeom prst="rect">
            <a:avLst/>
          </a:prstGeom>
          <a:noFill/>
        </p:spPr>
        <p:txBody>
          <a:bodyPr wrap="square" rtlCol="0">
            <a:spAutoFit/>
          </a:bodyPr>
          <a:lstStyle/>
          <a:p>
            <a:r>
              <a:rPr lang="en-029" dirty="0"/>
              <a:t>Wind Speed high height = Wind Speed low x (height/low) ^ Alpha </a:t>
            </a:r>
          </a:p>
        </p:txBody>
      </p:sp>
      <p:sp>
        <p:nvSpPr>
          <p:cNvPr id="4" name="TextBox 3">
            <a:extLst>
              <a:ext uri="{FF2B5EF4-FFF2-40B4-BE49-F238E27FC236}">
                <a16:creationId xmlns:a16="http://schemas.microsoft.com/office/drawing/2014/main" id="{18BA29B1-4F5E-9799-A632-1F6D9FDE409C}"/>
              </a:ext>
            </a:extLst>
          </p:cNvPr>
          <p:cNvSpPr txBox="1"/>
          <p:nvPr/>
        </p:nvSpPr>
        <p:spPr>
          <a:xfrm>
            <a:off x="4572000" y="3031156"/>
            <a:ext cx="4419600" cy="646331"/>
          </a:xfrm>
          <a:prstGeom prst="rect">
            <a:avLst/>
          </a:prstGeom>
          <a:noFill/>
        </p:spPr>
        <p:txBody>
          <a:bodyPr wrap="square" rtlCol="0">
            <a:spAutoFit/>
          </a:bodyPr>
          <a:lstStyle/>
          <a:p>
            <a:endParaRPr lang="en-US" dirty="0"/>
          </a:p>
          <a:p>
            <a:r>
              <a:rPr lang="en-US" dirty="0"/>
              <a:t>Speed = (100/10)^.143 x 10 Meter Speed</a:t>
            </a:r>
          </a:p>
        </p:txBody>
      </p:sp>
      <p:sp>
        <p:nvSpPr>
          <p:cNvPr id="5" name="TextBox 4">
            <a:extLst>
              <a:ext uri="{FF2B5EF4-FFF2-40B4-BE49-F238E27FC236}">
                <a16:creationId xmlns:a16="http://schemas.microsoft.com/office/drawing/2014/main" id="{FA8F947B-1878-C0B4-7FEB-315531F71A0C}"/>
              </a:ext>
            </a:extLst>
          </p:cNvPr>
          <p:cNvSpPr txBox="1"/>
          <p:nvPr/>
        </p:nvSpPr>
        <p:spPr>
          <a:xfrm>
            <a:off x="5819362" y="2514600"/>
            <a:ext cx="2267474" cy="646331"/>
          </a:xfrm>
          <a:prstGeom prst="rect">
            <a:avLst/>
          </a:prstGeom>
          <a:solidFill>
            <a:srgbClr val="FFFF00"/>
          </a:solidFill>
        </p:spPr>
        <p:txBody>
          <a:bodyPr wrap="square" rtlCol="0">
            <a:spAutoFit/>
          </a:bodyPr>
          <a:lstStyle/>
          <a:p>
            <a:r>
              <a:rPr lang="en-US" dirty="0"/>
              <a:t>Z2 and z1 are the height in meters</a:t>
            </a:r>
          </a:p>
        </p:txBody>
      </p:sp>
    </p:spTree>
    <p:extLst>
      <p:ext uri="{BB962C8B-B14F-4D97-AF65-F5344CB8AC3E}">
        <p14:creationId xmlns:p14="http://schemas.microsoft.com/office/powerpoint/2010/main" val="23772133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ctrTitle"/>
          </p:nvPr>
        </p:nvSpPr>
        <p:spPr/>
        <p:txBody>
          <a:bodyPr/>
          <a:lstStyle/>
          <a:p>
            <a:r>
              <a:rPr lang="en-US" dirty="0"/>
              <a:t>Calculation of Wind Shear Exponent</a:t>
            </a:r>
            <a:endParaRPr lang="en-JM" dirty="0"/>
          </a:p>
        </p:txBody>
      </p:sp>
      <p:sp>
        <p:nvSpPr>
          <p:cNvPr id="2" name="Text Placeholder 1">
            <a:extLst>
              <a:ext uri="{FF2B5EF4-FFF2-40B4-BE49-F238E27FC236}">
                <a16:creationId xmlns:a16="http://schemas.microsoft.com/office/drawing/2014/main" id="{7934BCF5-E029-71DA-1AA8-526C11496170}"/>
              </a:ext>
            </a:extLst>
          </p:cNvPr>
          <p:cNvSpPr>
            <a:spLocks noGrp="1"/>
          </p:cNvSpPr>
          <p:nvPr>
            <p:ph type="body" sz="quarter" idx="13"/>
          </p:nvPr>
        </p:nvSpPr>
        <p:spPr/>
        <p:txBody>
          <a:bodyPr/>
          <a:lstStyle/>
          <a:p>
            <a:r>
              <a:rPr lang="en-US" dirty="0"/>
              <a:t>.</a:t>
            </a:r>
          </a:p>
        </p:txBody>
      </p:sp>
      <p:pic>
        <p:nvPicPr>
          <p:cNvPr id="95238" name="Picture 2"/>
          <p:cNvPicPr>
            <a:picLocks noChangeAspect="1" noChangeArrowheads="1"/>
          </p:cNvPicPr>
          <p:nvPr/>
        </p:nvPicPr>
        <p:blipFill>
          <a:blip r:embed="rId2" cstate="print"/>
          <a:srcRect/>
          <a:stretch>
            <a:fillRect/>
          </a:stretch>
        </p:blipFill>
        <p:spPr bwMode="auto">
          <a:xfrm>
            <a:off x="1076325" y="2471827"/>
            <a:ext cx="5745163" cy="2528888"/>
          </a:xfrm>
          <a:prstGeom prst="rect">
            <a:avLst/>
          </a:prstGeom>
          <a:noFill/>
          <a:ln w="9525">
            <a:noFill/>
            <a:miter lim="800000"/>
            <a:headEnd/>
            <a:tailEnd/>
          </a:ln>
        </p:spPr>
      </p:pic>
      <p:sp>
        <p:nvSpPr>
          <p:cNvPr id="95239" name="TextBox 6"/>
          <p:cNvSpPr txBox="1">
            <a:spLocks noChangeArrowheads="1"/>
          </p:cNvSpPr>
          <p:nvPr/>
        </p:nvSpPr>
        <p:spPr bwMode="auto">
          <a:xfrm>
            <a:off x="1066800" y="1462088"/>
            <a:ext cx="6705600" cy="923330"/>
          </a:xfrm>
          <a:prstGeom prst="rect">
            <a:avLst/>
          </a:prstGeom>
          <a:noFill/>
          <a:ln w="9525">
            <a:noFill/>
            <a:miter lim="800000"/>
            <a:headEnd/>
            <a:tailEnd/>
          </a:ln>
        </p:spPr>
        <p:txBody>
          <a:bodyPr wrap="square">
            <a:spAutoFit/>
          </a:bodyPr>
          <a:lstStyle/>
          <a:p>
            <a:r>
              <a:rPr lang="en-US" dirty="0"/>
              <a:t>Calculation of Wind Shear Factor Using Logs – the difference in wind speed on the top in the numerator and the height in the denominator.</a:t>
            </a:r>
            <a:endParaRPr lang="en-JM" dirty="0"/>
          </a:p>
        </p:txBody>
      </p:sp>
      <p:sp>
        <p:nvSpPr>
          <p:cNvPr id="95240" name="TextBox 8"/>
          <p:cNvSpPr txBox="1">
            <a:spLocks noChangeArrowheads="1"/>
          </p:cNvSpPr>
          <p:nvPr/>
        </p:nvSpPr>
        <p:spPr bwMode="auto">
          <a:xfrm>
            <a:off x="1219200" y="5486400"/>
            <a:ext cx="6096000" cy="646331"/>
          </a:xfrm>
          <a:prstGeom prst="rect">
            <a:avLst/>
          </a:prstGeom>
          <a:noFill/>
          <a:ln w="9525">
            <a:noFill/>
            <a:miter lim="800000"/>
            <a:headEnd/>
            <a:tailEnd/>
          </a:ln>
        </p:spPr>
        <p:txBody>
          <a:bodyPr wrap="square">
            <a:spAutoFit/>
          </a:bodyPr>
          <a:lstStyle/>
          <a:p>
            <a:r>
              <a:rPr lang="en-US" dirty="0"/>
              <a:t>Begin with 1/7 power law – alpha = .142; but not good enough for site specific applications</a:t>
            </a:r>
            <a:endParaRPr lang="en-JM" dirty="0"/>
          </a:p>
        </p:txBody>
      </p:sp>
      <p:sp>
        <p:nvSpPr>
          <p:cNvPr id="3" name="TextBox 2">
            <a:extLst>
              <a:ext uri="{FF2B5EF4-FFF2-40B4-BE49-F238E27FC236}">
                <a16:creationId xmlns:a16="http://schemas.microsoft.com/office/drawing/2014/main" id="{B8843487-85F2-40FF-A14D-C1DEEE531F1B}"/>
              </a:ext>
            </a:extLst>
          </p:cNvPr>
          <p:cNvSpPr txBox="1"/>
          <p:nvPr/>
        </p:nvSpPr>
        <p:spPr>
          <a:xfrm>
            <a:off x="6821488" y="2471827"/>
            <a:ext cx="1636712" cy="923330"/>
          </a:xfrm>
          <a:prstGeom prst="rect">
            <a:avLst/>
          </a:prstGeom>
          <a:noFill/>
        </p:spPr>
        <p:txBody>
          <a:bodyPr wrap="square" rtlCol="0">
            <a:spAutoFit/>
          </a:bodyPr>
          <a:lstStyle/>
          <a:p>
            <a:r>
              <a:rPr lang="en-US" dirty="0"/>
              <a:t>v2 is wind speed at high height</a:t>
            </a:r>
            <a:endParaRPr lang="en-CH" dirty="0"/>
          </a:p>
        </p:txBody>
      </p:sp>
      <p:cxnSp>
        <p:nvCxnSpPr>
          <p:cNvPr id="5" name="Straight Arrow Connector 4">
            <a:extLst>
              <a:ext uri="{FF2B5EF4-FFF2-40B4-BE49-F238E27FC236}">
                <a16:creationId xmlns:a16="http://schemas.microsoft.com/office/drawing/2014/main" id="{95167ECC-17F0-4804-ABF7-066CB595DC0C}"/>
              </a:ext>
            </a:extLst>
          </p:cNvPr>
          <p:cNvCxnSpPr>
            <a:stCxn id="3" idx="1"/>
          </p:cNvCxnSpPr>
          <p:nvPr/>
        </p:nvCxnSpPr>
        <p:spPr>
          <a:xfrm flipH="1" flipV="1">
            <a:off x="6248400" y="2743200"/>
            <a:ext cx="573088" cy="1902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F1C680F-1A46-C6D5-9BE2-066EE3D0C787}"/>
              </a:ext>
            </a:extLst>
          </p:cNvPr>
          <p:cNvSpPr txBox="1"/>
          <p:nvPr/>
        </p:nvSpPr>
        <p:spPr>
          <a:xfrm>
            <a:off x="6891697" y="4597226"/>
            <a:ext cx="1941512" cy="646331"/>
          </a:xfrm>
          <a:prstGeom prst="rect">
            <a:avLst/>
          </a:prstGeom>
          <a:noFill/>
        </p:spPr>
        <p:txBody>
          <a:bodyPr wrap="square" rtlCol="0">
            <a:spAutoFit/>
          </a:bodyPr>
          <a:lstStyle/>
          <a:p>
            <a:r>
              <a:rPr lang="en-US" dirty="0"/>
              <a:t>10 meter    5.13</a:t>
            </a:r>
          </a:p>
          <a:p>
            <a:r>
              <a:rPr lang="en-US" dirty="0"/>
              <a:t>100 meter  8.21</a:t>
            </a:r>
          </a:p>
        </p:txBody>
      </p:sp>
      <p:sp>
        <p:nvSpPr>
          <p:cNvPr id="6" name="TextBox 5">
            <a:extLst>
              <a:ext uri="{FF2B5EF4-FFF2-40B4-BE49-F238E27FC236}">
                <a16:creationId xmlns:a16="http://schemas.microsoft.com/office/drawing/2014/main" id="{55A02E5C-545B-75D8-3A1E-8BC7F9B1A8E7}"/>
              </a:ext>
            </a:extLst>
          </p:cNvPr>
          <p:cNvSpPr txBox="1"/>
          <p:nvPr/>
        </p:nvSpPr>
        <p:spPr>
          <a:xfrm>
            <a:off x="6821488" y="3519085"/>
            <a:ext cx="1439643" cy="923330"/>
          </a:xfrm>
          <a:prstGeom prst="rect">
            <a:avLst/>
          </a:prstGeom>
          <a:solidFill>
            <a:srgbClr val="FFFF00"/>
          </a:solidFill>
        </p:spPr>
        <p:txBody>
          <a:bodyPr wrap="square" rtlCol="0">
            <a:spAutoFit/>
          </a:bodyPr>
          <a:lstStyle/>
          <a:p>
            <a:r>
              <a:rPr lang="en-US" dirty="0"/>
              <a:t>Z2 and z1 are the height in meters</a:t>
            </a:r>
          </a:p>
        </p:txBody>
      </p:sp>
      <p:sp>
        <p:nvSpPr>
          <p:cNvPr id="7" name="TextBox 6">
            <a:extLst>
              <a:ext uri="{FF2B5EF4-FFF2-40B4-BE49-F238E27FC236}">
                <a16:creationId xmlns:a16="http://schemas.microsoft.com/office/drawing/2014/main" id="{6C7404E9-11D9-2EDB-EF9B-A34EE4757443}"/>
              </a:ext>
            </a:extLst>
          </p:cNvPr>
          <p:cNvSpPr txBox="1"/>
          <p:nvPr/>
        </p:nvSpPr>
        <p:spPr>
          <a:xfrm>
            <a:off x="452230" y="2471827"/>
            <a:ext cx="3568148" cy="646331"/>
          </a:xfrm>
          <a:prstGeom prst="rect">
            <a:avLst/>
          </a:prstGeom>
          <a:solidFill>
            <a:srgbClr val="FFFF00"/>
          </a:solidFill>
        </p:spPr>
        <p:txBody>
          <a:bodyPr wrap="square" rtlCol="0">
            <a:spAutoFit/>
          </a:bodyPr>
          <a:lstStyle/>
          <a:p>
            <a:r>
              <a:rPr lang="en-US" dirty="0"/>
              <a:t>Alpha is the log of wind ratio divided by the log of height ratio</a:t>
            </a:r>
          </a:p>
        </p:txBody>
      </p:sp>
    </p:spTree>
    <p:extLst>
      <p:ext uri="{BB962C8B-B14F-4D97-AF65-F5344CB8AC3E}">
        <p14:creationId xmlns:p14="http://schemas.microsoft.com/office/powerpoint/2010/main" val="6543146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E4F3F-48D1-D258-ECBB-2EDB8242F37E}"/>
              </a:ext>
            </a:extLst>
          </p:cNvPr>
          <p:cNvSpPr>
            <a:spLocks noGrp="1"/>
          </p:cNvSpPr>
          <p:nvPr>
            <p:ph type="title"/>
          </p:nvPr>
        </p:nvSpPr>
        <p:spPr/>
        <p:txBody>
          <a:bodyPr/>
          <a:lstStyle/>
          <a:p>
            <a:r>
              <a:rPr lang="en-US" dirty="0"/>
              <a:t>300 Meter Wind Turbines</a:t>
            </a:r>
          </a:p>
        </p:txBody>
      </p:sp>
      <p:sp>
        <p:nvSpPr>
          <p:cNvPr id="3" name="Content Placeholder 2">
            <a:extLst>
              <a:ext uri="{FF2B5EF4-FFF2-40B4-BE49-F238E27FC236}">
                <a16:creationId xmlns:a16="http://schemas.microsoft.com/office/drawing/2014/main" id="{4AE2576E-9568-9A68-8ECF-E2AFAFA0861B}"/>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FD764F57-9023-CEC7-DC4A-B3CAACFC6320}"/>
              </a:ext>
            </a:extLst>
          </p:cNvPr>
          <p:cNvPicPr>
            <a:picLocks noChangeAspect="1"/>
          </p:cNvPicPr>
          <p:nvPr/>
        </p:nvPicPr>
        <p:blipFill>
          <a:blip r:embed="rId2"/>
          <a:stretch>
            <a:fillRect/>
          </a:stretch>
        </p:blipFill>
        <p:spPr>
          <a:xfrm>
            <a:off x="807522" y="1209675"/>
            <a:ext cx="3187864" cy="2711589"/>
          </a:xfrm>
          <a:prstGeom prst="rect">
            <a:avLst/>
          </a:prstGeom>
        </p:spPr>
      </p:pic>
      <p:pic>
        <p:nvPicPr>
          <p:cNvPr id="7" name="Picture 6">
            <a:extLst>
              <a:ext uri="{FF2B5EF4-FFF2-40B4-BE49-F238E27FC236}">
                <a16:creationId xmlns:a16="http://schemas.microsoft.com/office/drawing/2014/main" id="{E5BFFDE7-D076-32FB-7814-E287DD7606A2}"/>
              </a:ext>
            </a:extLst>
          </p:cNvPr>
          <p:cNvPicPr>
            <a:picLocks noChangeAspect="1"/>
          </p:cNvPicPr>
          <p:nvPr/>
        </p:nvPicPr>
        <p:blipFill>
          <a:blip r:embed="rId3"/>
          <a:stretch>
            <a:fillRect/>
          </a:stretch>
        </p:blipFill>
        <p:spPr>
          <a:xfrm>
            <a:off x="4738254" y="3613519"/>
            <a:ext cx="3926762" cy="2177772"/>
          </a:xfrm>
          <a:prstGeom prst="rect">
            <a:avLst/>
          </a:prstGeom>
        </p:spPr>
      </p:pic>
      <p:pic>
        <p:nvPicPr>
          <p:cNvPr id="9" name="Picture 8">
            <a:extLst>
              <a:ext uri="{FF2B5EF4-FFF2-40B4-BE49-F238E27FC236}">
                <a16:creationId xmlns:a16="http://schemas.microsoft.com/office/drawing/2014/main" id="{39FED16C-C497-D7B5-9657-BBF570894930}"/>
              </a:ext>
            </a:extLst>
          </p:cNvPr>
          <p:cNvPicPr>
            <a:picLocks noChangeAspect="1"/>
          </p:cNvPicPr>
          <p:nvPr/>
        </p:nvPicPr>
        <p:blipFill>
          <a:blip r:embed="rId4"/>
          <a:stretch>
            <a:fillRect/>
          </a:stretch>
        </p:blipFill>
        <p:spPr>
          <a:xfrm>
            <a:off x="4738254" y="1389714"/>
            <a:ext cx="3926762" cy="1854768"/>
          </a:xfrm>
          <a:prstGeom prst="rect">
            <a:avLst/>
          </a:prstGeom>
        </p:spPr>
      </p:pic>
      <p:pic>
        <p:nvPicPr>
          <p:cNvPr id="11" name="Picture 10">
            <a:extLst>
              <a:ext uri="{FF2B5EF4-FFF2-40B4-BE49-F238E27FC236}">
                <a16:creationId xmlns:a16="http://schemas.microsoft.com/office/drawing/2014/main" id="{A671A131-D82B-72C6-F888-FA008A31A0ED}"/>
              </a:ext>
            </a:extLst>
          </p:cNvPr>
          <p:cNvPicPr>
            <a:picLocks noChangeAspect="1"/>
          </p:cNvPicPr>
          <p:nvPr/>
        </p:nvPicPr>
        <p:blipFill>
          <a:blip r:embed="rId5"/>
          <a:stretch>
            <a:fillRect/>
          </a:stretch>
        </p:blipFill>
        <p:spPr>
          <a:xfrm>
            <a:off x="110397" y="4153902"/>
            <a:ext cx="4295350" cy="1480996"/>
          </a:xfrm>
          <a:prstGeom prst="rect">
            <a:avLst/>
          </a:prstGeom>
        </p:spPr>
      </p:pic>
    </p:spTree>
    <p:extLst>
      <p:ext uri="{BB962C8B-B14F-4D97-AF65-F5344CB8AC3E}">
        <p14:creationId xmlns:p14="http://schemas.microsoft.com/office/powerpoint/2010/main" val="1873464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4C444-8D93-9D19-4238-13CA2E3F30FB}"/>
              </a:ext>
            </a:extLst>
          </p:cNvPr>
          <p:cNvSpPr>
            <a:spLocks noGrp="1"/>
          </p:cNvSpPr>
          <p:nvPr>
            <p:ph type="title"/>
          </p:nvPr>
        </p:nvSpPr>
        <p:spPr/>
        <p:txBody>
          <a:bodyPr/>
          <a:lstStyle/>
          <a:p>
            <a:r>
              <a:rPr lang="en-US" dirty="0"/>
              <a:t>Some Provocative Comments</a:t>
            </a:r>
          </a:p>
        </p:txBody>
      </p:sp>
      <p:sp>
        <p:nvSpPr>
          <p:cNvPr id="3" name="Content Placeholder 2">
            <a:extLst>
              <a:ext uri="{FF2B5EF4-FFF2-40B4-BE49-F238E27FC236}">
                <a16:creationId xmlns:a16="http://schemas.microsoft.com/office/drawing/2014/main" id="{0527FBC9-EB09-9A7C-0340-99D115484B84}"/>
              </a:ext>
            </a:extLst>
          </p:cNvPr>
          <p:cNvSpPr>
            <a:spLocks noGrp="1"/>
          </p:cNvSpPr>
          <p:nvPr>
            <p:ph idx="1"/>
          </p:nvPr>
        </p:nvSpPr>
        <p:spPr/>
        <p:txBody>
          <a:bodyPr>
            <a:normAutofit/>
          </a:bodyPr>
          <a:lstStyle/>
          <a:p>
            <a:pPr algn="l"/>
            <a:r>
              <a:rPr lang="en-US" sz="1800" dirty="0"/>
              <a:t>As Bankers you have better information than developers themselves</a:t>
            </a:r>
          </a:p>
          <a:p>
            <a:pPr algn="l"/>
            <a:r>
              <a:rPr lang="en-US" sz="1800" dirty="0"/>
              <a:t>Do not get fooled by P90 which is just and old-fashioned downside case</a:t>
            </a:r>
          </a:p>
          <a:p>
            <a:pPr algn="l"/>
            <a:r>
              <a:rPr lang="en-US" sz="1800" dirty="0"/>
              <a:t>Understand models and don’t go crazy with complex models</a:t>
            </a:r>
          </a:p>
          <a:p>
            <a:pPr algn="l"/>
            <a:r>
              <a:rPr lang="en-US" sz="1800" dirty="0"/>
              <a:t>Work through technical data so that you can understand the risks and the terminology</a:t>
            </a:r>
          </a:p>
          <a:p>
            <a:pPr algn="l"/>
            <a:r>
              <a:rPr lang="en-US" sz="1800" dirty="0"/>
              <a:t>The best place to get real data on costs is from inputs to financial models</a:t>
            </a:r>
          </a:p>
          <a:p>
            <a:pPr algn="l"/>
            <a:r>
              <a:rPr lang="en-US" sz="1800" dirty="0"/>
              <a:t>The US has more political risk than Middle Eastern Countries</a:t>
            </a:r>
          </a:p>
          <a:p>
            <a:pPr algn="l"/>
            <a:r>
              <a:rPr lang="en-US" sz="1800" dirty="0"/>
              <a:t>You cannot understand storage costs and strategies without getting you hands dirty with hourly data on solar, loads and exiting plants</a:t>
            </a:r>
          </a:p>
          <a:p>
            <a:pPr algn="l"/>
            <a:r>
              <a:rPr lang="en-US" sz="1800" dirty="0"/>
              <a:t>To get a PPA right and understand how it affects risks, do not copy language from other PPA’s but instead understand costs and incentives in the context of MENA</a:t>
            </a:r>
          </a:p>
          <a:p>
            <a:pPr marL="0" indent="0" algn="l">
              <a:buNone/>
            </a:pPr>
            <a:endParaRPr lang="en-US" sz="1800" dirty="0"/>
          </a:p>
        </p:txBody>
      </p:sp>
    </p:spTree>
    <p:extLst>
      <p:ext uri="{BB962C8B-B14F-4D97-AF65-F5344CB8AC3E}">
        <p14:creationId xmlns:p14="http://schemas.microsoft.com/office/powerpoint/2010/main" val="26537526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FD7F2-E4DB-0F27-CD8B-81EFB3756CF6}"/>
              </a:ext>
            </a:extLst>
          </p:cNvPr>
          <p:cNvSpPr>
            <a:spLocks noGrp="1"/>
          </p:cNvSpPr>
          <p:nvPr>
            <p:ph type="title"/>
          </p:nvPr>
        </p:nvSpPr>
        <p:spPr/>
        <p:txBody>
          <a:bodyPr/>
          <a:lstStyle/>
          <a:p>
            <a:r>
              <a:rPr lang="en-US" dirty="0"/>
              <a:t>Example of Wind Study and Height</a:t>
            </a:r>
          </a:p>
        </p:txBody>
      </p:sp>
      <p:sp>
        <p:nvSpPr>
          <p:cNvPr id="3" name="Content Placeholder 2">
            <a:extLst>
              <a:ext uri="{FF2B5EF4-FFF2-40B4-BE49-F238E27FC236}">
                <a16:creationId xmlns:a16="http://schemas.microsoft.com/office/drawing/2014/main" id="{12CF764C-18FB-37F8-68C1-CD5138DF799D}"/>
              </a:ext>
            </a:extLst>
          </p:cNvPr>
          <p:cNvSpPr>
            <a:spLocks noGrp="1"/>
          </p:cNvSpPr>
          <p:nvPr>
            <p:ph idx="1"/>
          </p:nvPr>
        </p:nvSpPr>
        <p:spPr/>
        <p:txBody>
          <a:bodyPr/>
          <a:lstStyle/>
          <a:p>
            <a:r>
              <a:rPr lang="en-US" dirty="0"/>
              <a:t>Uncertainty in measuring </a:t>
            </a:r>
          </a:p>
          <a:p>
            <a:endParaRPr lang="en-US" dirty="0"/>
          </a:p>
        </p:txBody>
      </p:sp>
      <p:sp>
        <p:nvSpPr>
          <p:cNvPr id="4" name="Slide Number Placeholder 3">
            <a:extLst>
              <a:ext uri="{FF2B5EF4-FFF2-40B4-BE49-F238E27FC236}">
                <a16:creationId xmlns:a16="http://schemas.microsoft.com/office/drawing/2014/main" id="{E93C74BE-B476-92EC-3724-415F1232C621}"/>
              </a:ext>
            </a:extLst>
          </p:cNvPr>
          <p:cNvSpPr>
            <a:spLocks noGrp="1"/>
          </p:cNvSpPr>
          <p:nvPr>
            <p:ph type="sldNum" sz="quarter" idx="12"/>
          </p:nvPr>
        </p:nvSpPr>
        <p:spPr/>
        <p:txBody>
          <a:bodyPr/>
          <a:lstStyle/>
          <a:p>
            <a:fld id="{EB241CD2-1E45-42A3-B213-66A034DF9A3B}" type="slidenum">
              <a:rPr lang="en-GB" smtClean="0"/>
              <a:t>90</a:t>
            </a:fld>
            <a:endParaRPr lang="en-GB" dirty="0"/>
          </a:p>
        </p:txBody>
      </p:sp>
      <p:pic>
        <p:nvPicPr>
          <p:cNvPr id="6" name="Picture 5">
            <a:extLst>
              <a:ext uri="{FF2B5EF4-FFF2-40B4-BE49-F238E27FC236}">
                <a16:creationId xmlns:a16="http://schemas.microsoft.com/office/drawing/2014/main" id="{86829C42-D628-9A98-E566-254F0330E3C5}"/>
              </a:ext>
            </a:extLst>
          </p:cNvPr>
          <p:cNvPicPr>
            <a:picLocks noChangeAspect="1"/>
          </p:cNvPicPr>
          <p:nvPr/>
        </p:nvPicPr>
        <p:blipFill>
          <a:blip r:embed="rId2"/>
          <a:stretch>
            <a:fillRect/>
          </a:stretch>
        </p:blipFill>
        <p:spPr>
          <a:xfrm>
            <a:off x="3275431" y="1209675"/>
            <a:ext cx="5563768" cy="5521187"/>
          </a:xfrm>
          <a:prstGeom prst="rect">
            <a:avLst/>
          </a:prstGeom>
        </p:spPr>
      </p:pic>
      <p:sp>
        <p:nvSpPr>
          <p:cNvPr id="7" name="TextBox 6">
            <a:extLst>
              <a:ext uri="{FF2B5EF4-FFF2-40B4-BE49-F238E27FC236}">
                <a16:creationId xmlns:a16="http://schemas.microsoft.com/office/drawing/2014/main" id="{5004E17D-158B-FA54-A864-CFF062F1F883}"/>
              </a:ext>
            </a:extLst>
          </p:cNvPr>
          <p:cNvSpPr txBox="1"/>
          <p:nvPr/>
        </p:nvSpPr>
        <p:spPr>
          <a:xfrm>
            <a:off x="457200" y="2420178"/>
            <a:ext cx="2370483" cy="2862322"/>
          </a:xfrm>
          <a:prstGeom prst="rect">
            <a:avLst/>
          </a:prstGeom>
          <a:noFill/>
        </p:spPr>
        <p:txBody>
          <a:bodyPr wrap="square" rtlCol="0">
            <a:spAutoFit/>
          </a:bodyPr>
          <a:lstStyle/>
          <a:p>
            <a:r>
              <a:rPr lang="en-US" dirty="0"/>
              <a:t>Test the alpha at different heights. First compute the alpha as log of wind ratio divided by log of height ratio.</a:t>
            </a:r>
          </a:p>
          <a:p>
            <a:endParaRPr lang="en-US" dirty="0"/>
          </a:p>
          <a:p>
            <a:r>
              <a:rPr lang="en-US" dirty="0"/>
              <a:t>Then test whether the ratio of height raised to the power </a:t>
            </a:r>
          </a:p>
        </p:txBody>
      </p:sp>
    </p:spTree>
    <p:extLst>
      <p:ext uri="{BB962C8B-B14F-4D97-AF65-F5344CB8AC3E}">
        <p14:creationId xmlns:p14="http://schemas.microsoft.com/office/powerpoint/2010/main" val="4391019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5B6A5-CC43-AA8B-AC01-6657A676D57E}"/>
              </a:ext>
            </a:extLst>
          </p:cNvPr>
          <p:cNvSpPr>
            <a:spLocks noGrp="1"/>
          </p:cNvSpPr>
          <p:nvPr>
            <p:ph type="title"/>
          </p:nvPr>
        </p:nvSpPr>
        <p:spPr/>
        <p:txBody>
          <a:bodyPr/>
          <a:lstStyle/>
          <a:p>
            <a:r>
              <a:rPr lang="en-US" dirty="0"/>
              <a:t>Changing Alpha from Wind Study</a:t>
            </a:r>
          </a:p>
        </p:txBody>
      </p:sp>
      <p:sp>
        <p:nvSpPr>
          <p:cNvPr id="3" name="Content Placeholder 2">
            <a:extLst>
              <a:ext uri="{FF2B5EF4-FFF2-40B4-BE49-F238E27FC236}">
                <a16:creationId xmlns:a16="http://schemas.microsoft.com/office/drawing/2014/main" id="{14F456F5-BA5F-C81B-816A-E21F1901785F}"/>
              </a:ext>
            </a:extLst>
          </p:cNvPr>
          <p:cNvSpPr>
            <a:spLocks noGrp="1"/>
          </p:cNvSpPr>
          <p:nvPr>
            <p:ph idx="1"/>
          </p:nvPr>
        </p:nvSpPr>
        <p:spPr/>
        <p:txBody>
          <a:bodyPr/>
          <a:lstStyle/>
          <a:p>
            <a:r>
              <a:rPr lang="en-US" dirty="0"/>
              <a:t>Check of mathematics</a:t>
            </a:r>
          </a:p>
          <a:p>
            <a:endParaRPr lang="en-US" dirty="0"/>
          </a:p>
        </p:txBody>
      </p:sp>
      <p:sp>
        <p:nvSpPr>
          <p:cNvPr id="4" name="Slide Number Placeholder 3">
            <a:extLst>
              <a:ext uri="{FF2B5EF4-FFF2-40B4-BE49-F238E27FC236}">
                <a16:creationId xmlns:a16="http://schemas.microsoft.com/office/drawing/2014/main" id="{5BADA00A-C8CD-88B0-DDDD-CE1A72D2D0AC}"/>
              </a:ext>
            </a:extLst>
          </p:cNvPr>
          <p:cNvSpPr>
            <a:spLocks noGrp="1"/>
          </p:cNvSpPr>
          <p:nvPr>
            <p:ph type="sldNum" sz="quarter" idx="12"/>
          </p:nvPr>
        </p:nvSpPr>
        <p:spPr/>
        <p:txBody>
          <a:bodyPr/>
          <a:lstStyle/>
          <a:p>
            <a:fld id="{EB241CD2-1E45-42A3-B213-66A034DF9A3B}" type="slidenum">
              <a:rPr lang="en-GB" smtClean="0"/>
              <a:t>91</a:t>
            </a:fld>
            <a:endParaRPr lang="en-GB" dirty="0"/>
          </a:p>
        </p:txBody>
      </p:sp>
      <p:pic>
        <p:nvPicPr>
          <p:cNvPr id="6" name="Picture 5">
            <a:extLst>
              <a:ext uri="{FF2B5EF4-FFF2-40B4-BE49-F238E27FC236}">
                <a16:creationId xmlns:a16="http://schemas.microsoft.com/office/drawing/2014/main" id="{F21E7308-48E7-4818-D32E-E27AF59D6D5B}"/>
              </a:ext>
            </a:extLst>
          </p:cNvPr>
          <p:cNvPicPr>
            <a:picLocks noChangeAspect="1"/>
          </p:cNvPicPr>
          <p:nvPr/>
        </p:nvPicPr>
        <p:blipFill>
          <a:blip r:embed="rId2"/>
          <a:stretch>
            <a:fillRect/>
          </a:stretch>
        </p:blipFill>
        <p:spPr>
          <a:xfrm>
            <a:off x="615306" y="1916870"/>
            <a:ext cx="7190961" cy="4042737"/>
          </a:xfrm>
          <a:prstGeom prst="rect">
            <a:avLst/>
          </a:prstGeom>
        </p:spPr>
      </p:pic>
    </p:spTree>
    <p:extLst>
      <p:ext uri="{BB962C8B-B14F-4D97-AF65-F5344CB8AC3E}">
        <p14:creationId xmlns:p14="http://schemas.microsoft.com/office/powerpoint/2010/main" val="24104359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F9C8F-B9F5-2263-1FB3-8E620F50965D}"/>
              </a:ext>
            </a:extLst>
          </p:cNvPr>
          <p:cNvSpPr>
            <a:spLocks noGrp="1"/>
          </p:cNvSpPr>
          <p:nvPr>
            <p:ph type="title"/>
          </p:nvPr>
        </p:nvSpPr>
        <p:spPr/>
        <p:txBody>
          <a:bodyPr/>
          <a:lstStyle/>
          <a:p>
            <a:r>
              <a:rPr lang="en-US" dirty="0"/>
              <a:t>Get the 10 meter and different heights</a:t>
            </a:r>
          </a:p>
        </p:txBody>
      </p:sp>
      <p:sp>
        <p:nvSpPr>
          <p:cNvPr id="3" name="Content Placeholder 2">
            <a:extLst>
              <a:ext uri="{FF2B5EF4-FFF2-40B4-BE49-F238E27FC236}">
                <a16:creationId xmlns:a16="http://schemas.microsoft.com/office/drawing/2014/main" id="{C630DF1C-AE16-2A10-CC6C-4EFE07C1767F}"/>
              </a:ext>
            </a:extLst>
          </p:cNvPr>
          <p:cNvSpPr>
            <a:spLocks noGrp="1"/>
          </p:cNvSpPr>
          <p:nvPr>
            <p:ph idx="1"/>
          </p:nvPr>
        </p:nvSpPr>
        <p:spPr/>
        <p:txBody>
          <a:bodyPr/>
          <a:lstStyle/>
          <a:p>
            <a:r>
              <a:rPr lang="en-US" dirty="0"/>
              <a:t>Latitude 18.7333729</a:t>
            </a:r>
          </a:p>
          <a:p>
            <a:r>
              <a:rPr lang="en-US" dirty="0"/>
              <a:t>Longitude 56.372223</a:t>
            </a:r>
          </a:p>
          <a:p>
            <a:endParaRPr lang="en-US" dirty="0"/>
          </a:p>
        </p:txBody>
      </p:sp>
      <p:pic>
        <p:nvPicPr>
          <p:cNvPr id="5" name="Picture 4">
            <a:extLst>
              <a:ext uri="{FF2B5EF4-FFF2-40B4-BE49-F238E27FC236}">
                <a16:creationId xmlns:a16="http://schemas.microsoft.com/office/drawing/2014/main" id="{1909629B-EC1E-14BC-A54D-200E3CE2BDAA}"/>
              </a:ext>
            </a:extLst>
          </p:cNvPr>
          <p:cNvPicPr>
            <a:picLocks noChangeAspect="1"/>
          </p:cNvPicPr>
          <p:nvPr/>
        </p:nvPicPr>
        <p:blipFill>
          <a:blip r:embed="rId2"/>
          <a:stretch>
            <a:fillRect/>
          </a:stretch>
        </p:blipFill>
        <p:spPr>
          <a:xfrm>
            <a:off x="4465083" y="1172363"/>
            <a:ext cx="4605123" cy="4280349"/>
          </a:xfrm>
          <a:prstGeom prst="rect">
            <a:avLst/>
          </a:prstGeom>
        </p:spPr>
      </p:pic>
      <p:pic>
        <p:nvPicPr>
          <p:cNvPr id="11" name="Picture 10">
            <a:extLst>
              <a:ext uri="{FF2B5EF4-FFF2-40B4-BE49-F238E27FC236}">
                <a16:creationId xmlns:a16="http://schemas.microsoft.com/office/drawing/2014/main" id="{9BAC09BD-E253-6558-A5C4-99CF87BD9665}"/>
              </a:ext>
            </a:extLst>
          </p:cNvPr>
          <p:cNvPicPr>
            <a:picLocks noChangeAspect="1"/>
          </p:cNvPicPr>
          <p:nvPr/>
        </p:nvPicPr>
        <p:blipFill>
          <a:blip r:embed="rId3"/>
          <a:stretch>
            <a:fillRect/>
          </a:stretch>
        </p:blipFill>
        <p:spPr>
          <a:xfrm>
            <a:off x="151077" y="2640434"/>
            <a:ext cx="3829584" cy="1533739"/>
          </a:xfrm>
          <a:prstGeom prst="rect">
            <a:avLst/>
          </a:prstGeom>
        </p:spPr>
      </p:pic>
      <p:pic>
        <p:nvPicPr>
          <p:cNvPr id="6" name="Picture 5">
            <a:extLst>
              <a:ext uri="{FF2B5EF4-FFF2-40B4-BE49-F238E27FC236}">
                <a16:creationId xmlns:a16="http://schemas.microsoft.com/office/drawing/2014/main" id="{8F6286B9-10D8-6FFB-FAC1-E774C808A3D2}"/>
              </a:ext>
            </a:extLst>
          </p:cNvPr>
          <p:cNvPicPr>
            <a:picLocks noChangeAspect="1"/>
          </p:cNvPicPr>
          <p:nvPr/>
        </p:nvPicPr>
        <p:blipFill>
          <a:blip r:embed="rId4"/>
          <a:stretch>
            <a:fillRect/>
          </a:stretch>
        </p:blipFill>
        <p:spPr>
          <a:xfrm>
            <a:off x="365462" y="4594191"/>
            <a:ext cx="3650902" cy="2108267"/>
          </a:xfrm>
          <a:prstGeom prst="rect">
            <a:avLst/>
          </a:prstGeom>
        </p:spPr>
      </p:pic>
    </p:spTree>
    <p:extLst>
      <p:ext uri="{BB962C8B-B14F-4D97-AF65-F5344CB8AC3E}">
        <p14:creationId xmlns:p14="http://schemas.microsoft.com/office/powerpoint/2010/main" val="19992207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DA25F-5593-6FD5-B116-D61B5ED1D28D}"/>
              </a:ext>
            </a:extLst>
          </p:cNvPr>
          <p:cNvSpPr>
            <a:spLocks noGrp="1"/>
          </p:cNvSpPr>
          <p:nvPr>
            <p:ph type="title"/>
          </p:nvPr>
        </p:nvSpPr>
        <p:spPr/>
        <p:txBody>
          <a:bodyPr/>
          <a:lstStyle/>
          <a:p>
            <a:r>
              <a:rPr lang="en-US" dirty="0"/>
              <a:t>Wind Shear Estimates</a:t>
            </a:r>
          </a:p>
        </p:txBody>
      </p:sp>
      <p:sp>
        <p:nvSpPr>
          <p:cNvPr id="3" name="Content Placeholder 2">
            <a:extLst>
              <a:ext uri="{FF2B5EF4-FFF2-40B4-BE49-F238E27FC236}">
                <a16:creationId xmlns:a16="http://schemas.microsoft.com/office/drawing/2014/main" id="{A673AA1A-C654-20F7-2781-E0DDE314B271}"/>
              </a:ext>
            </a:extLst>
          </p:cNvPr>
          <p:cNvSpPr>
            <a:spLocks noGrp="1"/>
          </p:cNvSpPr>
          <p:nvPr>
            <p:ph idx="1"/>
          </p:nvPr>
        </p:nvSpPr>
        <p:spPr/>
        <p:txBody>
          <a:bodyPr/>
          <a:lstStyle/>
          <a:p>
            <a:r>
              <a:rPr lang="en-US" dirty="0"/>
              <a:t>Derive the alpha from the chart below</a:t>
            </a:r>
          </a:p>
          <a:p>
            <a:endParaRPr lang="en-US" dirty="0"/>
          </a:p>
        </p:txBody>
      </p:sp>
      <p:pic>
        <p:nvPicPr>
          <p:cNvPr id="5" name="Picture 4">
            <a:extLst>
              <a:ext uri="{FF2B5EF4-FFF2-40B4-BE49-F238E27FC236}">
                <a16:creationId xmlns:a16="http://schemas.microsoft.com/office/drawing/2014/main" id="{987737CD-DDD3-1F9B-1F2A-B2B8C69D10B5}"/>
              </a:ext>
            </a:extLst>
          </p:cNvPr>
          <p:cNvPicPr>
            <a:picLocks noChangeAspect="1"/>
          </p:cNvPicPr>
          <p:nvPr/>
        </p:nvPicPr>
        <p:blipFill>
          <a:blip r:embed="rId2"/>
          <a:stretch>
            <a:fillRect/>
          </a:stretch>
        </p:blipFill>
        <p:spPr>
          <a:xfrm>
            <a:off x="399393" y="2075701"/>
            <a:ext cx="7637931" cy="3876538"/>
          </a:xfrm>
          <a:prstGeom prst="rect">
            <a:avLst/>
          </a:prstGeom>
        </p:spPr>
      </p:pic>
      <p:sp>
        <p:nvSpPr>
          <p:cNvPr id="4" name="TextBox 3">
            <a:extLst>
              <a:ext uri="{FF2B5EF4-FFF2-40B4-BE49-F238E27FC236}">
                <a16:creationId xmlns:a16="http://schemas.microsoft.com/office/drawing/2014/main" id="{CF0178E0-57B4-51A2-D712-8EF3FBD76D33}"/>
              </a:ext>
            </a:extLst>
          </p:cNvPr>
          <p:cNvSpPr txBox="1"/>
          <p:nvPr/>
        </p:nvSpPr>
        <p:spPr>
          <a:xfrm>
            <a:off x="6294676" y="389996"/>
            <a:ext cx="2649299" cy="1486929"/>
          </a:xfrm>
          <a:prstGeom prst="rect">
            <a:avLst/>
          </a:prstGeom>
          <a:solidFill>
            <a:srgbClr val="FFFF00"/>
          </a:solidFill>
        </p:spPr>
        <p:txBody>
          <a:bodyPr wrap="square" rtlCol="0">
            <a:spAutoFit/>
          </a:bodyPr>
          <a:lstStyle/>
          <a:p>
            <a:r>
              <a:rPr lang="en-US" dirty="0"/>
              <a:t>v2 =8</a:t>
            </a:r>
          </a:p>
          <a:p>
            <a:r>
              <a:rPr lang="en-US" dirty="0"/>
              <a:t>v1 = 6</a:t>
            </a:r>
          </a:p>
          <a:p>
            <a:endParaRPr lang="en-US" dirty="0"/>
          </a:p>
          <a:p>
            <a:r>
              <a:rPr lang="en-US" dirty="0"/>
              <a:t>z2 = 100</a:t>
            </a:r>
          </a:p>
          <a:p>
            <a:r>
              <a:rPr lang="en-US" dirty="0"/>
              <a:t>z1 = 50</a:t>
            </a:r>
          </a:p>
        </p:txBody>
      </p:sp>
      <p:sp>
        <p:nvSpPr>
          <p:cNvPr id="6" name="TextBox 5">
            <a:extLst>
              <a:ext uri="{FF2B5EF4-FFF2-40B4-BE49-F238E27FC236}">
                <a16:creationId xmlns:a16="http://schemas.microsoft.com/office/drawing/2014/main" id="{387CE7D3-D96B-C2D8-CCB1-C13A1A3346A7}"/>
              </a:ext>
            </a:extLst>
          </p:cNvPr>
          <p:cNvSpPr txBox="1"/>
          <p:nvPr/>
        </p:nvSpPr>
        <p:spPr>
          <a:xfrm>
            <a:off x="7646276" y="342902"/>
            <a:ext cx="1371600" cy="369332"/>
          </a:xfrm>
          <a:prstGeom prst="rect">
            <a:avLst/>
          </a:prstGeom>
          <a:noFill/>
        </p:spPr>
        <p:txBody>
          <a:bodyPr wrap="square" rtlCol="0">
            <a:spAutoFit/>
          </a:bodyPr>
          <a:lstStyle/>
          <a:p>
            <a:r>
              <a:rPr lang="en-US" dirty="0"/>
              <a:t>Alpha = .17</a:t>
            </a:r>
          </a:p>
        </p:txBody>
      </p:sp>
      <p:cxnSp>
        <p:nvCxnSpPr>
          <p:cNvPr id="8" name="Straight Arrow Connector 7">
            <a:extLst>
              <a:ext uri="{FF2B5EF4-FFF2-40B4-BE49-F238E27FC236}">
                <a16:creationId xmlns:a16="http://schemas.microsoft.com/office/drawing/2014/main" id="{5ED900CD-B2E8-2502-9187-5CC304C5FC63}"/>
              </a:ext>
            </a:extLst>
          </p:cNvPr>
          <p:cNvCxnSpPr/>
          <p:nvPr/>
        </p:nvCxnSpPr>
        <p:spPr>
          <a:xfrm flipH="1">
            <a:off x="3621741" y="2922494"/>
            <a:ext cx="2214283" cy="277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2EE80DD-5739-C642-DB6A-7E7C85076CA8}"/>
              </a:ext>
            </a:extLst>
          </p:cNvPr>
          <p:cNvCxnSpPr/>
          <p:nvPr/>
        </p:nvCxnSpPr>
        <p:spPr>
          <a:xfrm flipH="1">
            <a:off x="4661647" y="3558988"/>
            <a:ext cx="1398494" cy="3316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BE799EC-EBC0-2D1F-A2B9-D6032045B914}"/>
              </a:ext>
            </a:extLst>
          </p:cNvPr>
          <p:cNvSpPr txBox="1"/>
          <p:nvPr/>
        </p:nvSpPr>
        <p:spPr>
          <a:xfrm>
            <a:off x="2743200" y="1667435"/>
            <a:ext cx="1918447" cy="646331"/>
          </a:xfrm>
          <a:prstGeom prst="rect">
            <a:avLst/>
          </a:prstGeom>
          <a:solidFill>
            <a:srgbClr val="FFFF00"/>
          </a:solidFill>
        </p:spPr>
        <p:txBody>
          <a:bodyPr wrap="square" rtlCol="0">
            <a:spAutoFit/>
          </a:bodyPr>
          <a:lstStyle/>
          <a:p>
            <a:r>
              <a:rPr lang="en-US" dirty="0"/>
              <a:t>The colours are wrong here</a:t>
            </a:r>
          </a:p>
        </p:txBody>
      </p:sp>
    </p:spTree>
    <p:extLst>
      <p:ext uri="{BB962C8B-B14F-4D97-AF65-F5344CB8AC3E}">
        <p14:creationId xmlns:p14="http://schemas.microsoft.com/office/powerpoint/2010/main" val="17598116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dirty="0"/>
              <a:t>Errors in Wind Shear</a:t>
            </a:r>
          </a:p>
        </p:txBody>
      </p:sp>
      <p:sp>
        <p:nvSpPr>
          <p:cNvPr id="96259" name="Rectangle 3"/>
          <p:cNvSpPr>
            <a:spLocks noGrp="1" noChangeArrowheads="1"/>
          </p:cNvSpPr>
          <p:nvPr>
            <p:ph idx="1"/>
          </p:nvPr>
        </p:nvSpPr>
        <p:spPr/>
        <p:txBody>
          <a:bodyPr/>
          <a:lstStyle/>
          <a:p>
            <a:r>
              <a:rPr lang="en-US" sz="1800" dirty="0"/>
              <a:t>Wind shear is the variation of wind speed with elevation. It is important to understand because it directly impacts the power available at different wind turbine hub heights.</a:t>
            </a:r>
          </a:p>
          <a:p>
            <a:r>
              <a:rPr lang="en-US" sz="1800" dirty="0"/>
              <a:t>For the site with the most complex terrain, the average annual wind shear varied up to 7% between different years.</a:t>
            </a:r>
          </a:p>
          <a:p>
            <a:r>
              <a:rPr lang="en-US" sz="1800" dirty="0"/>
              <a:t>For fairly flat terrain, many investigators have used the one-seventh power law, where α = 1/7 = .143</a:t>
            </a:r>
          </a:p>
          <a:p>
            <a:endParaRPr lang="en-US" sz="2000" dirty="0"/>
          </a:p>
          <a:p>
            <a:endParaRPr lang="en-US" sz="2000" dirty="0"/>
          </a:p>
          <a:p>
            <a:endParaRPr lang="en-US" dirty="0"/>
          </a:p>
          <a:p>
            <a:endParaRPr lang="en-US" dirty="0"/>
          </a:p>
          <a:p>
            <a:endParaRPr lang="en-US" dirty="0"/>
          </a:p>
          <a:p>
            <a:endParaRPr lang="en-US" dirty="0"/>
          </a:p>
          <a:p>
            <a:endParaRPr lang="en-US" dirty="0"/>
          </a:p>
          <a:p>
            <a:endParaRPr lang="en-US" dirty="0"/>
          </a:p>
        </p:txBody>
      </p:sp>
      <p:pic>
        <p:nvPicPr>
          <p:cNvPr id="96260" name="Picture 4"/>
          <p:cNvPicPr>
            <a:picLocks noChangeAspect="1" noChangeArrowheads="1"/>
          </p:cNvPicPr>
          <p:nvPr/>
        </p:nvPicPr>
        <p:blipFill>
          <a:blip r:embed="rId2" cstate="print"/>
          <a:srcRect/>
          <a:stretch>
            <a:fillRect/>
          </a:stretch>
        </p:blipFill>
        <p:spPr bwMode="auto">
          <a:xfrm>
            <a:off x="1181100" y="3507239"/>
            <a:ext cx="6781800" cy="2747963"/>
          </a:xfrm>
          <a:prstGeom prst="rect">
            <a:avLst/>
          </a:prstGeom>
          <a:noFill/>
          <a:ln w="9525">
            <a:noFill/>
            <a:miter lim="800000"/>
            <a:headEnd/>
            <a:tailEnd/>
          </a:ln>
        </p:spPr>
      </p:pic>
    </p:spTree>
    <p:extLst>
      <p:ext uri="{BB962C8B-B14F-4D97-AF65-F5344CB8AC3E}">
        <p14:creationId xmlns:p14="http://schemas.microsoft.com/office/powerpoint/2010/main" val="28887655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334917B-768C-3174-2396-48FDD3DABEF4}"/>
              </a:ext>
            </a:extLst>
          </p:cNvPr>
          <p:cNvPicPr>
            <a:picLocks noChangeAspect="1"/>
          </p:cNvPicPr>
          <p:nvPr/>
        </p:nvPicPr>
        <p:blipFill>
          <a:blip r:embed="rId2"/>
          <a:stretch>
            <a:fillRect/>
          </a:stretch>
        </p:blipFill>
        <p:spPr>
          <a:xfrm>
            <a:off x="0" y="1407205"/>
            <a:ext cx="6753274" cy="3009922"/>
          </a:xfrm>
          <a:prstGeom prst="rect">
            <a:avLst/>
          </a:prstGeom>
        </p:spPr>
      </p:pic>
      <p:sp>
        <p:nvSpPr>
          <p:cNvPr id="2" name="Title 1">
            <a:extLst>
              <a:ext uri="{FF2B5EF4-FFF2-40B4-BE49-F238E27FC236}">
                <a16:creationId xmlns:a16="http://schemas.microsoft.com/office/drawing/2014/main" id="{8A44F3D4-69EA-8129-CDF2-6B166ABC4EFD}"/>
              </a:ext>
            </a:extLst>
          </p:cNvPr>
          <p:cNvSpPr>
            <a:spLocks noGrp="1"/>
          </p:cNvSpPr>
          <p:nvPr>
            <p:ph type="title"/>
          </p:nvPr>
        </p:nvSpPr>
        <p:spPr>
          <a:xfrm>
            <a:off x="200024" y="203203"/>
            <a:ext cx="8181975" cy="720520"/>
          </a:xfrm>
        </p:spPr>
        <p:txBody>
          <a:bodyPr>
            <a:normAutofit fontScale="90000"/>
          </a:bodyPr>
          <a:lstStyle/>
          <a:p>
            <a:r>
              <a:rPr lang="en-US" dirty="0"/>
              <a:t>Estimation of Production after Losses with Resource Study – Analogous to Performance Ratio</a:t>
            </a:r>
          </a:p>
        </p:txBody>
      </p:sp>
      <p:sp>
        <p:nvSpPr>
          <p:cNvPr id="5" name="TextBox 4">
            <a:extLst>
              <a:ext uri="{FF2B5EF4-FFF2-40B4-BE49-F238E27FC236}">
                <a16:creationId xmlns:a16="http://schemas.microsoft.com/office/drawing/2014/main" id="{3D0326B8-54F0-F27A-FFA6-46CDE9746C9F}"/>
              </a:ext>
            </a:extLst>
          </p:cNvPr>
          <p:cNvSpPr txBox="1"/>
          <p:nvPr/>
        </p:nvSpPr>
        <p:spPr>
          <a:xfrm>
            <a:off x="6703943" y="1473676"/>
            <a:ext cx="2340665" cy="2192908"/>
          </a:xfrm>
          <a:prstGeom prst="rect">
            <a:avLst/>
          </a:prstGeom>
          <a:solidFill>
            <a:srgbClr val="FFFF00"/>
          </a:solidFill>
        </p:spPr>
        <p:txBody>
          <a:bodyPr wrap="square" rtlCol="0">
            <a:spAutoFit/>
          </a:bodyPr>
          <a:lstStyle/>
          <a:p>
            <a:r>
              <a:rPr lang="en-US" sz="1050" dirty="0">
                <a:latin typeface="Arial" panose="020B0604020202020204" pitchFamily="34" charset="0"/>
                <a:cs typeface="Arial" panose="020B0604020202020204" pitchFamily="34" charset="0"/>
              </a:rPr>
              <a:t>For any renewable energy project, a resource analysis is made. For wind projects this is based on an assessment of local wind speed and the wind power curve.</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The output from a resource study can be expressed as a capacity factor (average/maximum). In the example, 340.3 x 1000/8760 is the average and this average divided by the 94 capacity gives the capacity factor.</a:t>
            </a:r>
          </a:p>
        </p:txBody>
      </p:sp>
      <p:sp>
        <p:nvSpPr>
          <p:cNvPr id="7" name="TextBox 6">
            <a:extLst>
              <a:ext uri="{FF2B5EF4-FFF2-40B4-BE49-F238E27FC236}">
                <a16:creationId xmlns:a16="http://schemas.microsoft.com/office/drawing/2014/main" id="{61623A56-1A8E-3907-ECD8-D56F42F3EB61}"/>
              </a:ext>
            </a:extLst>
          </p:cNvPr>
          <p:cNvSpPr txBox="1"/>
          <p:nvPr/>
        </p:nvSpPr>
        <p:spPr>
          <a:xfrm>
            <a:off x="5892944" y="4216537"/>
            <a:ext cx="2728542" cy="830997"/>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The resource study also gives probabilities of downside cases which is essential for banks. The P99 one year capacity factor is 31.1%</a:t>
            </a:r>
          </a:p>
        </p:txBody>
      </p:sp>
      <p:sp>
        <p:nvSpPr>
          <p:cNvPr id="3" name="Slide Number Placeholder 2">
            <a:extLst>
              <a:ext uri="{FF2B5EF4-FFF2-40B4-BE49-F238E27FC236}">
                <a16:creationId xmlns:a16="http://schemas.microsoft.com/office/drawing/2014/main" id="{055B597F-51AE-E2B3-8CF0-3299156C95EC}"/>
              </a:ext>
            </a:extLst>
          </p:cNvPr>
          <p:cNvSpPr>
            <a:spLocks noGrp="1"/>
          </p:cNvSpPr>
          <p:nvPr>
            <p:ph type="sldNum" sz="quarter" idx="12"/>
          </p:nvPr>
        </p:nvSpPr>
        <p:spPr>
          <a:xfrm>
            <a:off x="11495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95</a:t>
            </a:fld>
            <a:endParaRPr lang="en-GB" dirty="0"/>
          </a:p>
        </p:txBody>
      </p:sp>
    </p:spTree>
    <p:extLst>
      <p:ext uri="{BB962C8B-B14F-4D97-AF65-F5344CB8AC3E}">
        <p14:creationId xmlns:p14="http://schemas.microsoft.com/office/powerpoint/2010/main" val="19275370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B80BA-4F34-129A-3102-AE1CB1705574}"/>
              </a:ext>
            </a:extLst>
          </p:cNvPr>
          <p:cNvSpPr>
            <a:spLocks noGrp="1"/>
          </p:cNvSpPr>
          <p:nvPr>
            <p:ph type="title"/>
          </p:nvPr>
        </p:nvSpPr>
        <p:spPr/>
        <p:txBody>
          <a:bodyPr/>
          <a:lstStyle/>
          <a:p>
            <a:r>
              <a:rPr lang="en-US" dirty="0"/>
              <a:t>Estimation of Wind Capacity Factor</a:t>
            </a:r>
          </a:p>
        </p:txBody>
      </p:sp>
      <p:sp>
        <p:nvSpPr>
          <p:cNvPr id="3" name="Content Placeholder 2">
            <a:extLst>
              <a:ext uri="{FF2B5EF4-FFF2-40B4-BE49-F238E27FC236}">
                <a16:creationId xmlns:a16="http://schemas.microsoft.com/office/drawing/2014/main" id="{1E0F9191-0ABD-ECF9-32D2-F8A657461B33}"/>
              </a:ext>
            </a:extLst>
          </p:cNvPr>
          <p:cNvSpPr>
            <a:spLocks noGrp="1"/>
          </p:cNvSpPr>
          <p:nvPr>
            <p:ph idx="1"/>
          </p:nvPr>
        </p:nvSpPr>
        <p:spPr/>
        <p:txBody>
          <a:bodyPr/>
          <a:lstStyle/>
          <a:p>
            <a:r>
              <a:rPr lang="en-US" dirty="0"/>
              <a:t>From study of wind in Jamica</a:t>
            </a:r>
          </a:p>
          <a:p>
            <a:endParaRPr lang="en-US" dirty="0"/>
          </a:p>
        </p:txBody>
      </p:sp>
      <p:pic>
        <p:nvPicPr>
          <p:cNvPr id="5" name="Picture 4">
            <a:extLst>
              <a:ext uri="{FF2B5EF4-FFF2-40B4-BE49-F238E27FC236}">
                <a16:creationId xmlns:a16="http://schemas.microsoft.com/office/drawing/2014/main" id="{F12CABBB-3A62-031A-53E3-8D76E9A23EB2}"/>
              </a:ext>
            </a:extLst>
          </p:cNvPr>
          <p:cNvPicPr>
            <a:picLocks noChangeAspect="1"/>
          </p:cNvPicPr>
          <p:nvPr/>
        </p:nvPicPr>
        <p:blipFill>
          <a:blip r:embed="rId2"/>
          <a:stretch>
            <a:fillRect/>
          </a:stretch>
        </p:blipFill>
        <p:spPr>
          <a:xfrm>
            <a:off x="0" y="2429859"/>
            <a:ext cx="9144000" cy="1998282"/>
          </a:xfrm>
          <a:prstGeom prst="rect">
            <a:avLst/>
          </a:prstGeom>
        </p:spPr>
      </p:pic>
    </p:spTree>
    <p:extLst>
      <p:ext uri="{BB962C8B-B14F-4D97-AF65-F5344CB8AC3E}">
        <p14:creationId xmlns:p14="http://schemas.microsoft.com/office/powerpoint/2010/main" val="33552047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D433E-4F7F-932C-7B05-EDD0534A3895}"/>
              </a:ext>
            </a:extLst>
          </p:cNvPr>
          <p:cNvSpPr>
            <a:spLocks noGrp="1"/>
          </p:cNvSpPr>
          <p:nvPr>
            <p:ph type="title"/>
          </p:nvPr>
        </p:nvSpPr>
        <p:spPr/>
        <p:txBody>
          <a:bodyPr/>
          <a:lstStyle/>
          <a:p>
            <a:r>
              <a:rPr lang="en-US" dirty="0"/>
              <a:t>Calculation of Hourly Wind Production</a:t>
            </a:r>
          </a:p>
        </p:txBody>
      </p:sp>
      <p:sp>
        <p:nvSpPr>
          <p:cNvPr id="3" name="Content Placeholder 2">
            <a:extLst>
              <a:ext uri="{FF2B5EF4-FFF2-40B4-BE49-F238E27FC236}">
                <a16:creationId xmlns:a16="http://schemas.microsoft.com/office/drawing/2014/main" id="{E98A6D7D-D2F2-71AC-8CB4-00419DCA184C}"/>
              </a:ext>
            </a:extLst>
          </p:cNvPr>
          <p:cNvSpPr>
            <a:spLocks noGrp="1"/>
          </p:cNvSpPr>
          <p:nvPr>
            <p:ph idx="1"/>
          </p:nvPr>
        </p:nvSpPr>
        <p:spPr/>
        <p:txBody>
          <a:bodyPr/>
          <a:lstStyle/>
          <a:p>
            <a:r>
              <a:rPr lang="en-US" dirty="0"/>
              <a:t>Note the capacity factor after the wake and other losses.</a:t>
            </a:r>
          </a:p>
          <a:p>
            <a:endParaRPr lang="en-US" dirty="0"/>
          </a:p>
        </p:txBody>
      </p:sp>
      <p:pic>
        <p:nvPicPr>
          <p:cNvPr id="5" name="Picture 4">
            <a:extLst>
              <a:ext uri="{FF2B5EF4-FFF2-40B4-BE49-F238E27FC236}">
                <a16:creationId xmlns:a16="http://schemas.microsoft.com/office/drawing/2014/main" id="{45CA4ECB-B6A8-EC62-C6A9-84F2D0E724ED}"/>
              </a:ext>
            </a:extLst>
          </p:cNvPr>
          <p:cNvPicPr>
            <a:picLocks noChangeAspect="1"/>
          </p:cNvPicPr>
          <p:nvPr/>
        </p:nvPicPr>
        <p:blipFill>
          <a:blip r:embed="rId2"/>
          <a:stretch>
            <a:fillRect/>
          </a:stretch>
        </p:blipFill>
        <p:spPr>
          <a:xfrm>
            <a:off x="1761423" y="1861730"/>
            <a:ext cx="6841020" cy="4854381"/>
          </a:xfrm>
          <a:prstGeom prst="rect">
            <a:avLst/>
          </a:prstGeom>
        </p:spPr>
      </p:pic>
    </p:spTree>
    <p:extLst>
      <p:ext uri="{BB962C8B-B14F-4D97-AF65-F5344CB8AC3E}">
        <p14:creationId xmlns:p14="http://schemas.microsoft.com/office/powerpoint/2010/main" val="41751362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172A4-175C-B328-F5B8-45F0BEBC9D81}"/>
              </a:ext>
            </a:extLst>
          </p:cNvPr>
          <p:cNvSpPr>
            <a:spLocks noGrp="1"/>
          </p:cNvSpPr>
          <p:nvPr>
            <p:ph type="ctrTitle"/>
          </p:nvPr>
        </p:nvSpPr>
        <p:spPr>
          <a:xfrm>
            <a:off x="597728" y="2308044"/>
            <a:ext cx="5838931" cy="1959156"/>
          </a:xfrm>
        </p:spPr>
        <p:txBody>
          <a:bodyPr/>
          <a:lstStyle/>
          <a:p>
            <a:r>
              <a:rPr lang="en-US" dirty="0"/>
              <a:t>Lessons from Orsted Case Off-shore Wind Case from USA Project Loss</a:t>
            </a:r>
          </a:p>
        </p:txBody>
      </p:sp>
    </p:spTree>
    <p:extLst>
      <p:ext uri="{BB962C8B-B14F-4D97-AF65-F5344CB8AC3E}">
        <p14:creationId xmlns:p14="http://schemas.microsoft.com/office/powerpoint/2010/main" val="1381627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2356-48A7-D243-C7E9-71395F234693}"/>
              </a:ext>
            </a:extLst>
          </p:cNvPr>
          <p:cNvSpPr>
            <a:spLocks noGrp="1"/>
          </p:cNvSpPr>
          <p:nvPr>
            <p:ph type="title"/>
          </p:nvPr>
        </p:nvSpPr>
        <p:spPr/>
        <p:txBody>
          <a:bodyPr/>
          <a:lstStyle/>
          <a:p>
            <a:r>
              <a:rPr lang="en-US" dirty="0"/>
              <a:t>What Caused Downfall of Orsted</a:t>
            </a:r>
          </a:p>
        </p:txBody>
      </p:sp>
      <p:sp>
        <p:nvSpPr>
          <p:cNvPr id="3" name="Content Placeholder 2">
            <a:extLst>
              <a:ext uri="{FF2B5EF4-FFF2-40B4-BE49-F238E27FC236}">
                <a16:creationId xmlns:a16="http://schemas.microsoft.com/office/drawing/2014/main" id="{FBDDE115-3526-BAA3-7429-0B214298AB18}"/>
              </a:ext>
            </a:extLst>
          </p:cNvPr>
          <p:cNvSpPr>
            <a:spLocks noGrp="1"/>
          </p:cNvSpPr>
          <p:nvPr>
            <p:ph idx="1"/>
          </p:nvPr>
        </p:nvSpPr>
        <p:spPr/>
        <p:txBody>
          <a:bodyPr>
            <a:normAutofit/>
          </a:bodyPr>
          <a:lstStyle/>
          <a:p>
            <a:r>
              <a:rPr lang="en-US" sz="1800" dirty="0"/>
              <a:t>Did not have risks hedged with contracts after financial close. Not project financed</a:t>
            </a:r>
          </a:p>
          <a:p>
            <a:r>
              <a:rPr lang="en-US" sz="1800" dirty="0"/>
              <a:t>Agreed on PPA prices without securing fixed price contracts</a:t>
            </a:r>
          </a:p>
          <a:p>
            <a:r>
              <a:rPr lang="en-US" sz="1800" dirty="0"/>
              <a:t>Major increase in demand for offshore materials from German offshore wind after Ukraine war and from US offshore expansion after the IRA law</a:t>
            </a:r>
          </a:p>
          <a:p>
            <a:r>
              <a:rPr lang="en-US" sz="1800" dirty="0"/>
              <a:t>Political risk from US and desire for using natural gas</a:t>
            </a:r>
          </a:p>
          <a:p>
            <a:r>
              <a:rPr lang="en-US" sz="1800" dirty="0"/>
              <a:t>Low wind capacity factors in Europe</a:t>
            </a:r>
          </a:p>
          <a:p>
            <a:r>
              <a:rPr lang="en-US" sz="1800" dirty="0"/>
              <a:t>Declining Merchant Prices for Merchant Tail</a:t>
            </a:r>
          </a:p>
        </p:txBody>
      </p:sp>
      <p:sp>
        <p:nvSpPr>
          <p:cNvPr id="4" name="Slide Number Placeholder 3">
            <a:extLst>
              <a:ext uri="{FF2B5EF4-FFF2-40B4-BE49-F238E27FC236}">
                <a16:creationId xmlns:a16="http://schemas.microsoft.com/office/drawing/2014/main" id="{6F617429-D2DC-720D-9BD1-6FDF9D085AB0}"/>
              </a:ext>
            </a:extLst>
          </p:cNvPr>
          <p:cNvSpPr>
            <a:spLocks noGrp="1"/>
          </p:cNvSpPr>
          <p:nvPr>
            <p:ph type="sldNum" sz="quarter" idx="12"/>
          </p:nvPr>
        </p:nvSpPr>
        <p:spPr/>
        <p:txBody>
          <a:bodyPr/>
          <a:lstStyle/>
          <a:p>
            <a:fld id="{EB241CD2-1E45-42A3-B213-66A034DF9A3B}" type="slidenum">
              <a:rPr lang="en-GB" smtClean="0"/>
              <a:t>99</a:t>
            </a:fld>
            <a:endParaRPr lang="en-GB" dirty="0"/>
          </a:p>
        </p:txBody>
      </p:sp>
    </p:spTree>
    <p:extLst>
      <p:ext uri="{BB962C8B-B14F-4D97-AF65-F5344CB8AC3E}">
        <p14:creationId xmlns:p14="http://schemas.microsoft.com/office/powerpoint/2010/main" val="40370650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ELS Palette">
      <a:dk1>
        <a:sysClr val="windowText" lastClr="000000"/>
      </a:dk1>
      <a:lt1>
        <a:sysClr val="window" lastClr="FFFFFF"/>
      </a:lt1>
      <a:dk2>
        <a:srgbClr val="44546A"/>
      </a:dk2>
      <a:lt2>
        <a:srgbClr val="E7E6E6"/>
      </a:lt2>
      <a:accent1>
        <a:srgbClr val="A1B3C2"/>
      </a:accent1>
      <a:accent2>
        <a:srgbClr val="728EA3"/>
      </a:accent2>
      <a:accent3>
        <a:srgbClr val="436885"/>
      </a:accent3>
      <a:accent4>
        <a:srgbClr val="144266"/>
      </a:accent4>
      <a:accent5>
        <a:srgbClr val="3D3D3D"/>
      </a:accent5>
      <a:accent6>
        <a:srgbClr val="000000"/>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Learning Template 2018" id="{04CE0C22-ED7F-46CB-BC65-E68FB60107E8}" vid="{EE53C80E-D2C7-4B31-877E-8733A34E7E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Learning Template 2025</Template>
  <TotalTime>16922</TotalTime>
  <Words>21346</Words>
  <Application>Microsoft Office PowerPoint</Application>
  <PresentationFormat>On-screen Show (4:3)</PresentationFormat>
  <Paragraphs>2177</Paragraphs>
  <Slides>492</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492</vt:i4>
      </vt:variant>
    </vt:vector>
  </HeadingPairs>
  <TitlesOfParts>
    <vt:vector size="507" baseType="lpstr">
      <vt:lpstr>Aptos Narrow</vt:lpstr>
      <vt:lpstr>Arial</vt:lpstr>
      <vt:lpstr>Calibri</vt:lpstr>
      <vt:lpstr>CalisMTBol</vt:lpstr>
      <vt:lpstr>CalistoMT</vt:lpstr>
      <vt:lpstr>Courier New</vt:lpstr>
      <vt:lpstr>Franklin Gothic Demi</vt:lpstr>
      <vt:lpstr>Georgia</vt:lpstr>
      <vt:lpstr>HP Simplified</vt:lpstr>
      <vt:lpstr>Rockwell</vt:lpstr>
      <vt:lpstr>Times New Roman</vt:lpstr>
      <vt:lpstr>Wingdings</vt:lpstr>
      <vt:lpstr>Wingdings 2</vt:lpstr>
      <vt:lpstr>Wingdings 3</vt:lpstr>
      <vt:lpstr>Office Theme</vt:lpstr>
      <vt:lpstr>Introduction</vt:lpstr>
      <vt:lpstr>Teaching Style</vt:lpstr>
      <vt:lpstr>I Want to Know Your Priorities</vt:lpstr>
      <vt:lpstr>General Idea 1 – Technical Details</vt:lpstr>
      <vt:lpstr>Notes on Financial Model</vt:lpstr>
      <vt:lpstr>Course Outline</vt:lpstr>
      <vt:lpstr>Project Finance for Renewable Energy</vt:lpstr>
      <vt:lpstr>Objectives</vt:lpstr>
      <vt:lpstr>Some Provocative Comments</vt:lpstr>
      <vt:lpstr>Some Provocative Comments (Continued)</vt:lpstr>
      <vt:lpstr>Concentrate on Numbers</vt:lpstr>
      <vt:lpstr>Course Outline and Teaching Style – Be Mean Now and Not After the Course</vt:lpstr>
      <vt:lpstr>Big Points about Renewable</vt:lpstr>
      <vt:lpstr>Context of Revolution in Solar Costs and Battery Costs</vt:lpstr>
      <vt:lpstr>Renewable Projects Depend Output that Cannot be Controlled</vt:lpstr>
      <vt:lpstr>Battery and Firemen versus Truck Drivers – There is no Volume Guarantee on Renewable</vt:lpstr>
      <vt:lpstr>Availability versus Utilization</vt:lpstr>
      <vt:lpstr>Independent Power and Targeted Risk Allocation with Contracts Signed at Financial Close</vt:lpstr>
      <vt:lpstr>Renewable Project Finance Diagram </vt:lpstr>
      <vt:lpstr>Part 1: Renewable Economics and Value Drivers</vt:lpstr>
      <vt:lpstr>Websites to Review</vt:lpstr>
      <vt:lpstr>Review of Solar and Wind as the Basis for Evaluation of Storage  The technical detail is not so hard - Enough to ask questions</vt:lpstr>
      <vt:lpstr>Measuring Irradiance</vt:lpstr>
      <vt:lpstr>Adjustments for Tilt and for Tracking</vt:lpstr>
      <vt:lpstr>Cloud Cover and PV Generation</vt:lpstr>
      <vt:lpstr>Start with Data – Best Solar Places</vt:lpstr>
      <vt:lpstr>In-Plane Radiation without Tracking</vt:lpstr>
      <vt:lpstr>Contrast with  Norway with Tracking</vt:lpstr>
      <vt:lpstr>Tracking Increase Relative to Fixed with Tilt</vt:lpstr>
      <vt:lpstr>File with Long-term Hourly Data and  File with One-year</vt:lpstr>
      <vt:lpstr>Use PVGIS to Get Data</vt:lpstr>
      <vt:lpstr>General From World Wind Map</vt:lpstr>
      <vt:lpstr>Adjustment for Presentation of Data</vt:lpstr>
      <vt:lpstr>Example Sites in from PVGIS</vt:lpstr>
      <vt:lpstr>Data on Hourly Irradiation</vt:lpstr>
      <vt:lpstr>Quick Demonstration of Understanding Solar Power with Hourly Solar Date (Irradiation per m2)</vt:lpstr>
      <vt:lpstr>Even as a Banker, the First thing I do is look at hourly solar data and get dates</vt:lpstr>
      <vt:lpstr>Use of LOOKUP and NA function for Graphs</vt:lpstr>
      <vt:lpstr>Use of Index Function to Change the Graph</vt:lpstr>
      <vt:lpstr>We could also change to one day for different presentations – this is used for battery and solar</vt:lpstr>
      <vt:lpstr>Average Solar by Year – Little Variation</vt:lpstr>
      <vt:lpstr>Long-term Wind Data for Off-shore Korea</vt:lpstr>
      <vt:lpstr>Average Temperature by Year</vt:lpstr>
      <vt:lpstr>Using Long-term Data for Standard Deviation and for Computing P90 or Other P values</vt:lpstr>
      <vt:lpstr>Solar Patterns</vt:lpstr>
      <vt:lpstr>Solar Technical Details</vt:lpstr>
      <vt:lpstr>Definition of Capacity - Solar, STC and Capacity Factor</vt:lpstr>
      <vt:lpstr>kWp Benchmark from STC – 1000 Watts/m2 and 25°</vt:lpstr>
      <vt:lpstr>Confusion with Importance of Efficiency of Solar Panels</vt:lpstr>
      <vt:lpstr>Long-term Price for Solar</vt:lpstr>
      <vt:lpstr>STC as Capacity – Demonstrate that when you pay for output and not input, the economics not affected</vt:lpstr>
      <vt:lpstr>Solar Performance Ratio  Think about questions to ask  Don’t be afraid of sounding stupid</vt:lpstr>
      <vt:lpstr>General Idea about Performance Ratio</vt:lpstr>
      <vt:lpstr>What you Can and Cannot Control – For Thinking about the Performance Ratio</vt:lpstr>
      <vt:lpstr>Hourly Solar Production in Nagonha and Performance Ratio</vt:lpstr>
      <vt:lpstr>Don’t be Intimidated by PVSYST</vt:lpstr>
      <vt:lpstr>Loss Diagram Illustration – See that there is a lot of uncertainty in estimating the performance ratio </vt:lpstr>
      <vt:lpstr>Inputs from PVSYST Example and Football Field</vt:lpstr>
      <vt:lpstr>Loss Factors in PVSYST for the Performance Ratio</vt:lpstr>
      <vt:lpstr>Deriving Temperature Coefficient from PVSYST</vt:lpstr>
      <vt:lpstr>Solar, Temperature and Performance Ratio</vt:lpstr>
      <vt:lpstr>Idea that cannot use Ambient Temperature</vt:lpstr>
      <vt:lpstr>Detailed Weather Measurement in PPA – You can monitor the Temperature on the Panel</vt:lpstr>
      <vt:lpstr>Irradiation Benchmark</vt:lpstr>
      <vt:lpstr>Capacity Factor for Solar with Performance Ratio and Temperature - Equations</vt:lpstr>
      <vt:lpstr>Providing PVSYST Report in PPA – Note that uses PV Module Temperature and not Ambient</vt:lpstr>
      <vt:lpstr>Performance Ratio by Month</vt:lpstr>
      <vt:lpstr>Deriving the Performance Ratio from PVSYST</vt:lpstr>
      <vt:lpstr>Analysis of PR and Temperature</vt:lpstr>
      <vt:lpstr>Detailed Formulas for Solar with Performance Ratio</vt:lpstr>
      <vt:lpstr>Detailed Solar Analysis with Temperature Adjustment</vt:lpstr>
      <vt:lpstr>Capacity Factor with and without PR</vt:lpstr>
      <vt:lpstr>Incorporate Detail of Solar</vt:lpstr>
      <vt:lpstr>Technical Analysis: Wind - Details</vt:lpstr>
      <vt:lpstr>Global Wind Atlas</vt:lpstr>
      <vt:lpstr>Solar and Wind in Oman (Wind is Offshore)</vt:lpstr>
      <vt:lpstr>Offshore Wind in Pacific</vt:lpstr>
      <vt:lpstr>Met Mast off-shore</vt:lpstr>
      <vt:lpstr>Wind Capacity Factor and Production</vt:lpstr>
      <vt:lpstr>Relationship between Resource (Wind or Solar) and Energy Output – Understand Power Curve</vt:lpstr>
      <vt:lpstr>Power Curve Sample – Finding data from a website called “thewindpower.net”</vt:lpstr>
      <vt:lpstr>Example of Different Power Curves</vt:lpstr>
      <vt:lpstr>Power Curves Expressed as Percent of Capacity</vt:lpstr>
      <vt:lpstr>Selected Power Curves</vt:lpstr>
      <vt:lpstr>Power Curve Normalisation</vt:lpstr>
      <vt:lpstr>Using Interpolate Instead of Lookup</vt:lpstr>
      <vt:lpstr>Wind Shear Adjustment </vt:lpstr>
      <vt:lpstr>Calculation of Wind Shear Exponent</vt:lpstr>
      <vt:lpstr>300 Meter Wind Turbines</vt:lpstr>
      <vt:lpstr>Example of Wind Study and Height</vt:lpstr>
      <vt:lpstr>Changing Alpha from Wind Study</vt:lpstr>
      <vt:lpstr>Get the 10 meter and different heights</vt:lpstr>
      <vt:lpstr>Wind Shear Estimates</vt:lpstr>
      <vt:lpstr>Errors in Wind Shear</vt:lpstr>
      <vt:lpstr>Estimation of Production after Losses with Resource Study – Analogous to Performance Ratio</vt:lpstr>
      <vt:lpstr>Estimation of Wind Capacity Factor</vt:lpstr>
      <vt:lpstr>Calculation of Hourly Wind Production</vt:lpstr>
      <vt:lpstr>Lessons from Orsted Case Off-shore Wind Case from USA Project Loss</vt:lpstr>
      <vt:lpstr>What Caused Downfall of Orsted</vt:lpstr>
      <vt:lpstr>Orsted’s Cancellation and Write-off</vt:lpstr>
      <vt:lpstr>Comment by Investor on Orsted and Any Corporation as Sum of Projects</vt:lpstr>
      <vt:lpstr>Pricing Regimes for Orsted’s Non-UK Offshore Wind Projects</vt:lpstr>
      <vt:lpstr>UK Renewable Obligation Certificates (ROC) and CFD</vt:lpstr>
      <vt:lpstr>Selected Graphs of Historic Capacity Factors for Orsted Projects – Mean Reverting Case</vt:lpstr>
      <vt:lpstr>Drop Off in Capacity Factor for German Project</vt:lpstr>
      <vt:lpstr>Link to European Market Prices</vt:lpstr>
      <vt:lpstr>Risk Analysis for Wind and Solar for Credit and P Values</vt:lpstr>
      <vt:lpstr>Objectives of Section</vt:lpstr>
      <vt:lpstr>Example of Lender Analysis which Uses Data not Available to Equity Investor</vt:lpstr>
      <vt:lpstr>Nightmare Graph and Missing the P90 – Fitch Report</vt:lpstr>
      <vt:lpstr>Don’t Be Afraid to Compute P90 Yourself</vt:lpstr>
      <vt:lpstr>Mathematics of P90</vt:lpstr>
      <vt:lpstr>Everything Driven by Standard Deviation – Derive the Standard Deviation</vt:lpstr>
      <vt:lpstr>Understand Components of Standard Deviation with Mean Squared Error</vt:lpstr>
      <vt:lpstr>Idea of P90 1 Year versus P90 20 Year</vt:lpstr>
      <vt:lpstr>1-year and 10-year P90, P50 etc.</vt:lpstr>
      <vt:lpstr>Computation of 1-year and 10-year</vt:lpstr>
      <vt:lpstr>P90 and DSCR</vt:lpstr>
      <vt:lpstr>Risks Other Than Resource Risk</vt:lpstr>
      <vt:lpstr>On-Site and Simulated Solar Power</vt:lpstr>
      <vt:lpstr>Where Uncertainty Comes From – Not Just Variation Year to Year</vt:lpstr>
      <vt:lpstr>Availability Risk of Solar</vt:lpstr>
      <vt:lpstr>Mean Square Error – Exercise, Compute it</vt:lpstr>
      <vt:lpstr>Interpreting P90 for Solar – Is Degradation that Occurs Annually the Same as other Variation</vt:lpstr>
      <vt:lpstr>Example of Aggressive P90</vt:lpstr>
      <vt:lpstr>Compute P Levels from Uncertainty</vt:lpstr>
      <vt:lpstr>P50 and P99 in Solar Case</vt:lpstr>
      <vt:lpstr>Example of Sources of Uncertainty</vt:lpstr>
      <vt:lpstr>Risk of Noise from Turbines</vt:lpstr>
      <vt:lpstr>Risks from Avian Issues</vt:lpstr>
      <vt:lpstr>Additional Risks: Transmission Capacity</vt:lpstr>
      <vt:lpstr>Additional Risk: Partial Exposure to Merchant Power Price</vt:lpstr>
      <vt:lpstr>Additional Risks: Shadow Flicker</vt:lpstr>
      <vt:lpstr>Counter Party Risk and O&amp;M Contracts</vt:lpstr>
      <vt:lpstr>DSCR to Accept 90% or 99% Uncertainty</vt:lpstr>
      <vt:lpstr>Compare the P50 versus P99 to DSCR from Wind Study</vt:lpstr>
      <vt:lpstr>Financial Modelling with IRR and DSCR</vt:lpstr>
      <vt:lpstr>Starting Points of Understanding a Financial Model</vt:lpstr>
      <vt:lpstr>Example of InputC</vt:lpstr>
      <vt:lpstr>Example of Timeline</vt:lpstr>
      <vt:lpstr>IRR has Taken Over – So the Big Question</vt:lpstr>
      <vt:lpstr>Bad Answer 1</vt:lpstr>
      <vt:lpstr>Bad Answer 2</vt:lpstr>
      <vt:lpstr>Real World Minimum Acceptable Target IRR</vt:lpstr>
      <vt:lpstr>IRR is Growth Rate, but With Asterix</vt:lpstr>
      <vt:lpstr>LBO and Growth Rate</vt:lpstr>
      <vt:lpstr>Amazon and Growth Rate</vt:lpstr>
      <vt:lpstr>Problem with Dividends in IRR</vt:lpstr>
      <vt:lpstr>Crazy Results for High IRR and Long-term</vt:lpstr>
      <vt:lpstr>MIRR is not a Good Solution</vt:lpstr>
      <vt:lpstr>One Solution: Compute the Premium Relative to the Risk-Free Rate</vt:lpstr>
      <vt:lpstr>Why WACC is What Absolute Complete Crap – Does not account for changing risk</vt:lpstr>
      <vt:lpstr>How Can We Resolve the Problem that IRR and NPV do Not Account for Risk Reductions</vt:lpstr>
      <vt:lpstr>Illustration of Change in Value with and without Change in Risk</vt:lpstr>
      <vt:lpstr>IRR from Buyer and Seller Perspective</vt:lpstr>
      <vt:lpstr>Risk Analysis and Financial Models</vt:lpstr>
      <vt:lpstr>Debt Parameters in Model</vt:lpstr>
      <vt:lpstr>What About the DSCR – Why is That Such a Big Deal for Bankers</vt:lpstr>
      <vt:lpstr>Key Debt Terms – Why Don’t They Put this in Another Sheet</vt:lpstr>
      <vt:lpstr>New York Meeting, Google Maps and Assessing the Risk of Being Late</vt:lpstr>
      <vt:lpstr>Which is More Important – DSCR or Debt to Capital</vt:lpstr>
      <vt:lpstr>Three DSCR’s in Solar Case</vt:lpstr>
      <vt:lpstr>DSCR for Solar PV from Fitch</vt:lpstr>
      <vt:lpstr>Inputs for Debt Financing – Separate Page</vt:lpstr>
      <vt:lpstr>More Complex Conditional Formatting</vt:lpstr>
      <vt:lpstr>Pre-and Post COD Analysis</vt:lpstr>
      <vt:lpstr>Why is the key target Equity IRR and not Project IRR</vt:lpstr>
      <vt:lpstr>Rule Number 1 – Project IRR must be greater than the Interest Rate</vt:lpstr>
      <vt:lpstr>Games Developers Can Play with Debt Sizing</vt:lpstr>
      <vt:lpstr>Debt Size with DSCR and Debt to Capital</vt:lpstr>
      <vt:lpstr>Risk Analysis in Solar Projects</vt:lpstr>
      <vt:lpstr>Other Inputs – Price Calculation, Required IRR and Finance Inputs</vt:lpstr>
      <vt:lpstr>Term Coverage Ratio in Solar Case</vt:lpstr>
      <vt:lpstr>Fundamental Effect of Debt Tenure with Debt to Capital Constraint</vt:lpstr>
      <vt:lpstr>Sculpting Equations - Basic</vt:lpstr>
      <vt:lpstr>Sculpting Equations with Debt to Capital Constraint</vt:lpstr>
      <vt:lpstr>Sculpting Equations with LC Fees</vt:lpstr>
      <vt:lpstr>Sculpting versus Equal Installment with DSCR Constraint</vt:lpstr>
      <vt:lpstr>Sculpting Equations with Debt to Capital Constraint</vt:lpstr>
      <vt:lpstr>Sculpting Equations with LC Fees</vt:lpstr>
      <vt:lpstr>Mini-perms </vt:lpstr>
      <vt:lpstr>Re-financing Conclusions</vt:lpstr>
      <vt:lpstr>A Little Theory about Valuation and Risk of Projects</vt:lpstr>
      <vt:lpstr>Re-financing and Early Project Sale</vt:lpstr>
      <vt:lpstr>Mini-Perm</vt:lpstr>
      <vt:lpstr>Mini-Perm Example</vt:lpstr>
      <vt:lpstr>Run the Financing Scenarios and Equity IRR</vt:lpstr>
      <vt:lpstr>LCOE Mechanics  Understanding the Competitiveness and  Drivers of Value  for Renewable Energy</vt:lpstr>
      <vt:lpstr>The Big Question for Electricity</vt:lpstr>
      <vt:lpstr>Answer the Question with LCOE</vt:lpstr>
      <vt:lpstr>Overview of Section</vt:lpstr>
      <vt:lpstr>Capital Intensity and Rate of Return</vt:lpstr>
      <vt:lpstr>General Risks Facing a Nuclear Plant</vt:lpstr>
      <vt:lpstr>General Risks Facing Vegetable Vendor</vt:lpstr>
      <vt:lpstr>Basic Idea that Greater Risk and Greater Require Return</vt:lpstr>
      <vt:lpstr>Any Investment has at Minimum Three Things and a Rate of Return</vt:lpstr>
      <vt:lpstr>Rate of Return is More Important for Capital Intensive Investments</vt:lpstr>
      <vt:lpstr>Capital Intensity and Effect of Higher Required IRR</vt:lpstr>
      <vt:lpstr>Why the Rate of Return is Affected by Economic Life</vt:lpstr>
      <vt:lpstr>Illustration of Scenarios with 15% Rate of Return</vt:lpstr>
      <vt:lpstr>Illustration of Scenarios with 5% Rate of Return</vt:lpstr>
      <vt:lpstr>Illustration of Scenarios with 15% Rate of Return – 2-year life</vt:lpstr>
      <vt:lpstr>Illustration of Scenarios with 5% Rate of Return – 2-year life</vt:lpstr>
      <vt:lpstr>Illustration of Scenarios with Rate of Return</vt:lpstr>
      <vt:lpstr>Capital Intensity Definitions and Returns</vt:lpstr>
      <vt:lpstr>Capital Intensity and Life and Operating Expense</vt:lpstr>
      <vt:lpstr>Capital Intensity Graph and Effect of Changes in Overall Return</vt:lpstr>
      <vt:lpstr>Effects of Financing on Bid Price – Capital Intensive</vt:lpstr>
      <vt:lpstr>Mechanics of LCOE</vt:lpstr>
      <vt:lpstr>Contract for Differences (CFD) and Levelized Cost of Electricity (LCOE)</vt:lpstr>
      <vt:lpstr>Calculation of LCOE</vt:lpstr>
      <vt:lpstr>Nuances in LCOE Calculation</vt:lpstr>
      <vt:lpstr>Lazard LCOE</vt:lpstr>
      <vt:lpstr>Effect of Financial Assumptions on LCOE</vt:lpstr>
      <vt:lpstr>LCOE of Different Technologies</vt:lpstr>
      <vt:lpstr>LCOE of Battery and Solar</vt:lpstr>
      <vt:lpstr>Start with LCOE and History of Solar Power</vt:lpstr>
      <vt:lpstr>Extremely High Rates in Initial German Solar Feed-In Tariffs</vt:lpstr>
      <vt:lpstr>German Tariffs for Alternative Sizes of PV</vt:lpstr>
      <vt:lpstr>Example of Feed-in Tariff Calculation</vt:lpstr>
      <vt:lpstr>Context of Subsided Prices – Compare 45 Euro/kWh with Merchant Prices of about 3 Euro Cents</vt:lpstr>
      <vt:lpstr>Dubai 6 Cents per kWh in 2015</vt:lpstr>
      <vt:lpstr>Examples of Very Low Solar Prices</vt:lpstr>
      <vt:lpstr>Low-Cost Solar Example</vt:lpstr>
      <vt:lpstr>Demonstration of Solar Cost per MWH</vt:lpstr>
      <vt:lpstr>Financial Model in LCOE Analysis for Method 2</vt:lpstr>
      <vt:lpstr>Computation of LCOE for Solar (High-Cost Base Case)</vt:lpstr>
      <vt:lpstr>Waterfall Graph for Solar LCOE (During Sunlight Hours)</vt:lpstr>
      <vt:lpstr>Solar versus Natural Gas (Solar versus Variable Cost of Natural Gas)</vt:lpstr>
      <vt:lpstr>LCOE Estimates for Discussed Later</vt:lpstr>
      <vt:lpstr>Natural Gas Price History – US versus Asia</vt:lpstr>
      <vt:lpstr>Effect of Fuel Cost on LCOE</vt:lpstr>
      <vt:lpstr>Levelised Cost of Dispatchable Plants and Variable Cost </vt:lpstr>
      <vt:lpstr>Example of LCOE versus Electric Bill</vt:lpstr>
      <vt:lpstr>Including Externalities</vt:lpstr>
      <vt:lpstr>Inclusion of Emissions in LCOE</vt:lpstr>
      <vt:lpstr>Emissions with Methane</vt:lpstr>
      <vt:lpstr>Total Emission Cost of Gas</vt:lpstr>
      <vt:lpstr>Natural Gas Cost for Combined Cycle Including Capacity Cost</vt:lpstr>
      <vt:lpstr>Waterfall Graph of Natural Gas LOCE</vt:lpstr>
      <vt:lpstr>Case Study Nuclear Plants and RAB Model</vt:lpstr>
      <vt:lpstr>Case Study of Rate Base Regulation for Nuclear Plants in UK</vt:lpstr>
      <vt:lpstr>Capital Cost of Nuclear</vt:lpstr>
      <vt:lpstr>PPP Project Example – Versus Corporate Finance or Government Ownership</vt:lpstr>
      <vt:lpstr>Exercise: Draw a Diagram of UAE Project</vt:lpstr>
      <vt:lpstr>Adjustments for Commodity Prices During Construction </vt:lpstr>
      <vt:lpstr>Contract Nuances: Commodity Price Changes Over Long Construction Period</vt:lpstr>
      <vt:lpstr>Fixed Contract Price in EPC Contract</vt:lpstr>
      <vt:lpstr>Nuance: Adjustments to Construction Cost</vt:lpstr>
      <vt:lpstr>Construction Adjustment Nuance: Example from ENEC Financial Model</vt:lpstr>
      <vt:lpstr>Current Issue – Lithium Prices and Batteries</vt:lpstr>
      <vt:lpstr>Inflation Adjustments in PPA</vt:lpstr>
      <vt:lpstr>Pretend you are Lender, Consumer, Investor</vt:lpstr>
      <vt:lpstr>Inflation Risks to Different Parties</vt:lpstr>
      <vt:lpstr>Don’t be Intimidated by Language, Single Price PPA with Inflation</vt:lpstr>
      <vt:lpstr>Inflation Risk and Cost of Capital</vt:lpstr>
      <vt:lpstr>Different Revenue  Patterns from RAB, CFD and Inflation Adjusted CFD</vt:lpstr>
      <vt:lpstr>Real versus Nominal with Different Project Lives</vt:lpstr>
      <vt:lpstr>Financing During Construction</vt:lpstr>
      <vt:lpstr>Return of Rate Base Regulation – British Nuclear with CWIP in Rate Base</vt:lpstr>
      <vt:lpstr>Low Cost of Capital Objective in RAB</vt:lpstr>
      <vt:lpstr>Funding of Sizewell</vt:lpstr>
      <vt:lpstr>Revenue Requirement from Classic RAB</vt:lpstr>
      <vt:lpstr>Revenue from CfD with and Without Inflation</vt:lpstr>
      <vt:lpstr>RAB LCOE versus without RAB</vt:lpstr>
      <vt:lpstr>Battery and Solar The most complex case </vt:lpstr>
      <vt:lpstr>Section 3: Computation of Levelised Cost of Electricity with Battery Storage for Different Use Cases</vt:lpstr>
      <vt:lpstr>O&amp;M Costs and Capital Expenditures</vt:lpstr>
      <vt:lpstr>Can Get Solar at 2 US Cents per kWh so why can’t Jamica</vt:lpstr>
      <vt:lpstr>EPC Contractors to Achieve Low Cost</vt:lpstr>
      <vt:lpstr>We will demonstrate how to make a relatively simple analysis of the LCOE – Not much excel</vt:lpstr>
      <vt:lpstr>LCOE So Far With More Advanced Equations</vt:lpstr>
      <vt:lpstr>Reconcile LCOE with Financial Model - Lazard</vt:lpstr>
      <vt:lpstr>Financial Model for Storage</vt:lpstr>
      <vt:lpstr>It Should be Obvious that One Should Compare LCOE of Renewable and Thermal Plants</vt:lpstr>
      <vt:lpstr>Financial Models for Batteries and Renewable Energy</vt:lpstr>
      <vt:lpstr>Computation of Levelised Cost of Electricity with Battery Storage for Different Use Cases</vt:lpstr>
      <vt:lpstr>Integrated Demand and Supply Necessary to Understand Battery Usage</vt:lpstr>
      <vt:lpstr>Start with Demand</vt:lpstr>
      <vt:lpstr>Combine Loads with Solar – Jamica Loads</vt:lpstr>
      <vt:lpstr>Chicago versus Jamica Loads – No Longer Better to Have Flat Loads</vt:lpstr>
      <vt:lpstr>Example of Load Data - Predictable and Different Patterns Around the World </vt:lpstr>
      <vt:lpstr>Malaysia Hourly Load versus Chicago</vt:lpstr>
      <vt:lpstr>Example: Addition of Loads and Capacity to the Analysis</vt:lpstr>
      <vt:lpstr>Graph of Dispatch without Renewable – One Week – Demand on Top and Dispatch</vt:lpstr>
      <vt:lpstr>Battery Use Case Analysis</vt:lpstr>
      <vt:lpstr>Time and Batteries</vt:lpstr>
      <vt:lpstr>Section 1, Part 7 – Myth of Using Batteries for Multiple Uses</vt:lpstr>
      <vt:lpstr>General Idea of Battery Use Cases</vt:lpstr>
      <vt:lpstr>Use Case 1 – Tariff Arbitrage</vt:lpstr>
      <vt:lpstr>South Africa Tariffs – Very Big Difference between On-peak vs Off-Peak</vt:lpstr>
      <vt:lpstr>South Africa Bill for Different Periods</vt:lpstr>
      <vt:lpstr>Move Power to Off-Peak</vt:lpstr>
      <vt:lpstr>Need Hourly Data for Battery</vt:lpstr>
      <vt:lpstr>Battery Simulation with opening balance and closing balance</vt:lpstr>
      <vt:lpstr>Equations for Battery without State of Charge Limitations</vt:lpstr>
      <vt:lpstr>Cost and Benefit Analysis – Cannot Combine the Frequency and the Storage Savings</vt:lpstr>
      <vt:lpstr>Use Case 2: Batteries for Ancillary Services</vt:lpstr>
      <vt:lpstr>General Discussion of Ancillary Reserves</vt:lpstr>
      <vt:lpstr>Ancillary Services and Time Requirements for Batteries</vt:lpstr>
      <vt:lpstr>Storage Diagram</vt:lpstr>
      <vt:lpstr>Hourly May Mask Shorter Term Variability</vt:lpstr>
      <vt:lpstr>Illustration of Load, Solar (Yellow) and Dispatchable (Brown) VRE is Renewable Energy</vt:lpstr>
      <vt:lpstr>Case of Short-term Ancillary Services</vt:lpstr>
      <vt:lpstr>Time for Ramping Plant and Need of Batteries for Ancillary Service </vt:lpstr>
      <vt:lpstr>Ancillary Services, Duration and Cycles</vt:lpstr>
      <vt:lpstr>What Really are Ancillary Services</vt:lpstr>
      <vt:lpstr>Ancillary Service Example</vt:lpstr>
      <vt:lpstr>Ancillary Service Example</vt:lpstr>
      <vt:lpstr>Value of Ancillary Service – Measure in Amount per kW-year and not per kWh</vt:lpstr>
      <vt:lpstr>Ramp Requirement and Increased Renewables</vt:lpstr>
      <vt:lpstr>Variance in Estimated Cost of Ancillary Services</vt:lpstr>
      <vt:lpstr>Comment  – Extended Outages</vt:lpstr>
      <vt:lpstr>Levelized Solar Cost with Two Hour Battery for Ancillary Service</vt:lpstr>
      <vt:lpstr>Use Case 3: Load Shifting Use Case</vt:lpstr>
      <vt:lpstr>Illustration of Jamica for a Week with some Solar</vt:lpstr>
      <vt:lpstr>Simulation of Load, Battery and Diesel for One Day in Micro Grid</vt:lpstr>
      <vt:lpstr>Results of Dispatch for Nagonha</vt:lpstr>
      <vt:lpstr>Duck Curve and Solar</vt:lpstr>
      <vt:lpstr>California Duck Diagram and More Extreme Need for Ramping and Spinning Reserve</vt:lpstr>
      <vt:lpstr>Duck Curve and Prices – Peaker Application</vt:lpstr>
      <vt:lpstr>Example of Economics – 2.7 Hour Battery to Address the Duck Curve</vt:lpstr>
      <vt:lpstr>Jamica Solar from IRP</vt:lpstr>
      <vt:lpstr>Comment on BESS Mimicking Baseload</vt:lpstr>
      <vt:lpstr>Computation of Real LCOE where the LCOE is Comparable to Today’s Electricity Price</vt:lpstr>
      <vt:lpstr>Simple Case to Meet Flat 24-Hour Load</vt:lpstr>
      <vt:lpstr>24 Hour Use Case Total Costs</vt:lpstr>
      <vt:lpstr>Ultimate Question – Can Solar and Battery Compete with other Technologies</vt:lpstr>
      <vt:lpstr>Peaker Use Case</vt:lpstr>
      <vt:lpstr>Use Case is Something Like Two Rainy Day Case </vt:lpstr>
      <vt:lpstr>Assumptions for Peaker Case</vt:lpstr>
      <vt:lpstr>Peaker Case Demonstrates Back of Envelope Case</vt:lpstr>
      <vt:lpstr>Comparison with Conventional Peaking Plants</vt:lpstr>
      <vt:lpstr>Meet High Sudden Prices – Must Be Charged</vt:lpstr>
      <vt:lpstr>Battery Characteristics  LCOE of Renewable  Plus Battery</vt:lpstr>
      <vt:lpstr>Session 2: Battery Characteristics and Economic Analysis </vt:lpstr>
      <vt:lpstr>Battery Characteristics</vt:lpstr>
      <vt:lpstr>Battery Capacity Measured with Storage and Measured with Instant Input and Output </vt:lpstr>
      <vt:lpstr>Time and Batteries</vt:lpstr>
      <vt:lpstr>Capacity in kWh</vt:lpstr>
      <vt:lpstr>Battery Size for Ancillary Service</vt:lpstr>
      <vt:lpstr>Picture of Large Lithium Facility in U.S.</vt:lpstr>
      <vt:lpstr>High Battery Cost Jamaica </vt:lpstr>
      <vt:lpstr>Equipment for Storage</vt:lpstr>
      <vt:lpstr>Battery Components</vt:lpstr>
      <vt:lpstr>Elephant in the Room</vt:lpstr>
      <vt:lpstr>Diagram of Battery Capacity, Storage and Energy</vt:lpstr>
      <vt:lpstr>Battery Capacity and a Water Tower</vt:lpstr>
      <vt:lpstr>Capacity and Storage of Batteries - Think of a Battery Like a Water Tower or a Warehouse</vt:lpstr>
      <vt:lpstr>Different Capacity and Energy of Different Batteries</vt:lpstr>
      <vt:lpstr>How Much Battery Storage Relative to Solar Do you Need to Meet Round the Clock (RTC) Data Center Requirements</vt:lpstr>
      <vt:lpstr>Now Work Through the Hour-by-Hour Charge and Discharge</vt:lpstr>
      <vt:lpstr>Battery Dispatch in Hourly Analysis</vt:lpstr>
      <vt:lpstr>Results with Met Demand, Unserved Energy, Surplus Solar</vt:lpstr>
      <vt:lpstr>Characteristic 1:  Battery Cost</vt:lpstr>
      <vt:lpstr>Section 2, Part 1 – Battery Cost Trends and Information</vt:lpstr>
      <vt:lpstr>Cost of German Battery 2026</vt:lpstr>
      <vt:lpstr>Recent Cell Price Price</vt:lpstr>
      <vt:lpstr>Components of Battery Cost</vt:lpstr>
      <vt:lpstr>Cost per kWh of Batteries</vt:lpstr>
      <vt:lpstr>Range in Cost from Lazard</vt:lpstr>
      <vt:lpstr>Historic and Projected Price of Lithium</vt:lpstr>
      <vt:lpstr>Lithium and Cobalt Prices</vt:lpstr>
      <vt:lpstr>Data on Battery Prices – Shanghai Metals Exchange</vt:lpstr>
      <vt:lpstr>Downloading Battery Data From Shanghai Exchange</vt:lpstr>
      <vt:lpstr>2019 Estimated Costs for 4 hour and 1 hour Battery</vt:lpstr>
      <vt:lpstr>Battery Costs and Duration</vt:lpstr>
      <vt:lpstr>Cost of Cobalt and Lithium Batteries</vt:lpstr>
      <vt:lpstr>Capital Expenditures and Operating Expenditures for Computing LOCE</vt:lpstr>
      <vt:lpstr>Inputs for Battery LCOE with Cost</vt:lpstr>
      <vt:lpstr>Now Discuss other Characteristics that Drive LCOE</vt:lpstr>
      <vt:lpstr>Characteristic Number 2 Operating Life and Cycle</vt:lpstr>
      <vt:lpstr>Section 2, Part 2 – Battery Lifespan</vt:lpstr>
      <vt:lpstr>Lifespan and Cycles</vt:lpstr>
      <vt:lpstr>What is a Cycle</vt:lpstr>
      <vt:lpstr>Definition of Cycle in RFP/PPA</vt:lpstr>
      <vt:lpstr>Lithium Battery for Storage and Augmentation</vt:lpstr>
      <vt:lpstr>Lifespan from RFP and PPA</vt:lpstr>
      <vt:lpstr>Old Slide on Battery Problems  Some Estimates of Battery Life</vt:lpstr>
      <vt:lpstr>Life and Number of Discharge Cycles</vt:lpstr>
      <vt:lpstr>Degradation and Life</vt:lpstr>
      <vt:lpstr>Battery Life of Laptop</vt:lpstr>
      <vt:lpstr>Life of Cell Phones and Cycles</vt:lpstr>
      <vt:lpstr>Battery and Cycle Life for Storage Applications</vt:lpstr>
      <vt:lpstr>Battery Life, Discharge and Depth of Discharge</vt:lpstr>
      <vt:lpstr>Life Comments from DOE Report</vt:lpstr>
      <vt:lpstr>IEA Assumptions</vt:lpstr>
      <vt:lpstr>Comparison with Useful Life - MIT</vt:lpstr>
      <vt:lpstr>Battery Life, Temperature and Charges</vt:lpstr>
      <vt:lpstr>Battery Characteristic 3: Operation and Maintenance</vt:lpstr>
      <vt:lpstr>Section 2, Part 3 – Operation and Maintenance Cost</vt:lpstr>
      <vt:lpstr>Temperature and Electricity Usage for Battery</vt:lpstr>
      <vt:lpstr>O&amp;M Cost From Lazard</vt:lpstr>
      <vt:lpstr>O&amp;M Costs</vt:lpstr>
      <vt:lpstr>O&amp;M Components</vt:lpstr>
      <vt:lpstr>Modelling of Battery and Renewable as Baseload</vt:lpstr>
      <vt:lpstr>Characteristic Number 3 Degradation</vt:lpstr>
      <vt:lpstr>Section 2, Part 4 – Battery Degradation</vt:lpstr>
      <vt:lpstr>Degradation, Depth of Discharge and Usable Capacity</vt:lpstr>
      <vt:lpstr>Degradation</vt:lpstr>
      <vt:lpstr>Degradation and Age</vt:lpstr>
      <vt:lpstr>Questions Regarding Degradation</vt:lpstr>
      <vt:lpstr>Degradation from Age and Cycling</vt:lpstr>
      <vt:lpstr>Implied Degradation and Augmentation from India RFP</vt:lpstr>
      <vt:lpstr>Degradation, Cycles and Battery Life</vt:lpstr>
      <vt:lpstr>Degradation in PPA</vt:lpstr>
      <vt:lpstr>Modelling Degradation in LCOE Calculation</vt:lpstr>
      <vt:lpstr>Increased Degradation with Worse Solar</vt:lpstr>
      <vt:lpstr>Operating Characteristic 5 Round Trip Efficiency</vt:lpstr>
      <vt:lpstr>Roundtrip Efficiency</vt:lpstr>
      <vt:lpstr>Implications for Round Trip Efficiency and Analysis</vt:lpstr>
      <vt:lpstr>Differences in Battery Efficiency </vt:lpstr>
      <vt:lpstr>Round Trip Efficiency</vt:lpstr>
      <vt:lpstr>Round Trip Efficiency in DOE Report</vt:lpstr>
      <vt:lpstr>Depth of Discharge</vt:lpstr>
      <vt:lpstr>Results of Simulated State of Charge for the Nagonha Case</vt:lpstr>
      <vt:lpstr>Depth of Discharge</vt:lpstr>
      <vt:lpstr>Depth of Discharge and Lifetime in Cycles</vt:lpstr>
      <vt:lpstr>Depth of Discharge Limit</vt:lpstr>
      <vt:lpstr>Tradeoffs between Cost, Life and Depth of Discharge</vt:lpstr>
      <vt:lpstr>Modelling Degradation in LCOE Calculation</vt:lpstr>
      <vt:lpstr>Battery Characteristics from Financial Models</vt:lpstr>
      <vt:lpstr>Example of Simple Battery Model</vt:lpstr>
      <vt:lpstr>Compute Key Valuation Drivers for Battery</vt:lpstr>
      <vt:lpstr>Qcells Case</vt:lpstr>
      <vt:lpstr>US Comprehensive Model in California</vt:lpstr>
      <vt:lpstr>US Model for Solar and Battery</vt:lpstr>
      <vt:lpstr>Total Capital Expenditures</vt:lpstr>
      <vt:lpstr>Mongolia Cost 2020</vt:lpstr>
      <vt:lpstr>Mongolia Cost Components</vt:lpstr>
      <vt:lpstr>Example – Start with Solar and Note Assumption of Long Battery Life</vt:lpstr>
      <vt:lpstr>Example of Battery Cost – Part 1</vt:lpstr>
      <vt:lpstr>Example of Battery Cost – Part 2</vt:lpstr>
      <vt:lpstr>O&amp;M Cost</vt:lpstr>
      <vt:lpstr>Cost Targets for Flow Batteries</vt:lpstr>
      <vt:lpstr>PPA Agreements with Renewable and Batteries </vt:lpstr>
      <vt:lpstr>PPA Example 1</vt:lpstr>
      <vt:lpstr>PPA Example 2</vt:lpstr>
      <vt:lpstr>PPA Example 3</vt:lpstr>
      <vt:lpstr>PPA Issues from Examples</vt:lpstr>
      <vt:lpstr>  Comment About PPAs</vt:lpstr>
      <vt:lpstr>Use of Batteries Discussion in PPA</vt:lpstr>
      <vt:lpstr>Functions Defined in Scope Book</vt:lpstr>
      <vt:lpstr>Control of Charge and Discharge to Buyer and not the Seller</vt:lpstr>
      <vt:lpstr>Output and Available Capacity in PPA (Take or Pay versus Take and Pay)</vt:lpstr>
      <vt:lpstr>PPA 1 – Storage Capacity in MW</vt:lpstr>
      <vt:lpstr>PPA Introduction</vt:lpstr>
      <vt:lpstr>Capacity Adjusted for Target Degradation – PPA 1</vt:lpstr>
      <vt:lpstr>Power Rating, RT and Storage in PPA Number 2</vt:lpstr>
      <vt:lpstr>Quantity of Capacity as the Basis for Capacity Payment – PPA Number 3</vt:lpstr>
      <vt:lpstr>Guaranteed Power, RT and Storage Capacity with Liquidated Damages</vt:lpstr>
      <vt:lpstr>Performance Tests and Penalties in Entergy PPA – Not Penalty for both kW and kWh</vt:lpstr>
      <vt:lpstr>Performance Test in Entergy Contract</vt:lpstr>
      <vt:lpstr>Capacity Documentation and Monitoring</vt:lpstr>
      <vt:lpstr>Pricing in Battery PPA</vt:lpstr>
      <vt:lpstr>Section 5, Part 4 – Pricing of Batteries in PPA Contracts -- Examples</vt:lpstr>
      <vt:lpstr>Pricing of Energy and Capacity – PPA 1</vt:lpstr>
      <vt:lpstr>Capacity Payment Formula – PPA 1</vt:lpstr>
      <vt:lpstr>Pricing in PPA and Back of Envelope </vt:lpstr>
      <vt:lpstr>Pricing in a PPA Contract for Batteries – PPA Number 3</vt:lpstr>
      <vt:lpstr>Pricing in PPA Contract with Batteries</vt:lpstr>
      <vt:lpstr>Documentation of Charging and Discharging</vt:lpstr>
      <vt:lpstr>Liquidated Damages</vt:lpstr>
      <vt:lpstr>Liquidated Damage for Capacity Availability – PPA 1</vt:lpstr>
      <vt:lpstr>Amount of Liquidated Damage – PPA Number 1</vt:lpstr>
      <vt:lpstr>Capacity Penalty – PPA Number 3</vt:lpstr>
      <vt:lpstr>Performance Bond Example</vt:lpstr>
      <vt:lpstr>Liquidated Damage for Delay in PPA 2</vt:lpstr>
      <vt:lpstr>Liquidated Damage Amount per Day – PPA 2</vt:lpstr>
      <vt:lpstr>Liquidated Damage for Delay – PPA 3 (India RFP)</vt:lpstr>
      <vt:lpstr>Section 5, Part 5 – Liquidated Damages, Incentives and Other Charges in PPAs with Batteries</vt:lpstr>
      <vt:lpstr>LCOE of Renewable  Plus Battery</vt:lpstr>
      <vt:lpstr>Summary of Financial Model Results</vt:lpstr>
      <vt:lpstr>Alternative Load Profile</vt:lpstr>
      <vt:lpstr>Case with Increase in Battery Cost to $400/kWh</vt:lpstr>
      <vt:lpstr>Optimistic Case </vt:lpstr>
      <vt:lpstr>Solar Plus Battery – Big Range in LCOE</vt:lpstr>
      <vt:lpstr>Cost for Baseload with 18 Hour Battery</vt:lpstr>
      <vt:lpstr>Detailed Use Cases  Batteries with Simulation</vt:lpstr>
      <vt:lpstr>Different Services of Batteries (World Bank)</vt:lpstr>
      <vt:lpstr>Battery Services (World Bank)</vt:lpstr>
      <vt:lpstr>Formulas for Basic Battery Balance</vt:lpstr>
      <vt:lpstr>Computation of Battery Balance</vt:lpstr>
      <vt:lpstr>More Detailed Analysis</vt:lpstr>
      <vt:lpstr>Balance of Battery Calculations on Hourly Basis</vt:lpstr>
      <vt:lpstr>Example of Dispatch</vt:lpstr>
      <vt:lpstr>Financial Modelling</vt:lpstr>
      <vt:lpstr>One Day Worst Case for Battery Characteristics</vt:lpstr>
      <vt:lpstr>Case of No Solar or Battery in Microgrid</vt:lpstr>
      <vt:lpstr>Case with Only Solar Power</vt:lpstr>
      <vt:lpstr>Microgrid Case with Solar and Battery</vt:lpstr>
      <vt:lpstr>Debt and Equity Structuring of Renewable Energy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Wang, Rui (UK)</dc:creator>
  <cp:lastModifiedBy>Edward Bodmer</cp:lastModifiedBy>
  <cp:revision>26</cp:revision>
  <cp:lastPrinted>2016-07-04T11:35:44Z</cp:lastPrinted>
  <dcterms:created xsi:type="dcterms:W3CDTF">2025-03-28T08:41:26Z</dcterms:created>
  <dcterms:modified xsi:type="dcterms:W3CDTF">2026-09-06T11:56:13Z</dcterms:modified>
</cp:coreProperties>
</file>